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6" r:id="rId2"/>
    <p:sldId id="282" r:id="rId3"/>
    <p:sldId id="273" r:id="rId4"/>
    <p:sldId id="284" r:id="rId5"/>
    <p:sldId id="287" r:id="rId6"/>
    <p:sldId id="288" r:id="rId7"/>
    <p:sldId id="289" r:id="rId8"/>
    <p:sldId id="290" r:id="rId9"/>
    <p:sldId id="291" r:id="rId10"/>
    <p:sldId id="292" r:id="rId1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C8F4"/>
    <a:srgbClr val="805799"/>
    <a:srgbClr val="28235B"/>
    <a:srgbClr val="D93627"/>
    <a:srgbClr val="F36639"/>
    <a:srgbClr val="FFEA39"/>
    <a:srgbClr val="679940"/>
    <a:srgbClr val="C0E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3773" autoAdjust="0"/>
  </p:normalViewPr>
  <p:slideViewPr>
    <p:cSldViewPr snapToGrid="0">
      <p:cViewPr varScale="1">
        <p:scale>
          <a:sx n="69" d="100"/>
          <a:sy n="69" d="100"/>
        </p:scale>
        <p:origin x="1248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8FA4F-DEA3-4F8A-9950-6353BF572D4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2D5AB-4541-4AE9-96E8-D732873C5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699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2D5AB-4541-4AE9-96E8-D732873C51E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356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2D5AB-4541-4AE9-96E8-D732873C51E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480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2D5AB-4541-4AE9-96E8-D732873C51E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005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2D5AB-4541-4AE9-96E8-D732873C51E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467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2D5AB-4541-4AE9-96E8-D732873C51E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725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2D5AB-4541-4AE9-96E8-D732873C51E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335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2D5AB-4541-4AE9-96E8-D732873C51E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100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13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581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52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22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46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669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183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32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199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07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300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2899D-1EDC-48F5-B466-64C1635A35E8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1ED77-E64C-4393-BB24-5EDA95E8A2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3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7" Type="http://schemas.openxmlformats.org/officeDocument/2006/relationships/image" Target="../media/image1.png"/><Relationship Id="rId2" Type="http://schemas.microsoft.com/office/2007/relationships/media" Target="../media/media10.m4a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7" Type="http://schemas.openxmlformats.org/officeDocument/2006/relationships/image" Target="../media/image1.png"/><Relationship Id="rId2" Type="http://schemas.microsoft.com/office/2007/relationships/media" Target="../media/media6.m4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7" Type="http://schemas.openxmlformats.org/officeDocument/2006/relationships/image" Target="../media/image1.png"/><Relationship Id="rId2" Type="http://schemas.microsoft.com/office/2007/relationships/media" Target="../media/media7.m4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7" Type="http://schemas.openxmlformats.org/officeDocument/2006/relationships/image" Target="../media/image1.png"/><Relationship Id="rId2" Type="http://schemas.microsoft.com/office/2007/relationships/media" Target="../media/media8.m4a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7" Type="http://schemas.openxmlformats.org/officeDocument/2006/relationships/image" Target="../media/image1.png"/><Relationship Id="rId2" Type="http://schemas.microsoft.com/office/2007/relationships/media" Target="../media/media9.m4a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Division recap:</a:t>
            </a:r>
          </a:p>
          <a:p>
            <a:pPr algn="ctr"/>
            <a:r>
              <a:rPr lang="en-GB" sz="8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÷ 10 =</a:t>
            </a:r>
          </a:p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This means 20 divided by 10. </a:t>
            </a:r>
          </a:p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This is the same as 20 shared into 10 groups.</a:t>
            </a:r>
          </a:p>
          <a:p>
            <a:pPr algn="ctr"/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GB" sz="8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÷ 10 =</a:t>
            </a:r>
          </a:p>
          <a:p>
            <a:pPr lvl="0" algn="ctr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GB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amount being divided				     The number of groups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or shared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9B56F35-0718-6646-ADFC-398C482D830B}"/>
              </a:ext>
            </a:extLst>
          </p:cNvPr>
          <p:cNvCxnSpPr>
            <a:cxnSpLocks/>
          </p:cNvCxnSpPr>
          <p:nvPr/>
        </p:nvCxnSpPr>
        <p:spPr>
          <a:xfrm flipV="1">
            <a:off x="2153266" y="5279923"/>
            <a:ext cx="663676" cy="5152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9AB869E-5A95-7446-AC05-D7BA9D454206}"/>
              </a:ext>
            </a:extLst>
          </p:cNvPr>
          <p:cNvCxnSpPr>
            <a:cxnSpLocks/>
          </p:cNvCxnSpPr>
          <p:nvPr/>
        </p:nvCxnSpPr>
        <p:spPr>
          <a:xfrm flipH="1" flipV="1">
            <a:off x="6209071" y="5279923"/>
            <a:ext cx="901159" cy="5152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2163A1D2-F8DC-F242-8460-5A32AAC2B3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2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00"/>
    </mc:Choice>
    <mc:Fallback xmlns="">
      <p:transition spd="slow" advTm="18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example on a blank number line: </a:t>
            </a:r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÷ 5 =</a:t>
            </a: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on 15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Subtract 5s because the question is ÷ 5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</a:t>
            </a:r>
            <a:r>
              <a:rPr lang="en-GB" sz="48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4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jumps so 15 ÷ 5 = </a:t>
            </a:r>
            <a:r>
              <a:rPr lang="en-GB" sz="48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9CBCA3-74A4-D341-8EDE-598A9EC09F6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688" t="41657" r="22187" b="54427"/>
          <a:stretch/>
        </p:blipFill>
        <p:spPr>
          <a:xfrm>
            <a:off x="0" y="2825181"/>
            <a:ext cx="9842674" cy="6065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630ACE-DD3F-DA42-85B6-D16DDBD9B5C1}"/>
              </a:ext>
            </a:extLst>
          </p:cNvPr>
          <p:cNvSpPr txBox="1"/>
          <p:nvPr/>
        </p:nvSpPr>
        <p:spPr>
          <a:xfrm>
            <a:off x="9085298" y="3170098"/>
            <a:ext cx="789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endParaRPr lang="en-GB" sz="4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3C61F8-DA72-734D-AB46-86EB09AA4352}"/>
              </a:ext>
            </a:extLst>
          </p:cNvPr>
          <p:cNvSpPr txBox="1"/>
          <p:nvPr/>
        </p:nvSpPr>
        <p:spPr>
          <a:xfrm>
            <a:off x="6774717" y="3170098"/>
            <a:ext cx="789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endParaRPr lang="en-GB" sz="4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EF0946-BDD6-7543-A4A9-CB6A7ABE6FFA}"/>
              </a:ext>
            </a:extLst>
          </p:cNvPr>
          <p:cNvSpPr txBox="1"/>
          <p:nvPr/>
        </p:nvSpPr>
        <p:spPr>
          <a:xfrm>
            <a:off x="4464136" y="3170098"/>
            <a:ext cx="789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endParaRPr lang="en-GB" sz="4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7409D7-5B99-B74F-9414-86335324817C}"/>
              </a:ext>
            </a:extLst>
          </p:cNvPr>
          <p:cNvSpPr txBox="1"/>
          <p:nvPr/>
        </p:nvSpPr>
        <p:spPr>
          <a:xfrm>
            <a:off x="2153555" y="3170098"/>
            <a:ext cx="789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endParaRPr lang="en-GB" sz="4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AE896D88-4BD0-A348-9CE7-BAEEBA5D392A}"/>
              </a:ext>
            </a:extLst>
          </p:cNvPr>
          <p:cNvSpPr/>
          <p:nvPr/>
        </p:nvSpPr>
        <p:spPr>
          <a:xfrm>
            <a:off x="7152969" y="2110806"/>
            <a:ext cx="2314706" cy="1959750"/>
          </a:xfrm>
          <a:prstGeom prst="arc">
            <a:avLst>
              <a:gd name="adj1" fmla="val 10796298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E6AE4F-DF4F-4447-A123-566BF50A9C5F}"/>
              </a:ext>
            </a:extLst>
          </p:cNvPr>
          <p:cNvSpPr txBox="1"/>
          <p:nvPr/>
        </p:nvSpPr>
        <p:spPr>
          <a:xfrm>
            <a:off x="7646644" y="1683164"/>
            <a:ext cx="132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-5 </a:t>
            </a:r>
            <a:endParaRPr lang="en-GB" sz="4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BF62CB1A-2D27-BA4A-8D9A-EC92954384D2}"/>
              </a:ext>
            </a:extLst>
          </p:cNvPr>
          <p:cNvSpPr/>
          <p:nvPr/>
        </p:nvSpPr>
        <p:spPr>
          <a:xfrm>
            <a:off x="4838263" y="2110806"/>
            <a:ext cx="2314706" cy="1959750"/>
          </a:xfrm>
          <a:prstGeom prst="arc">
            <a:avLst>
              <a:gd name="adj1" fmla="val 10796298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3F3C9B-CC9C-2440-B38C-2B5BEA380FDA}"/>
              </a:ext>
            </a:extLst>
          </p:cNvPr>
          <p:cNvSpPr txBox="1"/>
          <p:nvPr/>
        </p:nvSpPr>
        <p:spPr>
          <a:xfrm>
            <a:off x="5331938" y="1683164"/>
            <a:ext cx="132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-5 </a:t>
            </a:r>
            <a:endParaRPr lang="en-GB" sz="4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559688D4-2B5D-F044-9DBF-10483787E07C}"/>
              </a:ext>
            </a:extLst>
          </p:cNvPr>
          <p:cNvSpPr/>
          <p:nvPr/>
        </p:nvSpPr>
        <p:spPr>
          <a:xfrm>
            <a:off x="2541887" y="2110806"/>
            <a:ext cx="2314706" cy="1959750"/>
          </a:xfrm>
          <a:prstGeom prst="arc">
            <a:avLst>
              <a:gd name="adj1" fmla="val 10796298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CD826A-7FBE-EB48-B1FE-593B49C986B0}"/>
              </a:ext>
            </a:extLst>
          </p:cNvPr>
          <p:cNvSpPr txBox="1"/>
          <p:nvPr/>
        </p:nvSpPr>
        <p:spPr>
          <a:xfrm>
            <a:off x="3035562" y="1683164"/>
            <a:ext cx="132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-5 </a:t>
            </a:r>
            <a:endParaRPr lang="en-GB" sz="4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BB6EFAB-DB68-8845-8766-BE40A7A9795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509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636"/>
    </mc:Choice>
    <mc:Fallback xmlns="">
      <p:transition spd="slow" advTm="446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7" grpId="0"/>
      <p:bldP spid="8" grpId="0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Work out the answer. You can choose to do it practically by sharing, pictorially by sharing, or as a bar model.</a:t>
            </a:r>
          </a:p>
          <a:p>
            <a:r>
              <a:rPr lang="en-GB" sz="8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÷ 10 =</a:t>
            </a:r>
            <a:endParaRPr lang="en-GB" sz="80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8000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7727AB8-8B18-FE43-BA2D-6110EA48E6F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670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69"/>
    </mc:Choice>
    <mc:Fallback xmlns="">
      <p:transition spd="slow" advTm="127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C27A962-03E4-D14E-AC1A-5A522AF3543C}"/>
              </a:ext>
            </a:extLst>
          </p:cNvPr>
          <p:cNvSpPr txBox="1"/>
          <p:nvPr/>
        </p:nvSpPr>
        <p:spPr>
          <a:xfrm>
            <a:off x="0" y="0"/>
            <a:ext cx="9906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  <a:p>
            <a:r>
              <a:rPr lang="en-GB" sz="8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÷ 10 = 2   ✓</a:t>
            </a:r>
            <a:endParaRPr lang="en-GB" sz="80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Sharing</a:t>
            </a:r>
          </a:p>
          <a:p>
            <a:endParaRPr lang="en-GB" sz="4000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 model</a:t>
            </a: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530835"/>
              </p:ext>
            </p:extLst>
          </p:nvPr>
        </p:nvGraphicFramePr>
        <p:xfrm>
          <a:off x="3716593" y="5044076"/>
          <a:ext cx="6041920" cy="1740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192">
                  <a:extLst>
                    <a:ext uri="{9D8B030D-6E8A-4147-A177-3AD203B41FA5}">
                      <a16:colId xmlns:a16="http://schemas.microsoft.com/office/drawing/2014/main" val="2227784462"/>
                    </a:ext>
                  </a:extLst>
                </a:gridCol>
                <a:gridCol w="604192">
                  <a:extLst>
                    <a:ext uri="{9D8B030D-6E8A-4147-A177-3AD203B41FA5}">
                      <a16:colId xmlns:a16="http://schemas.microsoft.com/office/drawing/2014/main" val="1934426202"/>
                    </a:ext>
                  </a:extLst>
                </a:gridCol>
                <a:gridCol w="604192">
                  <a:extLst>
                    <a:ext uri="{9D8B030D-6E8A-4147-A177-3AD203B41FA5}">
                      <a16:colId xmlns:a16="http://schemas.microsoft.com/office/drawing/2014/main" val="1530189965"/>
                    </a:ext>
                  </a:extLst>
                </a:gridCol>
                <a:gridCol w="604192">
                  <a:extLst>
                    <a:ext uri="{9D8B030D-6E8A-4147-A177-3AD203B41FA5}">
                      <a16:colId xmlns:a16="http://schemas.microsoft.com/office/drawing/2014/main" val="829022927"/>
                    </a:ext>
                  </a:extLst>
                </a:gridCol>
                <a:gridCol w="604192">
                  <a:extLst>
                    <a:ext uri="{9D8B030D-6E8A-4147-A177-3AD203B41FA5}">
                      <a16:colId xmlns:a16="http://schemas.microsoft.com/office/drawing/2014/main" val="3121557393"/>
                    </a:ext>
                  </a:extLst>
                </a:gridCol>
                <a:gridCol w="604192">
                  <a:extLst>
                    <a:ext uri="{9D8B030D-6E8A-4147-A177-3AD203B41FA5}">
                      <a16:colId xmlns:a16="http://schemas.microsoft.com/office/drawing/2014/main" val="2066937286"/>
                    </a:ext>
                  </a:extLst>
                </a:gridCol>
                <a:gridCol w="604192">
                  <a:extLst>
                    <a:ext uri="{9D8B030D-6E8A-4147-A177-3AD203B41FA5}">
                      <a16:colId xmlns:a16="http://schemas.microsoft.com/office/drawing/2014/main" val="3597607309"/>
                    </a:ext>
                  </a:extLst>
                </a:gridCol>
                <a:gridCol w="604192">
                  <a:extLst>
                    <a:ext uri="{9D8B030D-6E8A-4147-A177-3AD203B41FA5}">
                      <a16:colId xmlns:a16="http://schemas.microsoft.com/office/drawing/2014/main" val="507250754"/>
                    </a:ext>
                  </a:extLst>
                </a:gridCol>
                <a:gridCol w="604192">
                  <a:extLst>
                    <a:ext uri="{9D8B030D-6E8A-4147-A177-3AD203B41FA5}">
                      <a16:colId xmlns:a16="http://schemas.microsoft.com/office/drawing/2014/main" val="3560694750"/>
                    </a:ext>
                  </a:extLst>
                </a:gridCol>
                <a:gridCol w="604192">
                  <a:extLst>
                    <a:ext uri="{9D8B030D-6E8A-4147-A177-3AD203B41FA5}">
                      <a16:colId xmlns:a16="http://schemas.microsoft.com/office/drawing/2014/main" val="4252844795"/>
                    </a:ext>
                  </a:extLst>
                </a:gridCol>
              </a:tblGrid>
              <a:tr h="870092">
                <a:tc gridSpan="10"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GB" sz="4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170850"/>
                  </a:ext>
                </a:extLst>
              </a:tr>
              <a:tr h="870092">
                <a:tc>
                  <a:txBody>
                    <a:bodyPr/>
                    <a:lstStyle/>
                    <a:p>
                      <a:pPr algn="ctr"/>
                      <a:endParaRPr lang="en-GB" sz="4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4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015340"/>
                  </a:ext>
                </a:extLst>
              </a:tr>
            </a:tbl>
          </a:graphicData>
        </a:graphic>
      </p:graphicFrame>
      <p:sp>
        <p:nvSpPr>
          <p:cNvPr id="45" name="Rectangle 44"/>
          <p:cNvSpPr/>
          <p:nvPr/>
        </p:nvSpPr>
        <p:spPr>
          <a:xfrm>
            <a:off x="0" y="5561954"/>
            <a:ext cx="36817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÷ 10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means 10 parts of the bar model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0F2889B-B0AC-2548-AF7A-D8FBF24F7B37}"/>
              </a:ext>
            </a:extLst>
          </p:cNvPr>
          <p:cNvSpPr/>
          <p:nvPr/>
        </p:nvSpPr>
        <p:spPr>
          <a:xfrm>
            <a:off x="91152" y="3144972"/>
            <a:ext cx="900000" cy="90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C359C9B-C7BB-5C49-9DC9-8B1C453DB17E}"/>
              </a:ext>
            </a:extLst>
          </p:cNvPr>
          <p:cNvSpPr/>
          <p:nvPr/>
        </p:nvSpPr>
        <p:spPr>
          <a:xfrm>
            <a:off x="1032038" y="3144972"/>
            <a:ext cx="900000" cy="90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0C837AA-BE62-0448-9BF1-912D08344B88}"/>
              </a:ext>
            </a:extLst>
          </p:cNvPr>
          <p:cNvSpPr/>
          <p:nvPr/>
        </p:nvSpPr>
        <p:spPr>
          <a:xfrm>
            <a:off x="1972924" y="3144972"/>
            <a:ext cx="900000" cy="90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6A67483-81A0-AE45-A8A4-156CB1EED1CE}"/>
              </a:ext>
            </a:extLst>
          </p:cNvPr>
          <p:cNvSpPr/>
          <p:nvPr/>
        </p:nvSpPr>
        <p:spPr>
          <a:xfrm>
            <a:off x="2913810" y="3144972"/>
            <a:ext cx="900000" cy="90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D904668-D6A9-A84E-B4C7-36363F114EAF}"/>
              </a:ext>
            </a:extLst>
          </p:cNvPr>
          <p:cNvSpPr/>
          <p:nvPr/>
        </p:nvSpPr>
        <p:spPr>
          <a:xfrm>
            <a:off x="3854696" y="3144972"/>
            <a:ext cx="900000" cy="90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09A473B-49C3-0543-8BE2-0437CAB3021D}"/>
              </a:ext>
            </a:extLst>
          </p:cNvPr>
          <p:cNvSpPr/>
          <p:nvPr/>
        </p:nvSpPr>
        <p:spPr>
          <a:xfrm>
            <a:off x="4795582" y="3144972"/>
            <a:ext cx="900000" cy="90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BD4613B-BF6E-F544-8C12-85EF700D6C9A}"/>
              </a:ext>
            </a:extLst>
          </p:cNvPr>
          <p:cNvSpPr/>
          <p:nvPr/>
        </p:nvSpPr>
        <p:spPr>
          <a:xfrm>
            <a:off x="5736468" y="3144972"/>
            <a:ext cx="900000" cy="90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457025E-551F-B045-B019-DCCA4328948A}"/>
              </a:ext>
            </a:extLst>
          </p:cNvPr>
          <p:cNvSpPr/>
          <p:nvPr/>
        </p:nvSpPr>
        <p:spPr>
          <a:xfrm>
            <a:off x="6677354" y="3144972"/>
            <a:ext cx="900000" cy="90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3525721-8576-D840-9C77-4E696EEA11A1}"/>
              </a:ext>
            </a:extLst>
          </p:cNvPr>
          <p:cNvSpPr/>
          <p:nvPr/>
        </p:nvSpPr>
        <p:spPr>
          <a:xfrm>
            <a:off x="7618240" y="3144972"/>
            <a:ext cx="900000" cy="90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FAC791E-5AB8-FD47-B45E-7708756B0F63}"/>
              </a:ext>
            </a:extLst>
          </p:cNvPr>
          <p:cNvSpPr/>
          <p:nvPr/>
        </p:nvSpPr>
        <p:spPr>
          <a:xfrm>
            <a:off x="8559126" y="3144972"/>
            <a:ext cx="900000" cy="90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07D7E0F-304A-E34A-B62C-6CD063BE53AF}"/>
              </a:ext>
            </a:extLst>
          </p:cNvPr>
          <p:cNvSpPr/>
          <p:nvPr/>
        </p:nvSpPr>
        <p:spPr>
          <a:xfrm>
            <a:off x="0" y="2447337"/>
            <a:ext cx="51619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÷ 10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means 10 groups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20 means 20 dots/objects being shared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= 2 because there are 2 in each group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0D79998-248C-9244-B177-0E405FC9AE80}"/>
              </a:ext>
            </a:extLst>
          </p:cNvPr>
          <p:cNvSpPr/>
          <p:nvPr/>
        </p:nvSpPr>
        <p:spPr>
          <a:xfrm>
            <a:off x="361151" y="3372999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0CDA462-3BDB-4D4A-9E4E-8E3618D1B275}"/>
              </a:ext>
            </a:extLst>
          </p:cNvPr>
          <p:cNvSpPr/>
          <p:nvPr/>
        </p:nvSpPr>
        <p:spPr>
          <a:xfrm>
            <a:off x="513551" y="3613888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C450F90-C24B-E342-B8A7-BE6B91960F3E}"/>
              </a:ext>
            </a:extLst>
          </p:cNvPr>
          <p:cNvSpPr/>
          <p:nvPr/>
        </p:nvSpPr>
        <p:spPr>
          <a:xfrm>
            <a:off x="1280467" y="3348419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1D66370-9533-0B43-9817-2C55AF781FE1}"/>
              </a:ext>
            </a:extLst>
          </p:cNvPr>
          <p:cNvSpPr/>
          <p:nvPr/>
        </p:nvSpPr>
        <p:spPr>
          <a:xfrm>
            <a:off x="1432867" y="3589308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534ECF3-5A15-8C44-86D8-8E5D81451C31}"/>
              </a:ext>
            </a:extLst>
          </p:cNvPr>
          <p:cNvSpPr/>
          <p:nvPr/>
        </p:nvSpPr>
        <p:spPr>
          <a:xfrm>
            <a:off x="2288273" y="3323840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1D1CF3B-8FF1-6648-8717-AF2A41D72E75}"/>
              </a:ext>
            </a:extLst>
          </p:cNvPr>
          <p:cNvSpPr/>
          <p:nvPr/>
        </p:nvSpPr>
        <p:spPr>
          <a:xfrm>
            <a:off x="2440673" y="3564729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4D8F0DE-8BCD-B847-8FA9-E4529C2D5AF3}"/>
              </a:ext>
            </a:extLst>
          </p:cNvPr>
          <p:cNvSpPr/>
          <p:nvPr/>
        </p:nvSpPr>
        <p:spPr>
          <a:xfrm>
            <a:off x="3261666" y="3368084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52ED64C-84B6-284D-A34D-7F685EF4291E}"/>
              </a:ext>
            </a:extLst>
          </p:cNvPr>
          <p:cNvSpPr/>
          <p:nvPr/>
        </p:nvSpPr>
        <p:spPr>
          <a:xfrm>
            <a:off x="3414066" y="3608973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6EA4B27-F18A-074C-86AE-1C9848285662}"/>
              </a:ext>
            </a:extLst>
          </p:cNvPr>
          <p:cNvSpPr/>
          <p:nvPr/>
        </p:nvSpPr>
        <p:spPr>
          <a:xfrm>
            <a:off x="4190814" y="3397583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9C55B76-BB00-D444-B4EF-099112CDD8D3}"/>
              </a:ext>
            </a:extLst>
          </p:cNvPr>
          <p:cNvSpPr/>
          <p:nvPr/>
        </p:nvSpPr>
        <p:spPr>
          <a:xfrm>
            <a:off x="4343214" y="3638472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728104A-7545-C14F-A11E-A0A5292E374C}"/>
              </a:ext>
            </a:extLst>
          </p:cNvPr>
          <p:cNvSpPr/>
          <p:nvPr/>
        </p:nvSpPr>
        <p:spPr>
          <a:xfrm>
            <a:off x="5060970" y="3427079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727593D-C2CE-D244-90F5-0F6504D4E304}"/>
              </a:ext>
            </a:extLst>
          </p:cNvPr>
          <p:cNvSpPr/>
          <p:nvPr/>
        </p:nvSpPr>
        <p:spPr>
          <a:xfrm>
            <a:off x="5213370" y="3667968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5CB5BFB-70D1-264E-9645-AA9B141736B7}"/>
              </a:ext>
            </a:extLst>
          </p:cNvPr>
          <p:cNvSpPr/>
          <p:nvPr/>
        </p:nvSpPr>
        <p:spPr>
          <a:xfrm>
            <a:off x="6004866" y="3353338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0D86577-B329-5E43-8D25-E284433B776A}"/>
              </a:ext>
            </a:extLst>
          </p:cNvPr>
          <p:cNvSpPr/>
          <p:nvPr/>
        </p:nvSpPr>
        <p:spPr>
          <a:xfrm>
            <a:off x="6157266" y="3594227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E374D6C-F06B-7E49-9FC3-6A37A1BFB77A}"/>
              </a:ext>
            </a:extLst>
          </p:cNvPr>
          <p:cNvSpPr/>
          <p:nvPr/>
        </p:nvSpPr>
        <p:spPr>
          <a:xfrm>
            <a:off x="6988092" y="3407415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7D2A2A7-AC9F-FC42-8519-8D69AAB52D62}"/>
              </a:ext>
            </a:extLst>
          </p:cNvPr>
          <p:cNvSpPr/>
          <p:nvPr/>
        </p:nvSpPr>
        <p:spPr>
          <a:xfrm>
            <a:off x="7140492" y="3648304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9BDB0E6-6F3D-D442-BE4B-809E95B4274B}"/>
              </a:ext>
            </a:extLst>
          </p:cNvPr>
          <p:cNvSpPr/>
          <p:nvPr/>
        </p:nvSpPr>
        <p:spPr>
          <a:xfrm>
            <a:off x="7907408" y="3382835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B207386-3DA0-2547-8F62-0E03184200E8}"/>
              </a:ext>
            </a:extLst>
          </p:cNvPr>
          <p:cNvSpPr/>
          <p:nvPr/>
        </p:nvSpPr>
        <p:spPr>
          <a:xfrm>
            <a:off x="8059808" y="3623724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4D37500-B64F-074D-858F-0CC836450F61}"/>
              </a:ext>
            </a:extLst>
          </p:cNvPr>
          <p:cNvSpPr/>
          <p:nvPr/>
        </p:nvSpPr>
        <p:spPr>
          <a:xfrm>
            <a:off x="8915214" y="3358256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D4C9BC83-C2AC-6E48-B69F-29C18C6DF0D0}"/>
              </a:ext>
            </a:extLst>
          </p:cNvPr>
          <p:cNvSpPr/>
          <p:nvPr/>
        </p:nvSpPr>
        <p:spPr>
          <a:xfrm>
            <a:off x="9067614" y="3599145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24F83C4-A09F-3146-A2B7-9C61291BC038}"/>
              </a:ext>
            </a:extLst>
          </p:cNvPr>
          <p:cNvSpPr/>
          <p:nvPr/>
        </p:nvSpPr>
        <p:spPr>
          <a:xfrm>
            <a:off x="3802438" y="6150606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0DF081B-90AB-934E-99C1-C70E689F2EE9}"/>
              </a:ext>
            </a:extLst>
          </p:cNvPr>
          <p:cNvSpPr/>
          <p:nvPr/>
        </p:nvSpPr>
        <p:spPr>
          <a:xfrm>
            <a:off x="3954838" y="6391495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BC29FED-24FD-6746-AE85-6F9650A12ECE}"/>
              </a:ext>
            </a:extLst>
          </p:cNvPr>
          <p:cNvSpPr/>
          <p:nvPr/>
        </p:nvSpPr>
        <p:spPr>
          <a:xfrm>
            <a:off x="4426788" y="6126026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F5AED2D-FEBA-7D40-B4BB-BDAD95CD80F6}"/>
              </a:ext>
            </a:extLst>
          </p:cNvPr>
          <p:cNvSpPr/>
          <p:nvPr/>
        </p:nvSpPr>
        <p:spPr>
          <a:xfrm>
            <a:off x="4579188" y="6366915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510C5FB-BB8D-3745-B7BB-513C891395D1}"/>
              </a:ext>
            </a:extLst>
          </p:cNvPr>
          <p:cNvSpPr/>
          <p:nvPr/>
        </p:nvSpPr>
        <p:spPr>
          <a:xfrm>
            <a:off x="5729560" y="6101447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C4468BD-B7F7-CA45-BCD4-FB7EE8245C56}"/>
              </a:ext>
            </a:extLst>
          </p:cNvPr>
          <p:cNvSpPr/>
          <p:nvPr/>
        </p:nvSpPr>
        <p:spPr>
          <a:xfrm>
            <a:off x="5881960" y="6342336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3357E650-EC53-B047-B213-CE48E5A1CD98}"/>
              </a:ext>
            </a:extLst>
          </p:cNvPr>
          <p:cNvSpPr/>
          <p:nvPr/>
        </p:nvSpPr>
        <p:spPr>
          <a:xfrm>
            <a:off x="5036388" y="6116195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6E36304E-740E-354E-A27E-EA607C3D1CCB}"/>
              </a:ext>
            </a:extLst>
          </p:cNvPr>
          <p:cNvSpPr/>
          <p:nvPr/>
        </p:nvSpPr>
        <p:spPr>
          <a:xfrm>
            <a:off x="5188788" y="6357084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A54A3FE3-F5DD-0243-8CE9-139B424BF1D9}"/>
              </a:ext>
            </a:extLst>
          </p:cNvPr>
          <p:cNvSpPr/>
          <p:nvPr/>
        </p:nvSpPr>
        <p:spPr>
          <a:xfrm>
            <a:off x="6231006" y="6130943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29CC6976-880F-5246-917D-CF288DEE47EF}"/>
              </a:ext>
            </a:extLst>
          </p:cNvPr>
          <p:cNvSpPr/>
          <p:nvPr/>
        </p:nvSpPr>
        <p:spPr>
          <a:xfrm>
            <a:off x="6383406" y="6371832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3C476DC9-2B79-9F4F-ACD7-D4DCB0AC0593}"/>
              </a:ext>
            </a:extLst>
          </p:cNvPr>
          <p:cNvSpPr/>
          <p:nvPr/>
        </p:nvSpPr>
        <p:spPr>
          <a:xfrm>
            <a:off x="6786529" y="6140777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CE28BD06-9A06-E946-91EF-38B95E01A05E}"/>
              </a:ext>
            </a:extLst>
          </p:cNvPr>
          <p:cNvSpPr/>
          <p:nvPr/>
        </p:nvSpPr>
        <p:spPr>
          <a:xfrm>
            <a:off x="6938929" y="6381666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3A1349A-2061-2B44-A330-924AFA1C9559}"/>
              </a:ext>
            </a:extLst>
          </p:cNvPr>
          <p:cNvSpPr/>
          <p:nvPr/>
        </p:nvSpPr>
        <p:spPr>
          <a:xfrm>
            <a:off x="7410879" y="6116197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5913EC15-9395-2147-841F-92F3F2E9AC4D}"/>
              </a:ext>
            </a:extLst>
          </p:cNvPr>
          <p:cNvSpPr/>
          <p:nvPr/>
        </p:nvSpPr>
        <p:spPr>
          <a:xfrm>
            <a:off x="7563279" y="6357086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ED00DAB8-C7CF-2E4E-99B0-953056253661}"/>
              </a:ext>
            </a:extLst>
          </p:cNvPr>
          <p:cNvSpPr/>
          <p:nvPr/>
        </p:nvSpPr>
        <p:spPr>
          <a:xfrm>
            <a:off x="8713651" y="6091618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C613779-B185-1E4D-9DBD-F5403F70613E}"/>
              </a:ext>
            </a:extLst>
          </p:cNvPr>
          <p:cNvSpPr/>
          <p:nvPr/>
        </p:nvSpPr>
        <p:spPr>
          <a:xfrm>
            <a:off x="8866051" y="6332507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9E632DC0-1A1E-9D45-A5B7-9824067831B5}"/>
              </a:ext>
            </a:extLst>
          </p:cNvPr>
          <p:cNvSpPr/>
          <p:nvPr/>
        </p:nvSpPr>
        <p:spPr>
          <a:xfrm>
            <a:off x="8020479" y="6106366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94AF78C2-C504-D14E-BC33-9CED173FB8A8}"/>
              </a:ext>
            </a:extLst>
          </p:cNvPr>
          <p:cNvSpPr/>
          <p:nvPr/>
        </p:nvSpPr>
        <p:spPr>
          <a:xfrm>
            <a:off x="8172879" y="6347255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062A3A14-44C0-D443-A4DF-9B8A648F821A}"/>
              </a:ext>
            </a:extLst>
          </p:cNvPr>
          <p:cNvSpPr/>
          <p:nvPr/>
        </p:nvSpPr>
        <p:spPr>
          <a:xfrm>
            <a:off x="9215097" y="6121114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A324E3E-B456-F643-ADD6-9F4A39344B0A}"/>
              </a:ext>
            </a:extLst>
          </p:cNvPr>
          <p:cNvSpPr/>
          <p:nvPr/>
        </p:nvSpPr>
        <p:spPr>
          <a:xfrm>
            <a:off x="9367497" y="6362003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9228C11-DC0A-AD47-8FC9-93DAABA5890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248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350"/>
    </mc:Choice>
    <mc:Fallback xmlns="">
      <p:transition spd="slow" advTm="64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Recap: </a:t>
            </a:r>
            <a:r>
              <a:rPr lang="en-GB" sz="5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repeated subtraction or grouping</a:t>
            </a:r>
          </a:p>
          <a:p>
            <a:r>
              <a:rPr lang="en-GB" sz="8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÷ 10 =</a:t>
            </a:r>
          </a:p>
          <a:p>
            <a:endParaRPr lang="en-GB" sz="8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groups of 10 can I make?</a:t>
            </a:r>
          </a:p>
          <a:p>
            <a:r>
              <a:rPr lang="en-GB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10s can I subtract to get 0?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F06F4AD-955F-6D4B-AA3E-8BE0FB84CBDC}"/>
              </a:ext>
            </a:extLst>
          </p:cNvPr>
          <p:cNvSpPr/>
          <p:nvPr/>
        </p:nvSpPr>
        <p:spPr>
          <a:xfrm>
            <a:off x="158801" y="3098985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C65576B-648B-324D-8AC5-55D8FAD99264}"/>
              </a:ext>
            </a:extLst>
          </p:cNvPr>
          <p:cNvSpPr/>
          <p:nvPr/>
        </p:nvSpPr>
        <p:spPr>
          <a:xfrm>
            <a:off x="158801" y="3587129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A33D241-1B9E-8F4B-BFEA-11E4B44406B2}"/>
              </a:ext>
            </a:extLst>
          </p:cNvPr>
          <p:cNvSpPr/>
          <p:nvPr/>
        </p:nvSpPr>
        <p:spPr>
          <a:xfrm>
            <a:off x="600840" y="3082659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BEEAA4B-A608-8644-9440-CFF3D2DB2F27}"/>
              </a:ext>
            </a:extLst>
          </p:cNvPr>
          <p:cNvSpPr/>
          <p:nvPr/>
        </p:nvSpPr>
        <p:spPr>
          <a:xfrm>
            <a:off x="628629" y="3589816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C93F4E4-E547-9048-AEB7-F8F585DEAF68}"/>
              </a:ext>
            </a:extLst>
          </p:cNvPr>
          <p:cNvSpPr/>
          <p:nvPr/>
        </p:nvSpPr>
        <p:spPr>
          <a:xfrm>
            <a:off x="1044526" y="3098985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2BEE93C-03E6-4644-BE7A-337F8FF69864}"/>
              </a:ext>
            </a:extLst>
          </p:cNvPr>
          <p:cNvSpPr/>
          <p:nvPr/>
        </p:nvSpPr>
        <p:spPr>
          <a:xfrm>
            <a:off x="1098457" y="3587129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454D3FD-8F82-C44C-9375-420EDBED7A34}"/>
              </a:ext>
            </a:extLst>
          </p:cNvPr>
          <p:cNvSpPr/>
          <p:nvPr/>
        </p:nvSpPr>
        <p:spPr>
          <a:xfrm>
            <a:off x="1497800" y="3082659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0D45DE9-3AE4-CC46-BD2B-86A8DC5D33BB}"/>
              </a:ext>
            </a:extLst>
          </p:cNvPr>
          <p:cNvSpPr/>
          <p:nvPr/>
        </p:nvSpPr>
        <p:spPr>
          <a:xfrm>
            <a:off x="1544591" y="3587129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6C5AA3B-8A9C-6E40-9D4A-C63A5D639F58}"/>
              </a:ext>
            </a:extLst>
          </p:cNvPr>
          <p:cNvSpPr/>
          <p:nvPr/>
        </p:nvSpPr>
        <p:spPr>
          <a:xfrm>
            <a:off x="1936935" y="3082659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44D8DA3-AB25-A444-BC8D-292FDC036C29}"/>
              </a:ext>
            </a:extLst>
          </p:cNvPr>
          <p:cNvSpPr/>
          <p:nvPr/>
        </p:nvSpPr>
        <p:spPr>
          <a:xfrm>
            <a:off x="1951067" y="3587129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CD47990-4BAB-7E40-90B2-B34A3327003D}"/>
              </a:ext>
            </a:extLst>
          </p:cNvPr>
          <p:cNvSpPr/>
          <p:nvPr/>
        </p:nvSpPr>
        <p:spPr>
          <a:xfrm>
            <a:off x="2376070" y="3098985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1A3BB42-817A-0245-BD28-059FC151E5F7}"/>
              </a:ext>
            </a:extLst>
          </p:cNvPr>
          <p:cNvSpPr/>
          <p:nvPr/>
        </p:nvSpPr>
        <p:spPr>
          <a:xfrm>
            <a:off x="2376070" y="3587129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0BA3C34-2099-AE48-B3AF-8FA0FCC498F8}"/>
              </a:ext>
            </a:extLst>
          </p:cNvPr>
          <p:cNvSpPr/>
          <p:nvPr/>
        </p:nvSpPr>
        <p:spPr>
          <a:xfrm>
            <a:off x="2818109" y="3082659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76DF181-CAA0-0E46-9514-2BA9C50B170D}"/>
              </a:ext>
            </a:extLst>
          </p:cNvPr>
          <p:cNvSpPr/>
          <p:nvPr/>
        </p:nvSpPr>
        <p:spPr>
          <a:xfrm>
            <a:off x="2845898" y="3589816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6716C4E-CC2E-3E46-9030-8AF7DFB74028}"/>
              </a:ext>
            </a:extLst>
          </p:cNvPr>
          <p:cNvSpPr/>
          <p:nvPr/>
        </p:nvSpPr>
        <p:spPr>
          <a:xfrm>
            <a:off x="3261795" y="3098985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03B5167-0767-8840-BCDB-D3A37147B79F}"/>
              </a:ext>
            </a:extLst>
          </p:cNvPr>
          <p:cNvSpPr/>
          <p:nvPr/>
        </p:nvSpPr>
        <p:spPr>
          <a:xfrm>
            <a:off x="3315726" y="3587129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0E26A0F-0FEE-7B4A-8E65-1A1FC95C4786}"/>
              </a:ext>
            </a:extLst>
          </p:cNvPr>
          <p:cNvSpPr/>
          <p:nvPr/>
        </p:nvSpPr>
        <p:spPr>
          <a:xfrm>
            <a:off x="3715069" y="3082659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31B63DE-FE78-1A49-917B-AA67CCA9C535}"/>
              </a:ext>
            </a:extLst>
          </p:cNvPr>
          <p:cNvSpPr/>
          <p:nvPr/>
        </p:nvSpPr>
        <p:spPr>
          <a:xfrm>
            <a:off x="3761860" y="3587129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1F0976A-C6D2-9B46-A7BC-0D4B51D72202}"/>
              </a:ext>
            </a:extLst>
          </p:cNvPr>
          <p:cNvSpPr/>
          <p:nvPr/>
        </p:nvSpPr>
        <p:spPr>
          <a:xfrm>
            <a:off x="4154204" y="3082659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721E4EB-9A63-1844-8966-851A4739899D}"/>
              </a:ext>
            </a:extLst>
          </p:cNvPr>
          <p:cNvSpPr/>
          <p:nvPr/>
        </p:nvSpPr>
        <p:spPr>
          <a:xfrm>
            <a:off x="4168336" y="3587129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4CE56D3-A0F4-9741-A96E-20F7CF67DC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0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41"/>
    </mc:Choice>
    <mc:Fallback xmlns="">
      <p:transition spd="slow" advTm="190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val 51">
            <a:extLst>
              <a:ext uri="{FF2B5EF4-FFF2-40B4-BE49-F238E27FC236}">
                <a16:creationId xmlns:a16="http://schemas.microsoft.com/office/drawing/2014/main" id="{DDDFF145-39FC-BB4F-8412-9F41F54F3826}"/>
              </a:ext>
            </a:extLst>
          </p:cNvPr>
          <p:cNvSpPr/>
          <p:nvPr/>
        </p:nvSpPr>
        <p:spPr>
          <a:xfrm>
            <a:off x="4589561" y="2867899"/>
            <a:ext cx="4763729" cy="9921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C4FBB95-76A5-4149-B17F-85A9EA4FA48C}"/>
              </a:ext>
            </a:extLst>
          </p:cNvPr>
          <p:cNvCxnSpPr>
            <a:cxnSpLocks/>
          </p:cNvCxnSpPr>
          <p:nvPr/>
        </p:nvCxnSpPr>
        <p:spPr>
          <a:xfrm flipH="1">
            <a:off x="4589561" y="3089124"/>
            <a:ext cx="4896466" cy="6382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Repeated subtraction / grouping example:</a:t>
            </a:r>
          </a:p>
          <a:p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÷ 10 =</a:t>
            </a:r>
          </a:p>
          <a:p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20 - 10 = 10</a:t>
            </a:r>
          </a:p>
          <a:p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10 - 10 = 0</a:t>
            </a:r>
          </a:p>
          <a:p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taken away </a:t>
            </a:r>
            <a:r>
              <a:rPr lang="en-GB" sz="36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lots of 10 so 20 ÷ 10 = </a:t>
            </a:r>
            <a:r>
              <a:rPr lang="en-GB" sz="36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the amount of groups: </a:t>
            </a:r>
            <a:r>
              <a:rPr lang="en-GB" sz="36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10 = 20</a:t>
            </a:r>
            <a:endParaRPr lang="en-GB" sz="7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49394BB-5C81-DD4C-A2EA-9F1D724F78DD}"/>
              </a:ext>
            </a:extLst>
          </p:cNvPr>
          <p:cNvSpPr/>
          <p:nvPr/>
        </p:nvSpPr>
        <p:spPr>
          <a:xfrm>
            <a:off x="4557252" y="1765768"/>
            <a:ext cx="4763729" cy="9921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606E821-FA40-164B-92BA-AEB755A77965}"/>
              </a:ext>
            </a:extLst>
          </p:cNvPr>
          <p:cNvCxnSpPr>
            <a:cxnSpLocks/>
          </p:cNvCxnSpPr>
          <p:nvPr/>
        </p:nvCxnSpPr>
        <p:spPr>
          <a:xfrm flipH="1">
            <a:off x="4557252" y="1986993"/>
            <a:ext cx="4896466" cy="6382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885399F7-2179-B349-8288-BFBB42ED2607}"/>
              </a:ext>
            </a:extLst>
          </p:cNvPr>
          <p:cNvSpPr/>
          <p:nvPr/>
        </p:nvSpPr>
        <p:spPr>
          <a:xfrm>
            <a:off x="4789178" y="2096944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36F3A9B-BA53-D744-9281-3FCC41069559}"/>
              </a:ext>
            </a:extLst>
          </p:cNvPr>
          <p:cNvSpPr/>
          <p:nvPr/>
        </p:nvSpPr>
        <p:spPr>
          <a:xfrm>
            <a:off x="4789178" y="3147328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B1142DA-D50F-B341-B404-2913BA124B63}"/>
              </a:ext>
            </a:extLst>
          </p:cNvPr>
          <p:cNvSpPr/>
          <p:nvPr/>
        </p:nvSpPr>
        <p:spPr>
          <a:xfrm>
            <a:off x="5231217" y="2080618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BA8A8B1-4DD9-3C47-8628-CBCFA5EF0880}"/>
              </a:ext>
            </a:extLst>
          </p:cNvPr>
          <p:cNvSpPr/>
          <p:nvPr/>
        </p:nvSpPr>
        <p:spPr>
          <a:xfrm>
            <a:off x="5259006" y="3150015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1F936C1-019F-144A-9AF4-B68B585F94E1}"/>
              </a:ext>
            </a:extLst>
          </p:cNvPr>
          <p:cNvSpPr/>
          <p:nvPr/>
        </p:nvSpPr>
        <p:spPr>
          <a:xfrm>
            <a:off x="5674903" y="2096944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4E2C93A-EDCF-B545-B197-8CCCE2124AFE}"/>
              </a:ext>
            </a:extLst>
          </p:cNvPr>
          <p:cNvSpPr/>
          <p:nvPr/>
        </p:nvSpPr>
        <p:spPr>
          <a:xfrm>
            <a:off x="5728834" y="3147328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63CA651-7747-184D-825C-5A71C04FB60E}"/>
              </a:ext>
            </a:extLst>
          </p:cNvPr>
          <p:cNvSpPr/>
          <p:nvPr/>
        </p:nvSpPr>
        <p:spPr>
          <a:xfrm>
            <a:off x="6128177" y="2080618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0834E9E-2C83-5544-A9D3-B918269C0B30}"/>
              </a:ext>
            </a:extLst>
          </p:cNvPr>
          <p:cNvSpPr/>
          <p:nvPr/>
        </p:nvSpPr>
        <p:spPr>
          <a:xfrm>
            <a:off x="6174968" y="3147328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10E6268-160F-5D4D-8B1F-20FB9F69DE69}"/>
              </a:ext>
            </a:extLst>
          </p:cNvPr>
          <p:cNvSpPr/>
          <p:nvPr/>
        </p:nvSpPr>
        <p:spPr>
          <a:xfrm>
            <a:off x="6567312" y="2080618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B8CF82C-60A7-B646-ABA2-BA59F1F45F5D}"/>
              </a:ext>
            </a:extLst>
          </p:cNvPr>
          <p:cNvSpPr/>
          <p:nvPr/>
        </p:nvSpPr>
        <p:spPr>
          <a:xfrm>
            <a:off x="6581444" y="3147328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7B501F8-7E99-0A4B-B440-E8C39992DCC6}"/>
              </a:ext>
            </a:extLst>
          </p:cNvPr>
          <p:cNvSpPr/>
          <p:nvPr/>
        </p:nvSpPr>
        <p:spPr>
          <a:xfrm>
            <a:off x="7006447" y="2096944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E247C5B-554A-C742-8113-59E22BBE1B8A}"/>
              </a:ext>
            </a:extLst>
          </p:cNvPr>
          <p:cNvSpPr/>
          <p:nvPr/>
        </p:nvSpPr>
        <p:spPr>
          <a:xfrm>
            <a:off x="7006447" y="3147328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2EC45C3-2A97-B846-9B19-5AD0F78CA6D1}"/>
              </a:ext>
            </a:extLst>
          </p:cNvPr>
          <p:cNvSpPr/>
          <p:nvPr/>
        </p:nvSpPr>
        <p:spPr>
          <a:xfrm>
            <a:off x="7448486" y="2080618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E4EAF9B-5E20-9B42-9E04-3DE2406B4A7E}"/>
              </a:ext>
            </a:extLst>
          </p:cNvPr>
          <p:cNvSpPr/>
          <p:nvPr/>
        </p:nvSpPr>
        <p:spPr>
          <a:xfrm>
            <a:off x="7476275" y="3150015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CD22E1E-0D57-024B-BBDB-663B650E74F1}"/>
              </a:ext>
            </a:extLst>
          </p:cNvPr>
          <p:cNvSpPr/>
          <p:nvPr/>
        </p:nvSpPr>
        <p:spPr>
          <a:xfrm>
            <a:off x="7892172" y="2096944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690A12E-5425-5944-BB7A-8A83386BD486}"/>
              </a:ext>
            </a:extLst>
          </p:cNvPr>
          <p:cNvSpPr/>
          <p:nvPr/>
        </p:nvSpPr>
        <p:spPr>
          <a:xfrm>
            <a:off x="7946103" y="3147328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9D54218-410E-FE44-AF65-2E7488D02EB6}"/>
              </a:ext>
            </a:extLst>
          </p:cNvPr>
          <p:cNvSpPr/>
          <p:nvPr/>
        </p:nvSpPr>
        <p:spPr>
          <a:xfrm>
            <a:off x="8345446" y="2080618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3C2CB04-94F2-AB40-97AF-E55EDD1EBF7E}"/>
              </a:ext>
            </a:extLst>
          </p:cNvPr>
          <p:cNvSpPr/>
          <p:nvPr/>
        </p:nvSpPr>
        <p:spPr>
          <a:xfrm>
            <a:off x="8392237" y="3147328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417228C-4E06-4A4D-A9F2-D57EAE49FED4}"/>
              </a:ext>
            </a:extLst>
          </p:cNvPr>
          <p:cNvSpPr/>
          <p:nvPr/>
        </p:nvSpPr>
        <p:spPr>
          <a:xfrm>
            <a:off x="8784581" y="2080618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E0A3F0E-5C1E-C444-820E-ABE8DEEF2143}"/>
              </a:ext>
            </a:extLst>
          </p:cNvPr>
          <p:cNvSpPr/>
          <p:nvPr/>
        </p:nvSpPr>
        <p:spPr>
          <a:xfrm>
            <a:off x="8798713" y="3147328"/>
            <a:ext cx="360000" cy="36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EF2580F3-5ABD-CA4C-8D9D-AFC59875B6B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774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40"/>
    </mc:Choice>
    <mc:Fallback xmlns="">
      <p:transition spd="slow" advTm="303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2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Repeated subtraction on a number line:</a:t>
            </a:r>
          </a:p>
          <a:p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÷ 10 =</a:t>
            </a: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jumps of 10</a:t>
            </a: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taken away </a:t>
            </a:r>
            <a:r>
              <a:rPr lang="en-GB" sz="36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lots of 10 so 20 ÷ 10 = </a:t>
            </a:r>
            <a:r>
              <a:rPr lang="en-GB" sz="36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54C4539A-C827-1648-98E7-D757E7FC072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688" t="38542" r="22187" b="54427"/>
          <a:stretch/>
        </p:blipFill>
        <p:spPr>
          <a:xfrm>
            <a:off x="213123" y="4068699"/>
            <a:ext cx="9479754" cy="1048989"/>
          </a:xfrm>
          <a:prstGeom prst="rect">
            <a:avLst/>
          </a:prstGeom>
        </p:spPr>
      </p:pic>
      <p:sp>
        <p:nvSpPr>
          <p:cNvPr id="3" name="Arc 2">
            <a:extLst>
              <a:ext uri="{FF2B5EF4-FFF2-40B4-BE49-F238E27FC236}">
                <a16:creationId xmlns:a16="http://schemas.microsoft.com/office/drawing/2014/main" id="{FB5F06A5-5572-A640-94F7-B9A4D6F807C2}"/>
              </a:ext>
            </a:extLst>
          </p:cNvPr>
          <p:cNvSpPr/>
          <p:nvPr/>
        </p:nvSpPr>
        <p:spPr>
          <a:xfrm>
            <a:off x="4896465" y="3716594"/>
            <a:ext cx="4454012" cy="2035277"/>
          </a:xfrm>
          <a:prstGeom prst="arc">
            <a:avLst>
              <a:gd name="adj1" fmla="val 10796298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Arc 49">
            <a:extLst>
              <a:ext uri="{FF2B5EF4-FFF2-40B4-BE49-F238E27FC236}">
                <a16:creationId xmlns:a16="http://schemas.microsoft.com/office/drawing/2014/main" id="{DE3CFBB8-7B80-824C-9223-EB98A9514099}"/>
              </a:ext>
            </a:extLst>
          </p:cNvPr>
          <p:cNvSpPr/>
          <p:nvPr/>
        </p:nvSpPr>
        <p:spPr>
          <a:xfrm>
            <a:off x="427705" y="3716594"/>
            <a:ext cx="4454012" cy="2035277"/>
          </a:xfrm>
          <a:prstGeom prst="arc">
            <a:avLst>
              <a:gd name="adj1" fmla="val 10796298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1E4A92E-5189-A04D-8105-360390BCD09D}"/>
              </a:ext>
            </a:extLst>
          </p:cNvPr>
          <p:cNvSpPr txBox="1"/>
          <p:nvPr/>
        </p:nvSpPr>
        <p:spPr>
          <a:xfrm>
            <a:off x="1991033" y="3325183"/>
            <a:ext cx="132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-10</a:t>
            </a:r>
            <a:endParaRPr lang="en-GB" sz="4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63CAAFC-D1B7-E348-9B62-087EAB51BCA8}"/>
              </a:ext>
            </a:extLst>
          </p:cNvPr>
          <p:cNvSpPr txBox="1"/>
          <p:nvPr/>
        </p:nvSpPr>
        <p:spPr>
          <a:xfrm>
            <a:off x="6459793" y="3325183"/>
            <a:ext cx="132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-10</a:t>
            </a:r>
            <a:endParaRPr lang="en-GB" sz="4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14A3541-1CA9-234D-9A7F-88FA57F27C2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210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96"/>
    </mc:Choice>
    <mc:Fallback xmlns="">
      <p:transition spd="slow" advTm="183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Repeated subtraction on a number line:</a:t>
            </a:r>
          </a:p>
          <a:p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÷ 2 =</a:t>
            </a: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start on 18 and subtract 2s because the question is ÷ 2</a:t>
            </a: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2s will we be subtracting?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54C4539A-C827-1648-98E7-D757E7FC072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688" t="38542" r="22187" b="54427"/>
          <a:stretch/>
        </p:blipFill>
        <p:spPr>
          <a:xfrm>
            <a:off x="213123" y="3228039"/>
            <a:ext cx="9479754" cy="1048989"/>
          </a:xfrm>
          <a:prstGeom prst="rect">
            <a:avLst/>
          </a:prstGeom>
        </p:spPr>
      </p:pic>
      <p:sp>
        <p:nvSpPr>
          <p:cNvPr id="3" name="Arc 2">
            <a:extLst>
              <a:ext uri="{FF2B5EF4-FFF2-40B4-BE49-F238E27FC236}">
                <a16:creationId xmlns:a16="http://schemas.microsoft.com/office/drawing/2014/main" id="{FB5F06A5-5572-A640-94F7-B9A4D6F807C2}"/>
              </a:ext>
            </a:extLst>
          </p:cNvPr>
          <p:cNvSpPr/>
          <p:nvPr/>
        </p:nvSpPr>
        <p:spPr>
          <a:xfrm>
            <a:off x="7551175" y="2875934"/>
            <a:ext cx="899651" cy="2035277"/>
          </a:xfrm>
          <a:prstGeom prst="arc">
            <a:avLst>
              <a:gd name="adj1" fmla="val 10796298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63CAAFC-D1B7-E348-9B62-087EAB51BCA8}"/>
              </a:ext>
            </a:extLst>
          </p:cNvPr>
          <p:cNvSpPr txBox="1"/>
          <p:nvPr/>
        </p:nvSpPr>
        <p:spPr>
          <a:xfrm>
            <a:off x="7337322" y="2473639"/>
            <a:ext cx="132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 </a:t>
            </a:r>
            <a:endParaRPr lang="en-GB" sz="4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8778A9F-DAD4-CD44-9A8E-FD37B86E19B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090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49"/>
    </mc:Choice>
    <mc:Fallback xmlns="">
      <p:transition spd="slow" advTm="170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Repeated subtraction on a number line:</a:t>
            </a:r>
          </a:p>
          <a:p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÷ 2 =</a:t>
            </a: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jumps of 2</a:t>
            </a:r>
          </a:p>
          <a:p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taken away </a:t>
            </a:r>
            <a:r>
              <a:rPr lang="en-GB" sz="36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lots of 2 so 18 ÷ 2 = </a:t>
            </a:r>
            <a:r>
              <a:rPr lang="en-GB" sz="36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C02EBF-9760-F74C-822D-4BC22105BF7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688" t="38542" r="22187" b="54427"/>
          <a:stretch/>
        </p:blipFill>
        <p:spPr>
          <a:xfrm>
            <a:off x="213123" y="3228039"/>
            <a:ext cx="9479754" cy="1048989"/>
          </a:xfrm>
          <a:prstGeom prst="rect">
            <a:avLst/>
          </a:prstGeom>
        </p:spPr>
      </p:pic>
      <p:sp>
        <p:nvSpPr>
          <p:cNvPr id="7" name="Arc 6">
            <a:extLst>
              <a:ext uri="{FF2B5EF4-FFF2-40B4-BE49-F238E27FC236}">
                <a16:creationId xmlns:a16="http://schemas.microsoft.com/office/drawing/2014/main" id="{249A1E46-2447-054C-98F6-F97CAE5906AC}"/>
              </a:ext>
            </a:extLst>
          </p:cNvPr>
          <p:cNvSpPr/>
          <p:nvPr/>
        </p:nvSpPr>
        <p:spPr>
          <a:xfrm>
            <a:off x="7551175" y="2875934"/>
            <a:ext cx="899651" cy="2035277"/>
          </a:xfrm>
          <a:prstGeom prst="arc">
            <a:avLst>
              <a:gd name="adj1" fmla="val 10796298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1D6541-0E18-8440-875D-5712F7D582B5}"/>
              </a:ext>
            </a:extLst>
          </p:cNvPr>
          <p:cNvSpPr txBox="1"/>
          <p:nvPr/>
        </p:nvSpPr>
        <p:spPr>
          <a:xfrm>
            <a:off x="7337322" y="2473639"/>
            <a:ext cx="132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 </a:t>
            </a:r>
            <a:endParaRPr lang="en-GB" sz="4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341B09D3-BC98-BF46-AFD7-A8F24BF871EB}"/>
              </a:ext>
            </a:extLst>
          </p:cNvPr>
          <p:cNvSpPr/>
          <p:nvPr/>
        </p:nvSpPr>
        <p:spPr>
          <a:xfrm>
            <a:off x="6651524" y="2875934"/>
            <a:ext cx="899651" cy="2035277"/>
          </a:xfrm>
          <a:prstGeom prst="arc">
            <a:avLst>
              <a:gd name="adj1" fmla="val 10796298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E2F03F-E12E-9C46-9776-4871878E140D}"/>
              </a:ext>
            </a:extLst>
          </p:cNvPr>
          <p:cNvSpPr txBox="1"/>
          <p:nvPr/>
        </p:nvSpPr>
        <p:spPr>
          <a:xfrm>
            <a:off x="6437671" y="2473639"/>
            <a:ext cx="132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 </a:t>
            </a:r>
            <a:endParaRPr lang="en-GB" sz="4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ABAB50B2-F818-BB4A-8B9A-8D28F8588E4B}"/>
              </a:ext>
            </a:extLst>
          </p:cNvPr>
          <p:cNvSpPr/>
          <p:nvPr/>
        </p:nvSpPr>
        <p:spPr>
          <a:xfrm>
            <a:off x="5751872" y="2875934"/>
            <a:ext cx="899651" cy="2035277"/>
          </a:xfrm>
          <a:prstGeom prst="arc">
            <a:avLst>
              <a:gd name="adj1" fmla="val 10796298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F8F76B-1700-7745-803B-9F31EA0B22A9}"/>
              </a:ext>
            </a:extLst>
          </p:cNvPr>
          <p:cNvSpPr txBox="1"/>
          <p:nvPr/>
        </p:nvSpPr>
        <p:spPr>
          <a:xfrm>
            <a:off x="5538019" y="2473639"/>
            <a:ext cx="132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 </a:t>
            </a:r>
            <a:endParaRPr lang="en-GB" sz="4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6309ECD4-07F8-2849-B3C3-8B1EFAE9296C}"/>
              </a:ext>
            </a:extLst>
          </p:cNvPr>
          <p:cNvSpPr/>
          <p:nvPr/>
        </p:nvSpPr>
        <p:spPr>
          <a:xfrm>
            <a:off x="4874342" y="2875934"/>
            <a:ext cx="899651" cy="2035277"/>
          </a:xfrm>
          <a:prstGeom prst="arc">
            <a:avLst>
              <a:gd name="adj1" fmla="val 10796298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F92094-C856-C24D-9D67-DA3D5A976984}"/>
              </a:ext>
            </a:extLst>
          </p:cNvPr>
          <p:cNvSpPr txBox="1"/>
          <p:nvPr/>
        </p:nvSpPr>
        <p:spPr>
          <a:xfrm>
            <a:off x="4660489" y="2473639"/>
            <a:ext cx="132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 </a:t>
            </a:r>
            <a:endParaRPr lang="en-GB" sz="4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1464640D-4EC5-6A4C-9658-22098CE01E75}"/>
              </a:ext>
            </a:extLst>
          </p:cNvPr>
          <p:cNvSpPr/>
          <p:nvPr/>
        </p:nvSpPr>
        <p:spPr>
          <a:xfrm>
            <a:off x="3998042" y="2875934"/>
            <a:ext cx="899651" cy="2035277"/>
          </a:xfrm>
          <a:prstGeom prst="arc">
            <a:avLst>
              <a:gd name="adj1" fmla="val 10796298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88807D-3821-8741-8BD7-E4FD366B9821}"/>
              </a:ext>
            </a:extLst>
          </p:cNvPr>
          <p:cNvSpPr txBox="1"/>
          <p:nvPr/>
        </p:nvSpPr>
        <p:spPr>
          <a:xfrm>
            <a:off x="3784189" y="2473639"/>
            <a:ext cx="132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 </a:t>
            </a:r>
            <a:endParaRPr lang="en-GB" sz="4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C8CE64F4-8190-2946-A433-CC561B343CB0}"/>
              </a:ext>
            </a:extLst>
          </p:cNvPr>
          <p:cNvSpPr/>
          <p:nvPr/>
        </p:nvSpPr>
        <p:spPr>
          <a:xfrm>
            <a:off x="3098390" y="2875934"/>
            <a:ext cx="899651" cy="2035277"/>
          </a:xfrm>
          <a:prstGeom prst="arc">
            <a:avLst>
              <a:gd name="adj1" fmla="val 10796298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E25770-4271-034A-9F8F-890834548555}"/>
              </a:ext>
            </a:extLst>
          </p:cNvPr>
          <p:cNvSpPr txBox="1"/>
          <p:nvPr/>
        </p:nvSpPr>
        <p:spPr>
          <a:xfrm>
            <a:off x="2884537" y="2473639"/>
            <a:ext cx="132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 </a:t>
            </a:r>
            <a:endParaRPr lang="en-GB" sz="4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6D99B097-258D-BE48-ADB1-41A58BF63191}"/>
              </a:ext>
            </a:extLst>
          </p:cNvPr>
          <p:cNvSpPr/>
          <p:nvPr/>
        </p:nvSpPr>
        <p:spPr>
          <a:xfrm>
            <a:off x="2192594" y="2875934"/>
            <a:ext cx="899651" cy="2035277"/>
          </a:xfrm>
          <a:prstGeom prst="arc">
            <a:avLst>
              <a:gd name="adj1" fmla="val 10796298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140A80-FE78-9144-965B-4A9095AE0568}"/>
              </a:ext>
            </a:extLst>
          </p:cNvPr>
          <p:cNvSpPr txBox="1"/>
          <p:nvPr/>
        </p:nvSpPr>
        <p:spPr>
          <a:xfrm>
            <a:off x="1978741" y="2473639"/>
            <a:ext cx="132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 </a:t>
            </a:r>
            <a:endParaRPr lang="en-GB" sz="4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AC71028C-B2E0-1546-8C59-0434C541A0C3}"/>
              </a:ext>
            </a:extLst>
          </p:cNvPr>
          <p:cNvSpPr/>
          <p:nvPr/>
        </p:nvSpPr>
        <p:spPr>
          <a:xfrm>
            <a:off x="1286798" y="2875934"/>
            <a:ext cx="899651" cy="2035277"/>
          </a:xfrm>
          <a:prstGeom prst="arc">
            <a:avLst>
              <a:gd name="adj1" fmla="val 10796298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F2783D6-170C-4048-9BD3-E6C5D707B8A6}"/>
              </a:ext>
            </a:extLst>
          </p:cNvPr>
          <p:cNvSpPr txBox="1"/>
          <p:nvPr/>
        </p:nvSpPr>
        <p:spPr>
          <a:xfrm>
            <a:off x="1072945" y="2473639"/>
            <a:ext cx="132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 </a:t>
            </a:r>
            <a:endParaRPr lang="en-GB" sz="4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8E8126A6-1D10-054F-B56A-0880C1C79120}"/>
              </a:ext>
            </a:extLst>
          </p:cNvPr>
          <p:cNvSpPr/>
          <p:nvPr/>
        </p:nvSpPr>
        <p:spPr>
          <a:xfrm>
            <a:off x="404352" y="2875934"/>
            <a:ext cx="899651" cy="2035277"/>
          </a:xfrm>
          <a:prstGeom prst="arc">
            <a:avLst>
              <a:gd name="adj1" fmla="val 10796298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2DBAF1E-36FB-C847-A7DF-1B351A1A3CB9}"/>
              </a:ext>
            </a:extLst>
          </p:cNvPr>
          <p:cNvSpPr txBox="1"/>
          <p:nvPr/>
        </p:nvSpPr>
        <p:spPr>
          <a:xfrm>
            <a:off x="190499" y="2473639"/>
            <a:ext cx="132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 </a:t>
            </a:r>
            <a:endParaRPr lang="en-GB" sz="4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0FCA997-48B8-6744-8652-C9D9C793371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903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459"/>
    </mc:Choice>
    <mc:Fallback xmlns="">
      <p:transition spd="slow" advTm="494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906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example on a blank number line: </a:t>
            </a:r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÷ 5 =</a:t>
            </a: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number do I write on the number line?</a:t>
            </a: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big are the jumps? What am I subtracting?</a:t>
            </a:r>
          </a:p>
          <a:p>
            <a:endParaRPr lang="en-GB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jumps are there?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9CBCA3-74A4-D341-8EDE-598A9EC09F6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688" t="41657" r="22187" b="54427"/>
          <a:stretch/>
        </p:blipFill>
        <p:spPr>
          <a:xfrm>
            <a:off x="0" y="2825181"/>
            <a:ext cx="9842674" cy="606527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0C2007D-C634-E74A-8C23-9B797E09817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77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773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22"/>
    </mc:Choice>
    <mc:Fallback xmlns="">
      <p:transition spd="slow" advTm="220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|0.8|0.7|0.6|0.7|0.7|0.8|0.7|0.8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0.6|0.5|0.5|0.5|0.6|0.5|0.5|0.6|0.5|0.6|0.5|0.5|0.5|0.6|0.5|0.5|0.6|0.6|0.5|18.7|0.5|0.4|0.4|0.4|0.4|0.5|0.5|0.4|0.5|0.5|0.5|0.4|0.5|0.5|0.5|0.5|0.5|0.5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6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|5.6|3.5|4.5|5.7|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|5.6|3.5|4.5|5.7|3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3.1|3.3|2.9|3.5|3.2|2.9|3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|5.6|3.5|4.5|5.7|3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6.2|6.9|1.9|5.7|2|3.7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590</TotalTime>
  <Words>410</Words>
  <Application>Microsoft Office PowerPoint</Application>
  <PresentationFormat>A4 Paper (210x297 mm)</PresentationFormat>
  <Paragraphs>133</Paragraphs>
  <Slides>10</Slides>
  <Notes>7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Thom, Shona</dc:creator>
  <cp:lastModifiedBy>Thom, Shona</cp:lastModifiedBy>
  <cp:revision>57</cp:revision>
  <dcterms:created xsi:type="dcterms:W3CDTF">2021-01-12T12:51:38Z</dcterms:created>
  <dcterms:modified xsi:type="dcterms:W3CDTF">2021-02-02T12:05:55Z</dcterms:modified>
</cp:coreProperties>
</file>