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876039A-E0BB-414F-84C9-DBE08E8CCF06}"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2937769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76039A-E0BB-414F-84C9-DBE08E8CCF06}"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2778595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76039A-E0BB-414F-84C9-DBE08E8CCF06}"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1752295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76039A-E0BB-414F-84C9-DBE08E8CCF06}"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4028218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76039A-E0BB-414F-84C9-DBE08E8CCF06}"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2912796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876039A-E0BB-414F-84C9-DBE08E8CCF06}"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1849530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876039A-E0BB-414F-84C9-DBE08E8CCF06}" type="datetimeFigureOut">
              <a:rPr lang="en-GB" smtClean="0"/>
              <a:t>26/01/2021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1885869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876039A-E0BB-414F-84C9-DBE08E8CCF06}" type="datetimeFigureOut">
              <a:rPr lang="en-GB" smtClean="0"/>
              <a:t>26/01/2021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3889007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6039A-E0BB-414F-84C9-DBE08E8CCF06}" type="datetimeFigureOut">
              <a:rPr lang="en-GB" smtClean="0"/>
              <a:t>26/01/2021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51733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76039A-E0BB-414F-84C9-DBE08E8CCF06}"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102206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76039A-E0BB-414F-84C9-DBE08E8CCF06}"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2E07CF-C708-4467-911C-380352814D2F}" type="slidenum">
              <a:rPr lang="en-GB" smtClean="0"/>
              <a:t>‹#›</a:t>
            </a:fld>
            <a:endParaRPr lang="en-GB"/>
          </a:p>
        </p:txBody>
      </p:sp>
    </p:spTree>
    <p:extLst>
      <p:ext uri="{BB962C8B-B14F-4D97-AF65-F5344CB8AC3E}">
        <p14:creationId xmlns:p14="http://schemas.microsoft.com/office/powerpoint/2010/main" val="3229819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76039A-E0BB-414F-84C9-DBE08E8CCF06}" type="datetimeFigureOut">
              <a:rPr lang="en-GB" smtClean="0"/>
              <a:t>26/01/2021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2E07CF-C708-4467-911C-380352814D2F}" type="slidenum">
              <a:rPr lang="en-GB" smtClean="0"/>
              <a:t>‹#›</a:t>
            </a:fld>
            <a:endParaRPr lang="en-GB"/>
          </a:p>
        </p:txBody>
      </p:sp>
    </p:spTree>
    <p:extLst>
      <p:ext uri="{BB962C8B-B14F-4D97-AF65-F5344CB8AC3E}">
        <p14:creationId xmlns:p14="http://schemas.microsoft.com/office/powerpoint/2010/main" val="2037059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bc.co.uk/teach/class-clips-video/am-i-always-responsible-for-my-actions-with-classroom-discussion/zfxtscw"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u="sng" dirty="0" smtClean="0">
                <a:latin typeface="Arial" panose="020B0604020202020204" pitchFamily="34" charset="0"/>
                <a:cs typeface="Arial" panose="020B0604020202020204" pitchFamily="34" charset="0"/>
              </a:rPr>
              <a:t>How my actions affect myself and others</a:t>
            </a:r>
            <a:endParaRPr lang="en-GB"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8209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latin typeface="Arial" panose="020B0604020202020204" pitchFamily="34" charset="0"/>
                <a:cs typeface="Arial" panose="020B0604020202020204" pitchFamily="34" charset="0"/>
              </a:rPr>
              <a:t>Actions and consequence</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en-GB" u="sng" dirty="0" smtClean="0">
                <a:latin typeface="Arial" panose="020B0604020202020204" pitchFamily="34" charset="0"/>
                <a:cs typeface="Arial" panose="020B0604020202020204" pitchFamily="34" charset="0"/>
              </a:rPr>
              <a:t>Actions</a:t>
            </a:r>
            <a:r>
              <a:rPr lang="en-GB" dirty="0" smtClean="0">
                <a:latin typeface="Arial" panose="020B0604020202020204" pitchFamily="34" charset="0"/>
                <a:cs typeface="Arial" panose="020B0604020202020204" pitchFamily="34" charset="0"/>
              </a:rPr>
              <a:t>: </a:t>
            </a:r>
            <a:r>
              <a:rPr lang="en-GB" sz="2800" dirty="0" smtClean="0">
                <a:latin typeface="Arial" panose="020B0604020202020204" pitchFamily="34" charset="0"/>
                <a:cs typeface="Arial" panose="020B0604020202020204" pitchFamily="34" charset="0"/>
              </a:rPr>
              <a:t>An action is when you do something. Think about what actions you do throughout the day.</a:t>
            </a:r>
          </a:p>
          <a:p>
            <a:pPr marL="0" indent="0">
              <a:buNone/>
            </a:pPr>
            <a:r>
              <a:rPr lang="en-GB" sz="2800" dirty="0" smtClean="0">
                <a:latin typeface="Arial" panose="020B0604020202020204" pitchFamily="34" charset="0"/>
                <a:cs typeface="Arial" panose="020B0604020202020204" pitchFamily="34" charset="0"/>
              </a:rPr>
              <a:t>For example: waking up.</a:t>
            </a:r>
            <a:endParaRPr lang="en-GB" dirty="0" smtClean="0">
              <a:latin typeface="Arial" panose="020B0604020202020204" pitchFamily="34" charset="0"/>
              <a:cs typeface="Arial" panose="020B0604020202020204" pitchFamily="34" charset="0"/>
            </a:endParaRPr>
          </a:p>
          <a:p>
            <a:pPr marL="0" indent="0">
              <a:buNone/>
            </a:pPr>
            <a:r>
              <a:rPr lang="en-GB" u="sng" dirty="0" smtClean="0">
                <a:latin typeface="Arial" panose="020B0604020202020204" pitchFamily="34" charset="0"/>
                <a:cs typeface="Arial" panose="020B0604020202020204" pitchFamily="34" charset="0"/>
              </a:rPr>
              <a:t>Consequences</a:t>
            </a:r>
            <a:r>
              <a:rPr lang="en-GB" dirty="0" smtClean="0">
                <a:latin typeface="Arial" panose="020B0604020202020204" pitchFamily="34" charset="0"/>
                <a:cs typeface="Arial" panose="020B0604020202020204" pitchFamily="34" charset="0"/>
              </a:rPr>
              <a:t>: </a:t>
            </a:r>
            <a:r>
              <a:rPr lang="en-GB" sz="2800" dirty="0" smtClean="0">
                <a:latin typeface="Arial" panose="020B0604020202020204" pitchFamily="34" charset="0"/>
                <a:cs typeface="Arial" panose="020B0604020202020204" pitchFamily="34" charset="0"/>
              </a:rPr>
              <a:t>A consequence is something that happens as a result of an action. </a:t>
            </a:r>
          </a:p>
          <a:p>
            <a:pPr marL="0" indent="0">
              <a:buNone/>
            </a:pPr>
            <a:r>
              <a:rPr lang="en-GB" sz="2800" dirty="0" smtClean="0">
                <a:latin typeface="Arial" panose="020B0604020202020204" pitchFamily="34" charset="0"/>
                <a:cs typeface="Arial" panose="020B0604020202020204" pitchFamily="34" charset="0"/>
              </a:rPr>
              <a:t>For example: A consequence for waking up is that you get to school at the right time. </a:t>
            </a: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106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latin typeface="Arial" panose="020B0604020202020204" pitchFamily="34" charset="0"/>
                <a:cs typeface="Arial" panose="020B0604020202020204" pitchFamily="34" charset="0"/>
              </a:rPr>
              <a:t>Actions and consequence</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44333" y="1124744"/>
            <a:ext cx="8229600" cy="4525963"/>
          </a:xfrm>
        </p:spPr>
        <p:txBody>
          <a:bodyPr/>
          <a:lstStyle/>
          <a:p>
            <a:pPr marL="0" indent="0" algn="ctr">
              <a:buNone/>
            </a:pPr>
            <a:r>
              <a:rPr lang="en-GB" sz="2000" dirty="0" smtClean="0">
                <a:latin typeface="Arial" panose="020B0604020202020204" pitchFamily="34" charset="0"/>
                <a:cs typeface="Arial" panose="020B0604020202020204" pitchFamily="34" charset="0"/>
              </a:rPr>
              <a:t>Consider the actions in the table below. What are the consequences of these actions? Right them in the box.</a:t>
            </a:r>
          </a:p>
          <a:p>
            <a:pPr marL="0" indent="0">
              <a:buNone/>
            </a:pPr>
            <a:endParaRPr lang="en-GB" dirty="0">
              <a:latin typeface="Arial" panose="020B0604020202020204" pitchFamily="34" charset="0"/>
              <a:cs typeface="Arial" panose="020B0604020202020204" pitchFamily="34" charset="0"/>
            </a:endParaRPr>
          </a:p>
        </p:txBody>
      </p:sp>
      <p:graphicFrame>
        <p:nvGraphicFramePr>
          <p:cNvPr id="5" name="Group 32"/>
          <p:cNvGraphicFramePr>
            <a:graphicFrameLocks/>
          </p:cNvGraphicFramePr>
          <p:nvPr>
            <p:extLst>
              <p:ext uri="{D42A27DB-BD31-4B8C-83A1-F6EECF244321}">
                <p14:modId xmlns:p14="http://schemas.microsoft.com/office/powerpoint/2010/main" val="3240514781"/>
              </p:ext>
            </p:extLst>
          </p:nvPr>
        </p:nvGraphicFramePr>
        <p:xfrm>
          <a:off x="323528" y="1844824"/>
          <a:ext cx="8229600" cy="4857750"/>
        </p:xfrm>
        <a:graphic>
          <a:graphicData uri="http://schemas.openxmlformats.org/drawingml/2006/table">
            <a:tbl>
              <a:tblPr/>
              <a:tblGrid>
                <a:gridCol w="4114800"/>
                <a:gridCol w="4114800"/>
              </a:tblGrid>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1" i="0" u="none" strike="noStrike" cap="none" normalizeH="0" baseline="0" dirty="0" smtClean="0">
                          <a:ln>
                            <a:noFill/>
                          </a:ln>
                          <a:solidFill>
                            <a:schemeClr val="bg1"/>
                          </a:solidFill>
                          <a:effectLst/>
                          <a:latin typeface="Arial" charset="0"/>
                          <a:cs typeface="Arial" charset="0"/>
                        </a:rPr>
                        <a:t>Action</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E46C0A"/>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1" i="0" u="none" strike="noStrike" cap="none" normalizeH="0" baseline="0" smtClean="0">
                          <a:ln>
                            <a:noFill/>
                          </a:ln>
                          <a:solidFill>
                            <a:schemeClr val="bg1"/>
                          </a:solidFill>
                          <a:effectLst/>
                          <a:latin typeface="Arial" charset="0"/>
                          <a:cs typeface="Arial" charset="0"/>
                        </a:rPr>
                        <a:t>Consequence?</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E46C0A"/>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My friend told me a joke.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My brother hit me really hard.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said unkind things to my mum.</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walked my neighbour’s dog to help them.</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ran across the road without thinking or looking.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Another student called me unkind names.</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got a sticker for working hard at school.</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bl>
          </a:graphicData>
        </a:graphic>
      </p:graphicFrame>
    </p:spTree>
    <p:extLst>
      <p:ext uri="{BB962C8B-B14F-4D97-AF65-F5344CB8AC3E}">
        <p14:creationId xmlns:p14="http://schemas.microsoft.com/office/powerpoint/2010/main" val="2565579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smtClean="0">
                <a:latin typeface="Arial" panose="020B0604020202020204" pitchFamily="34" charset="0"/>
                <a:cs typeface="Arial" panose="020B0604020202020204" pitchFamily="34" charset="0"/>
              </a:rPr>
              <a:t>Here are some of consequences</a:t>
            </a:r>
            <a:br>
              <a:rPr lang="en-GB" sz="3600" dirty="0" smtClean="0">
                <a:latin typeface="Arial" panose="020B0604020202020204" pitchFamily="34" charset="0"/>
                <a:cs typeface="Arial" panose="020B0604020202020204" pitchFamily="34" charset="0"/>
              </a:rPr>
            </a:br>
            <a:r>
              <a:rPr lang="en-GB" sz="3600" dirty="0" smtClean="0">
                <a:latin typeface="Arial" panose="020B0604020202020204" pitchFamily="34" charset="0"/>
                <a:cs typeface="Arial" panose="020B0604020202020204" pitchFamily="34" charset="0"/>
              </a:rPr>
              <a:t>Did you write something different?</a:t>
            </a:r>
            <a:endParaRPr lang="en-GB" sz="3600" dirty="0">
              <a:latin typeface="Arial" panose="020B0604020202020204" pitchFamily="34" charset="0"/>
              <a:cs typeface="Arial" panose="020B0604020202020204" pitchFamily="34" charset="0"/>
            </a:endParaRPr>
          </a:p>
        </p:txBody>
      </p:sp>
      <p:graphicFrame>
        <p:nvGraphicFramePr>
          <p:cNvPr id="5" name="Group 32"/>
          <p:cNvGraphicFramePr>
            <a:graphicFrameLocks/>
          </p:cNvGraphicFramePr>
          <p:nvPr>
            <p:extLst>
              <p:ext uri="{D42A27DB-BD31-4B8C-83A1-F6EECF244321}">
                <p14:modId xmlns:p14="http://schemas.microsoft.com/office/powerpoint/2010/main" val="4265524755"/>
              </p:ext>
            </p:extLst>
          </p:nvPr>
        </p:nvGraphicFramePr>
        <p:xfrm>
          <a:off x="323528" y="1412776"/>
          <a:ext cx="8229600" cy="4852035"/>
        </p:xfrm>
        <a:graphic>
          <a:graphicData uri="http://schemas.openxmlformats.org/drawingml/2006/table">
            <a:tbl>
              <a:tblPr/>
              <a:tblGrid>
                <a:gridCol w="4114800"/>
                <a:gridCol w="4114800"/>
              </a:tblGrid>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1" i="0" u="none" strike="noStrike" cap="none" normalizeH="0" baseline="0" dirty="0" smtClean="0">
                          <a:ln>
                            <a:noFill/>
                          </a:ln>
                          <a:solidFill>
                            <a:schemeClr val="bg1"/>
                          </a:solidFill>
                          <a:effectLst/>
                          <a:latin typeface="Arial" charset="0"/>
                          <a:cs typeface="Arial" charset="0"/>
                        </a:rPr>
                        <a:t>Action</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E46C0A"/>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1" i="0" u="none" strike="noStrike" cap="none" normalizeH="0" baseline="0" smtClean="0">
                          <a:ln>
                            <a:noFill/>
                          </a:ln>
                          <a:solidFill>
                            <a:schemeClr val="bg1"/>
                          </a:solidFill>
                          <a:effectLst/>
                          <a:latin typeface="Arial" charset="0"/>
                          <a:cs typeface="Arial" charset="0"/>
                        </a:rPr>
                        <a:t>Consequence?</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E46C0A"/>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My friend told me a joke.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It made me laugh.</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My brother hit me really hard.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felt upset and hurt.</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said unkind things to my mum.</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My mum was upset and I got into trouble.</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walked my neighbour’s dog to help them.</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felt good because my neighbour was happy.</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ran across the road without thinking or looking.</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My parents were worried in case I got hurt.</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Another student called me unkind names.</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felt really upset.</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got a sticker for working hard at school.</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felt proud and happy.</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bl>
          </a:graphicData>
        </a:graphic>
      </p:graphicFrame>
    </p:spTree>
    <p:extLst>
      <p:ext uri="{BB962C8B-B14F-4D97-AF65-F5344CB8AC3E}">
        <p14:creationId xmlns:p14="http://schemas.microsoft.com/office/powerpoint/2010/main" val="1823019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smtClean="0">
                <a:latin typeface="Arial" panose="020B0604020202020204" pitchFamily="34" charset="0"/>
                <a:cs typeface="Arial" panose="020B0604020202020204" pitchFamily="34" charset="0"/>
              </a:rPr>
              <a:t>Which of these consequences are good and which are bad?</a:t>
            </a:r>
            <a:endParaRPr lang="en-GB" sz="3600" dirty="0">
              <a:latin typeface="Arial" panose="020B0604020202020204" pitchFamily="34" charset="0"/>
              <a:cs typeface="Arial" panose="020B0604020202020204" pitchFamily="34" charset="0"/>
            </a:endParaRPr>
          </a:p>
        </p:txBody>
      </p:sp>
      <p:graphicFrame>
        <p:nvGraphicFramePr>
          <p:cNvPr id="5" name="Group 32"/>
          <p:cNvGraphicFramePr>
            <a:graphicFrameLocks/>
          </p:cNvGraphicFramePr>
          <p:nvPr>
            <p:extLst>
              <p:ext uri="{D42A27DB-BD31-4B8C-83A1-F6EECF244321}">
                <p14:modId xmlns:p14="http://schemas.microsoft.com/office/powerpoint/2010/main" val="124497646"/>
              </p:ext>
            </p:extLst>
          </p:nvPr>
        </p:nvGraphicFramePr>
        <p:xfrm>
          <a:off x="323528" y="1412776"/>
          <a:ext cx="8229600" cy="4852035"/>
        </p:xfrm>
        <a:graphic>
          <a:graphicData uri="http://schemas.openxmlformats.org/drawingml/2006/table">
            <a:tbl>
              <a:tblPr/>
              <a:tblGrid>
                <a:gridCol w="4114800"/>
                <a:gridCol w="4114800"/>
              </a:tblGrid>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1" i="0" u="none" strike="noStrike" cap="none" normalizeH="0" baseline="0" dirty="0" smtClean="0">
                          <a:ln>
                            <a:noFill/>
                          </a:ln>
                          <a:solidFill>
                            <a:schemeClr val="bg1"/>
                          </a:solidFill>
                          <a:effectLst/>
                          <a:latin typeface="Arial" charset="0"/>
                          <a:cs typeface="Arial" charset="0"/>
                        </a:rPr>
                        <a:t>Action</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E46C0A"/>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1" i="0" u="none" strike="noStrike" cap="none" normalizeH="0" baseline="0" smtClean="0">
                          <a:ln>
                            <a:noFill/>
                          </a:ln>
                          <a:solidFill>
                            <a:schemeClr val="bg1"/>
                          </a:solidFill>
                          <a:effectLst/>
                          <a:latin typeface="Arial" charset="0"/>
                          <a:cs typeface="Arial" charset="0"/>
                        </a:rPr>
                        <a:t>Consequence?</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E46C0A"/>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My friend told me a joke.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It made me laugh.</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My brother hit me really hard.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rgbClr val="000000"/>
                        </a:solidFill>
                        <a:effectLst/>
                        <a:latin typeface="Arial" charset="0"/>
                        <a:cs typeface="Arial" charset="0"/>
                      </a:endParaRP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felt upset and hurt.</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said unkind things to my mum.</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My mum was upset and I got into trouble.</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walked my neighbour’s dog to help them.</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felt good because my neighbour was happy.</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ran across the road without thinking or looking.</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My parents were worried in case I got hurt.</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Another student called me unkind names.</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felt really upset.</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371475">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got a sticker for working hard at school.</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marL="0" algn="l" defTabSz="914400" rtl="0" eaLnBrk="1" latinLnBrk="0" hangingPunct="1">
                        <a:spcBef>
                          <a:spcPct val="20000"/>
                        </a:spcBef>
                        <a:buFont typeface="Arial" charset="0"/>
                        <a:defRPr sz="2000" b="1" kern="1200">
                          <a:solidFill>
                            <a:schemeClr val="tx1"/>
                          </a:solidFill>
                          <a:latin typeface="Arial" charset="0"/>
                          <a:cs typeface="Arial" charset="0"/>
                        </a:defRPr>
                      </a:lvl1pPr>
                      <a:lvl2pPr marL="742950" indent="-285750" algn="l" defTabSz="914400" rtl="0" eaLnBrk="1" latinLnBrk="0" hangingPunct="1">
                        <a:spcBef>
                          <a:spcPct val="20000"/>
                        </a:spcBef>
                        <a:buFont typeface="Arial" charset="0"/>
                        <a:defRPr sz="1800" kern="1200">
                          <a:solidFill>
                            <a:schemeClr val="tx1"/>
                          </a:solidFill>
                          <a:latin typeface="Arial" charset="0"/>
                          <a:cs typeface="Arial" charset="0"/>
                        </a:defRPr>
                      </a:lvl2pPr>
                      <a:lvl3pPr marL="1143000" indent="-228600" algn="l" defTabSz="914400" rtl="0" eaLnBrk="1" latinLnBrk="0" hangingPunct="1">
                        <a:spcBef>
                          <a:spcPct val="20000"/>
                        </a:spcBef>
                        <a:buFont typeface="Arial" charset="0"/>
                        <a:defRPr sz="1800" kern="1200">
                          <a:solidFill>
                            <a:schemeClr val="tx1"/>
                          </a:solidFill>
                          <a:latin typeface="Arial" charset="0"/>
                          <a:cs typeface="Arial" charset="0"/>
                        </a:defRPr>
                      </a:lvl3pPr>
                      <a:lvl4pPr marL="1600200" indent="-228600" algn="l" defTabSz="914400" rtl="0" eaLnBrk="1" latinLnBrk="0" hangingPunct="1">
                        <a:spcBef>
                          <a:spcPct val="20000"/>
                        </a:spcBef>
                        <a:buFont typeface="Arial" charset="0"/>
                        <a:defRPr sz="1800" kern="1200">
                          <a:solidFill>
                            <a:schemeClr val="tx1"/>
                          </a:solidFill>
                          <a:latin typeface="Arial" charset="0"/>
                          <a:cs typeface="Arial" charset="0"/>
                        </a:defRPr>
                      </a:lvl4pPr>
                      <a:lvl5pPr marL="2057400" indent="-228600" algn="l" defTabSz="914400" rtl="0" eaLnBrk="1" latinLnBrk="0" hangingPunct="1">
                        <a:spcBef>
                          <a:spcPct val="20000"/>
                        </a:spcBef>
                        <a:buFont typeface="Arial" charset="0"/>
                        <a:defRPr sz="1800" kern="1200">
                          <a:solidFill>
                            <a:schemeClr val="tx1"/>
                          </a:solidFill>
                          <a:latin typeface="Arial" charset="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Arial" charset="0"/>
                          <a:cs typeface="Arial" charset="0"/>
                        </a:rPr>
                        <a:t>I felt proud and happy.</a:t>
                      </a:r>
                    </a:p>
                  </a:txBody>
                  <a:tcP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bl>
          </a:graphicData>
        </a:graphic>
      </p:graphicFrame>
    </p:spTree>
    <p:extLst>
      <p:ext uri="{BB962C8B-B14F-4D97-AF65-F5344CB8AC3E}">
        <p14:creationId xmlns:p14="http://schemas.microsoft.com/office/powerpoint/2010/main" val="80610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GB" altLang="en-US" smtClean="0">
                <a:latin typeface="Arial" charset="0"/>
                <a:cs typeface="Arial" charset="0"/>
              </a:rPr>
              <a:t>Actions and consequences</a:t>
            </a:r>
          </a:p>
        </p:txBody>
      </p:sp>
      <p:sp>
        <p:nvSpPr>
          <p:cNvPr id="20482" name="Content Placeholder 2"/>
          <p:cNvSpPr>
            <a:spLocks noGrp="1"/>
          </p:cNvSpPr>
          <p:nvPr>
            <p:ph idx="1"/>
          </p:nvPr>
        </p:nvSpPr>
        <p:spPr>
          <a:xfrm>
            <a:off x="467544" y="1412776"/>
            <a:ext cx="8229600" cy="4525963"/>
          </a:xfrm>
        </p:spPr>
        <p:txBody>
          <a:bodyPr/>
          <a:lstStyle/>
          <a:p>
            <a:pPr eaLnBrk="1" hangingPunct="1"/>
            <a:r>
              <a:rPr lang="en-GB" altLang="en-US" dirty="0" smtClean="0">
                <a:latin typeface="Arial" charset="0"/>
                <a:cs typeface="Arial" charset="0"/>
              </a:rPr>
              <a:t>All </a:t>
            </a:r>
            <a:r>
              <a:rPr lang="en-GB" altLang="en-US" dirty="0" smtClean="0">
                <a:latin typeface="Arial" charset="0"/>
                <a:cs typeface="Arial" charset="0"/>
              </a:rPr>
              <a:t>of our </a:t>
            </a:r>
            <a:r>
              <a:rPr lang="en-GB" altLang="en-US" b="1" dirty="0" smtClean="0">
                <a:latin typeface="Arial" charset="0"/>
                <a:cs typeface="Arial" charset="0"/>
              </a:rPr>
              <a:t>actions</a:t>
            </a:r>
            <a:r>
              <a:rPr lang="en-GB" altLang="en-US" dirty="0" smtClean="0">
                <a:latin typeface="Arial" charset="0"/>
                <a:cs typeface="Arial" charset="0"/>
              </a:rPr>
              <a:t> (spoken and physical) have </a:t>
            </a:r>
            <a:r>
              <a:rPr lang="en-GB" altLang="en-US" b="1" dirty="0" smtClean="0">
                <a:latin typeface="Arial" charset="0"/>
                <a:cs typeface="Arial" charset="0"/>
              </a:rPr>
              <a:t>consequences</a:t>
            </a:r>
            <a:r>
              <a:rPr lang="en-GB" altLang="en-US" dirty="0" smtClean="0">
                <a:latin typeface="Arial" charset="0"/>
                <a:cs typeface="Arial" charset="0"/>
              </a:rPr>
              <a:t>. Some are good (</a:t>
            </a:r>
            <a:r>
              <a:rPr lang="en-GB" altLang="en-US" b="1" dirty="0" smtClean="0">
                <a:latin typeface="Arial" charset="0"/>
                <a:cs typeface="Arial" charset="0"/>
              </a:rPr>
              <a:t>positive</a:t>
            </a:r>
            <a:r>
              <a:rPr lang="en-GB" altLang="en-US" dirty="0" smtClean="0">
                <a:latin typeface="Arial" charset="0"/>
                <a:cs typeface="Arial" charset="0"/>
              </a:rPr>
              <a:t>) and some bad (</a:t>
            </a:r>
            <a:r>
              <a:rPr lang="en-GB" altLang="en-US" b="1" dirty="0" smtClean="0">
                <a:latin typeface="Arial" charset="0"/>
                <a:cs typeface="Arial" charset="0"/>
              </a:rPr>
              <a:t>negative</a:t>
            </a:r>
            <a:r>
              <a:rPr lang="en-GB" altLang="en-US" dirty="0" smtClean="0">
                <a:latin typeface="Arial" charset="0"/>
                <a:cs typeface="Arial" charset="0"/>
              </a:rPr>
              <a:t>).</a:t>
            </a:r>
          </a:p>
          <a:p>
            <a:pPr eaLnBrk="1" hangingPunct="1"/>
            <a:r>
              <a:rPr lang="en-GB" altLang="en-US" b="1" dirty="0" smtClean="0">
                <a:latin typeface="Arial" charset="0"/>
                <a:cs typeface="Arial" charset="0"/>
              </a:rPr>
              <a:t>Consequences</a:t>
            </a:r>
            <a:r>
              <a:rPr lang="en-GB" altLang="en-US" dirty="0" smtClean="0">
                <a:latin typeface="Arial" charset="0"/>
                <a:cs typeface="Arial" charset="0"/>
              </a:rPr>
              <a:t> are a result or </a:t>
            </a:r>
            <a:r>
              <a:rPr lang="en-GB" altLang="en-US" dirty="0" smtClean="0">
                <a:latin typeface="Arial" charset="0"/>
                <a:cs typeface="Arial" charset="0"/>
              </a:rPr>
              <a:t>an action. </a:t>
            </a:r>
            <a:endParaRPr lang="en-GB" altLang="en-US" dirty="0" smtClean="0">
              <a:latin typeface="Arial" charset="0"/>
              <a:cs typeface="Arial" charset="0"/>
            </a:endParaRPr>
          </a:p>
          <a:p>
            <a:pPr eaLnBrk="1" hangingPunct="1"/>
            <a:r>
              <a:rPr lang="en-GB" altLang="en-US" dirty="0" smtClean="0">
                <a:latin typeface="Arial" charset="0"/>
                <a:cs typeface="Arial" charset="0"/>
              </a:rPr>
              <a:t>It is important to try to behave in a way that has positive consequences.</a:t>
            </a:r>
          </a:p>
        </p:txBody>
      </p:sp>
    </p:spTree>
    <p:extLst>
      <p:ext uri="{BB962C8B-B14F-4D97-AF65-F5344CB8AC3E}">
        <p14:creationId xmlns:p14="http://schemas.microsoft.com/office/powerpoint/2010/main" val="14063269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normAutofit fontScale="90000"/>
          </a:bodyPr>
          <a:lstStyle/>
          <a:p>
            <a:pPr eaLnBrk="1" hangingPunct="1"/>
            <a:r>
              <a:rPr lang="en-GB" altLang="en-US" u="sng" dirty="0" smtClean="0">
                <a:latin typeface="Arial" charset="0"/>
                <a:cs typeface="Arial" charset="0"/>
              </a:rPr>
              <a:t>Observing actions and consequences</a:t>
            </a:r>
          </a:p>
        </p:txBody>
      </p:sp>
      <p:sp>
        <p:nvSpPr>
          <p:cNvPr id="21506" name="Content Placeholder 2"/>
          <p:cNvSpPr>
            <a:spLocks noGrp="1"/>
          </p:cNvSpPr>
          <p:nvPr>
            <p:ph idx="1"/>
          </p:nvPr>
        </p:nvSpPr>
        <p:spPr/>
        <p:txBody>
          <a:bodyPr/>
          <a:lstStyle/>
          <a:p>
            <a:pPr marL="0" indent="0" eaLnBrk="1" hangingPunct="1">
              <a:buNone/>
            </a:pPr>
            <a:r>
              <a:rPr lang="en-GB" altLang="en-US" sz="2400" dirty="0" smtClean="0">
                <a:latin typeface="Arial" charset="0"/>
                <a:cs typeface="Arial" charset="0"/>
              </a:rPr>
              <a:t>Watch this video with someone at home. It shows an old parable (story) about how to take responsibility for your actions. </a:t>
            </a:r>
          </a:p>
          <a:p>
            <a:pPr marL="0" indent="0" eaLnBrk="1" hangingPunct="1">
              <a:buNone/>
            </a:pPr>
            <a:r>
              <a:rPr lang="en-GB" altLang="en-US" sz="2400" dirty="0" smtClean="0">
                <a:latin typeface="Arial" charset="0"/>
                <a:cs typeface="Arial" charset="0"/>
              </a:rPr>
              <a:t>Discuss with someone at home what the video shows and what is trying to teach. </a:t>
            </a:r>
          </a:p>
          <a:p>
            <a:pPr marL="0" indent="0" eaLnBrk="1" hangingPunct="1">
              <a:buNone/>
            </a:pPr>
            <a:endParaRPr lang="en-GB" altLang="en-US" sz="1400" dirty="0" smtClean="0">
              <a:latin typeface="Arial" charset="0"/>
              <a:cs typeface="Arial" charset="0"/>
            </a:endParaRPr>
          </a:p>
          <a:p>
            <a:pPr lvl="1" eaLnBrk="1" hangingPunct="1"/>
            <a:r>
              <a:rPr lang="en-GB" altLang="en-US" sz="1600" dirty="0" smtClean="0">
                <a:latin typeface="Arial" charset="0"/>
                <a:cs typeface="Arial" charset="0"/>
                <a:hlinkClick r:id="rId2"/>
              </a:rPr>
              <a:t>https://www.bbc.co.uk/teach/class-clips-video/am-i-always-responsible-for-my-actions-with-classroom-discussion/zfxtscw</a:t>
            </a:r>
            <a:r>
              <a:rPr lang="en-GB" altLang="en-US" sz="1600" dirty="0" smtClean="0">
                <a:latin typeface="Arial" charset="0"/>
                <a:cs typeface="Arial" charset="0"/>
              </a:rPr>
              <a:t> </a:t>
            </a:r>
            <a:endParaRPr lang="en-GB" altLang="en-US" sz="1600" dirty="0">
              <a:latin typeface="Arial" charset="0"/>
              <a:cs typeface="Arial" charset="0"/>
            </a:endParaRPr>
          </a:p>
          <a:p>
            <a:pPr lvl="1" eaLnBrk="1" hangingPunct="1"/>
            <a:endParaRPr lang="en-GB" altLang="en-US" sz="1600" dirty="0" smtClean="0">
              <a:latin typeface="Arial" charset="0"/>
              <a:cs typeface="Arial" charset="0"/>
            </a:endParaRPr>
          </a:p>
          <a:p>
            <a:pPr lvl="1" eaLnBrk="1" hangingPunct="1"/>
            <a:r>
              <a:rPr lang="en-GB" altLang="en-US" sz="1600" dirty="0" smtClean="0">
                <a:latin typeface="Arial" charset="0"/>
                <a:cs typeface="Arial" charset="0"/>
              </a:rPr>
              <a:t>How does the video make you feel?</a:t>
            </a:r>
          </a:p>
          <a:p>
            <a:pPr lvl="1" eaLnBrk="1" hangingPunct="1">
              <a:buFontTx/>
              <a:buChar char="-"/>
            </a:pPr>
            <a:r>
              <a:rPr lang="en-GB" altLang="en-US" sz="1600" dirty="0" smtClean="0">
                <a:latin typeface="Arial" charset="0"/>
                <a:cs typeface="Arial" charset="0"/>
              </a:rPr>
              <a:t>Did it teach you anything about how to be responsible for your actions? What did it teach you?</a:t>
            </a:r>
          </a:p>
          <a:p>
            <a:pPr lvl="1" eaLnBrk="1" hangingPunct="1">
              <a:buFontTx/>
              <a:buChar char="-"/>
            </a:pPr>
            <a:endParaRPr lang="en-GB" altLang="en-US" sz="1600" dirty="0">
              <a:latin typeface="Arial" charset="0"/>
              <a:cs typeface="Arial" charset="0"/>
            </a:endParaRPr>
          </a:p>
          <a:p>
            <a:pPr marL="457200" lvl="1" indent="0" eaLnBrk="1" hangingPunct="1">
              <a:buNone/>
            </a:pPr>
            <a:endParaRPr lang="en-GB" altLang="en-US" sz="1800" dirty="0" smtClean="0">
              <a:latin typeface="Arial" charset="0"/>
              <a:cs typeface="Arial" charset="0"/>
            </a:endParaRPr>
          </a:p>
        </p:txBody>
      </p:sp>
    </p:spTree>
    <p:extLst>
      <p:ext uri="{BB962C8B-B14F-4D97-AF65-F5344CB8AC3E}">
        <p14:creationId xmlns:p14="http://schemas.microsoft.com/office/powerpoint/2010/main" val="2463101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GB" altLang="en-US" u="sng" dirty="0" smtClean="0">
                <a:latin typeface="Arial" charset="0"/>
                <a:cs typeface="Arial" charset="0"/>
              </a:rPr>
              <a:t>Outcome</a:t>
            </a:r>
            <a:endParaRPr lang="en-GB" altLang="en-US" u="sng" dirty="0" smtClean="0">
              <a:latin typeface="Arial" charset="0"/>
              <a:cs typeface="Arial" charset="0"/>
            </a:endParaRPr>
          </a:p>
        </p:txBody>
      </p:sp>
      <p:sp>
        <p:nvSpPr>
          <p:cNvPr id="30722" name="Content Placeholder 2"/>
          <p:cNvSpPr>
            <a:spLocks noGrp="1"/>
          </p:cNvSpPr>
          <p:nvPr>
            <p:ph idx="1"/>
          </p:nvPr>
        </p:nvSpPr>
        <p:spPr>
          <a:xfrm>
            <a:off x="467544" y="1196752"/>
            <a:ext cx="8229600" cy="4525963"/>
          </a:xfrm>
        </p:spPr>
        <p:txBody>
          <a:bodyPr>
            <a:normAutofit fontScale="62500" lnSpcReduction="20000"/>
          </a:bodyPr>
          <a:lstStyle/>
          <a:p>
            <a:pPr marL="0" indent="0" eaLnBrk="1" hangingPunct="1">
              <a:buNone/>
            </a:pPr>
            <a:r>
              <a:rPr lang="en-GB" altLang="en-US" sz="2900" dirty="0" smtClean="0">
                <a:latin typeface="Arial" charset="0"/>
                <a:cs typeface="Arial" charset="0"/>
              </a:rPr>
              <a:t>Discuss with someone at home how you might consider the consequence before doing something. </a:t>
            </a:r>
          </a:p>
          <a:p>
            <a:pPr marL="0" indent="0" eaLnBrk="1" hangingPunct="1">
              <a:buNone/>
            </a:pPr>
            <a:r>
              <a:rPr lang="en-GB" altLang="en-US" sz="2900" dirty="0" smtClean="0">
                <a:latin typeface="Arial" charset="0"/>
                <a:cs typeface="Arial" charset="0"/>
              </a:rPr>
              <a:t>It is always good to stop and think before doing something. Would the consequence be positive or negative?</a:t>
            </a:r>
          </a:p>
          <a:p>
            <a:pPr marL="0" indent="0" eaLnBrk="1" hangingPunct="1">
              <a:buNone/>
            </a:pPr>
            <a:r>
              <a:rPr lang="en-GB" altLang="en-US" sz="2900" dirty="0" smtClean="0">
                <a:latin typeface="Arial" charset="0"/>
                <a:cs typeface="Arial" charset="0"/>
              </a:rPr>
              <a:t>Think of some different actions that you take and consider these questions for the action. Discuss it with an adult or write your answers under each question. Try to think of an action with a positive consequence and an action with a negative consequence. </a:t>
            </a:r>
          </a:p>
          <a:p>
            <a:pPr eaLnBrk="1" hangingPunct="1"/>
            <a:r>
              <a:rPr lang="en-GB" altLang="en-US" sz="2600" dirty="0" smtClean="0">
                <a:latin typeface="Arial" charset="0"/>
                <a:cs typeface="Arial" charset="0"/>
              </a:rPr>
              <a:t>What </a:t>
            </a:r>
            <a:r>
              <a:rPr lang="en-GB" altLang="en-US" sz="2600" dirty="0" smtClean="0">
                <a:latin typeface="Arial" charset="0"/>
                <a:cs typeface="Arial" charset="0"/>
              </a:rPr>
              <a:t>action was taken</a:t>
            </a:r>
            <a:r>
              <a:rPr lang="en-GB" altLang="en-US" sz="2600" dirty="0" smtClean="0">
                <a:latin typeface="Arial" charset="0"/>
                <a:cs typeface="Arial" charset="0"/>
              </a:rPr>
              <a:t>?</a:t>
            </a:r>
          </a:p>
          <a:p>
            <a:pPr marL="0" indent="0" eaLnBrk="1" hangingPunct="1">
              <a:buNone/>
            </a:pPr>
            <a:r>
              <a:rPr lang="en-GB" altLang="en-US" sz="2600" dirty="0" smtClean="0">
                <a:latin typeface="Arial" charset="0"/>
                <a:cs typeface="Arial" charset="0"/>
              </a:rPr>
              <a:t> </a:t>
            </a:r>
            <a:endParaRPr lang="en-GB" altLang="en-US" sz="2600" dirty="0" smtClean="0">
              <a:latin typeface="Arial" charset="0"/>
              <a:cs typeface="Arial" charset="0"/>
            </a:endParaRPr>
          </a:p>
          <a:p>
            <a:pPr eaLnBrk="1" hangingPunct="1"/>
            <a:r>
              <a:rPr lang="en-GB" altLang="en-US" sz="2600" dirty="0" smtClean="0">
                <a:latin typeface="Arial" charset="0"/>
                <a:cs typeface="Arial" charset="0"/>
              </a:rPr>
              <a:t>What were the consequences of these actions</a:t>
            </a:r>
            <a:r>
              <a:rPr lang="en-GB" altLang="en-US" sz="2600" dirty="0" smtClean="0">
                <a:latin typeface="Arial" charset="0"/>
                <a:cs typeface="Arial" charset="0"/>
              </a:rPr>
              <a:t>?</a:t>
            </a:r>
          </a:p>
          <a:p>
            <a:pPr marL="0" indent="0" eaLnBrk="1" hangingPunct="1">
              <a:buNone/>
            </a:pPr>
            <a:endParaRPr lang="en-GB" altLang="en-US" sz="2600" dirty="0" smtClean="0">
              <a:latin typeface="Arial" charset="0"/>
              <a:cs typeface="Arial" charset="0"/>
            </a:endParaRPr>
          </a:p>
          <a:p>
            <a:pPr eaLnBrk="1" hangingPunct="1"/>
            <a:r>
              <a:rPr lang="en-GB" altLang="en-US" sz="2600" dirty="0" smtClean="0">
                <a:latin typeface="Arial" charset="0"/>
                <a:cs typeface="Arial" charset="0"/>
              </a:rPr>
              <a:t>How did this impact on everyone’s feelings</a:t>
            </a:r>
            <a:r>
              <a:rPr lang="en-GB" altLang="en-US" sz="2600" dirty="0" smtClean="0">
                <a:latin typeface="Arial" charset="0"/>
                <a:cs typeface="Arial" charset="0"/>
              </a:rPr>
              <a:t>?</a:t>
            </a:r>
          </a:p>
          <a:p>
            <a:pPr marL="0" indent="0" eaLnBrk="1" hangingPunct="1">
              <a:buNone/>
            </a:pPr>
            <a:endParaRPr lang="en-GB" altLang="en-US" sz="2600" dirty="0" smtClean="0">
              <a:latin typeface="Arial" charset="0"/>
              <a:cs typeface="Arial" charset="0"/>
            </a:endParaRPr>
          </a:p>
          <a:p>
            <a:pPr eaLnBrk="1" hangingPunct="1"/>
            <a:r>
              <a:rPr lang="en-GB" altLang="en-US" sz="2600" dirty="0" smtClean="0">
                <a:latin typeface="Arial" charset="0"/>
                <a:cs typeface="Arial" charset="0"/>
              </a:rPr>
              <a:t>What could be the long term effects of this </a:t>
            </a:r>
            <a:r>
              <a:rPr lang="en-GB" altLang="en-US" sz="2600" dirty="0" smtClean="0">
                <a:latin typeface="Arial" charset="0"/>
                <a:cs typeface="Arial" charset="0"/>
              </a:rPr>
              <a:t>action?</a:t>
            </a:r>
          </a:p>
          <a:p>
            <a:pPr marL="0" indent="0" eaLnBrk="1" hangingPunct="1">
              <a:buNone/>
            </a:pPr>
            <a:endParaRPr lang="en-GB" altLang="en-US" sz="2600" dirty="0" smtClean="0">
              <a:latin typeface="Arial" charset="0"/>
              <a:cs typeface="Arial" charset="0"/>
            </a:endParaRPr>
          </a:p>
          <a:p>
            <a:pPr eaLnBrk="1" hangingPunct="1"/>
            <a:r>
              <a:rPr lang="en-GB" altLang="en-US" sz="2600" dirty="0" smtClean="0">
                <a:latin typeface="Arial" charset="0"/>
                <a:cs typeface="Arial" charset="0"/>
              </a:rPr>
              <a:t>Why is it important to behave and treat people in a way that has positive consequences?</a:t>
            </a:r>
          </a:p>
        </p:txBody>
      </p:sp>
    </p:spTree>
    <p:extLst>
      <p:ext uri="{BB962C8B-B14F-4D97-AF65-F5344CB8AC3E}">
        <p14:creationId xmlns:p14="http://schemas.microsoft.com/office/powerpoint/2010/main" val="25371198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655</Words>
  <Application>Microsoft Office PowerPoint</Application>
  <PresentationFormat>On-screen Show (4:3)</PresentationFormat>
  <Paragraphs>76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How my actions affect myself and others</vt:lpstr>
      <vt:lpstr>Actions and consequence</vt:lpstr>
      <vt:lpstr>Actions and consequence</vt:lpstr>
      <vt:lpstr>Here are some of consequences Did you write something different?</vt:lpstr>
      <vt:lpstr>Which of these consequences are good and which are bad?</vt:lpstr>
      <vt:lpstr>Actions and consequences</vt:lpstr>
      <vt:lpstr>Observing actions and consequences</vt:lpstr>
      <vt:lpstr>Outcome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my actions affect myself and others</dc:title>
  <dc:creator>Craggs, Charlotte</dc:creator>
  <cp:lastModifiedBy>Craggs, Charlotte</cp:lastModifiedBy>
  <cp:revision>2</cp:revision>
  <dcterms:created xsi:type="dcterms:W3CDTF">2021-01-26T11:31:33Z</dcterms:created>
  <dcterms:modified xsi:type="dcterms:W3CDTF">2021-01-26T11:55:45Z</dcterms:modified>
</cp:coreProperties>
</file>