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8" r:id="rId4"/>
    <p:sldId id="259" r:id="rId5"/>
    <p:sldId id="262" r:id="rId6"/>
    <p:sldId id="263" r:id="rId7"/>
    <p:sldId id="268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>
        <p:scale>
          <a:sx n="67" d="100"/>
          <a:sy n="67" d="100"/>
        </p:scale>
        <p:origin x="1027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1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7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6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1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7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9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1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8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0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8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FB8180-4FFB-49E5-92C2-D17D8A72FC6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1C6790-5E68-4786-837F-BE1A290CAC2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9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756" y="1772816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Halving amounts using partitioning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62080-039B-400D-950D-06FB78E82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48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7DD2C1-0122-44FD-8A7F-7BC5E8565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5CBDB-9850-4F01-AEE4-95E16252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315" y="639097"/>
            <a:ext cx="4689988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Well done if you got all the questions correct!</a:t>
            </a:r>
          </a:p>
        </p:txBody>
      </p:sp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FA2DBCFE-B11A-4D3C-ABCD-46C092DD1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7B6757-994C-4B75-ABFE-D8F9E760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6BC3A56-B546-4061-8E22-D2983771D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A7353-9373-4700-8B89-F4F7BA2D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576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86221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of all a question.</a:t>
            </a:r>
          </a:p>
          <a:p>
            <a:pPr algn="ctr"/>
            <a:endParaRPr lang="en-GB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we halve a number we are dividing it by 2. True or false.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17B80-3F59-43D1-AEF5-80D155AFD082}"/>
              </a:ext>
            </a:extLst>
          </p:cNvPr>
          <p:cNvSpPr txBox="1"/>
          <p:nvPr/>
        </p:nvSpPr>
        <p:spPr>
          <a:xfrm>
            <a:off x="611560" y="4356539"/>
            <a:ext cx="3193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19C22-16E1-48B0-86AF-09423CAEEB6A}"/>
              </a:ext>
            </a:extLst>
          </p:cNvPr>
          <p:cNvSpPr txBox="1"/>
          <p:nvPr/>
        </p:nvSpPr>
        <p:spPr>
          <a:xfrm>
            <a:off x="3275856" y="4509120"/>
            <a:ext cx="7350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Example;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half of 4 is 2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 ÷ 2 = 2     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8981F5F-A895-4A65-A3F8-9C063893B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2577"/>
              </p:ext>
            </p:extLst>
          </p:nvPr>
        </p:nvGraphicFramePr>
        <p:xfrm>
          <a:off x="6452200" y="4473475"/>
          <a:ext cx="1800000" cy="180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5866074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11936495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550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11996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759B05-4763-47C7-B6EB-CA3DCE122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2200" y="340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86221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Partitioning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means splitting your numbers up, into their place values. So 483 is partitioned into 400, 80 and 3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7A4B757-6C95-415C-A773-15E9D4C2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71167"/>
              </p:ext>
            </p:extLst>
          </p:nvPr>
        </p:nvGraphicFramePr>
        <p:xfrm>
          <a:off x="1787860" y="2931648"/>
          <a:ext cx="5568279" cy="3261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56093">
                  <a:extLst>
                    <a:ext uri="{9D8B030D-6E8A-4147-A177-3AD203B41FA5}">
                      <a16:colId xmlns:a16="http://schemas.microsoft.com/office/drawing/2014/main" val="2138825433"/>
                    </a:ext>
                  </a:extLst>
                </a:gridCol>
                <a:gridCol w="1856093">
                  <a:extLst>
                    <a:ext uri="{9D8B030D-6E8A-4147-A177-3AD203B41FA5}">
                      <a16:colId xmlns:a16="http://schemas.microsoft.com/office/drawing/2014/main" val="3489396130"/>
                    </a:ext>
                  </a:extLst>
                </a:gridCol>
                <a:gridCol w="1856093">
                  <a:extLst>
                    <a:ext uri="{9D8B030D-6E8A-4147-A177-3AD203B41FA5}">
                      <a16:colId xmlns:a16="http://schemas.microsoft.com/office/drawing/2014/main" val="317109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Hundreds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Tens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Ones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739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4</a:t>
                      </a:r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12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8</a:t>
                      </a:r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95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  <a:endParaRPr lang="en-GB" sz="5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71474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F60580-B2E9-4A71-BC45-2DA21617E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8351" y="47251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5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86221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46140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you now partition these 3 digit numbers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4385" y="2819919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324</a:t>
            </a:r>
          </a:p>
          <a:p>
            <a:pPr algn="ctr"/>
            <a:r>
              <a:rPr lang="en-GB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738</a:t>
            </a:r>
          </a:p>
          <a:p>
            <a:pPr algn="ctr"/>
            <a:r>
              <a:rPr lang="en-GB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642</a:t>
            </a:r>
          </a:p>
          <a:p>
            <a:pPr algn="ctr"/>
            <a:r>
              <a:rPr lang="en-GB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876</a:t>
            </a:r>
          </a:p>
          <a:p>
            <a:pPr algn="ctr"/>
            <a:r>
              <a:rPr lang="en-GB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56C72-909A-4369-9C0B-5225336DE3AB}"/>
              </a:ext>
            </a:extLst>
          </p:cNvPr>
          <p:cNvSpPr txBox="1"/>
          <p:nvPr/>
        </p:nvSpPr>
        <p:spPr>
          <a:xfrm>
            <a:off x="6948264" y="2708920"/>
            <a:ext cx="138760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u="sng" dirty="0"/>
              <a:t>Clue</a:t>
            </a:r>
          </a:p>
          <a:p>
            <a:r>
              <a:rPr lang="en-GB" sz="4000" b="1" dirty="0"/>
              <a:t>3 0 0</a:t>
            </a:r>
          </a:p>
          <a:p>
            <a:r>
              <a:rPr lang="en-GB" sz="4000" b="1" dirty="0"/>
              <a:t>   2 0 </a:t>
            </a:r>
          </a:p>
          <a:p>
            <a:r>
              <a:rPr lang="en-GB" sz="4000" b="1" dirty="0"/>
              <a:t>      4</a:t>
            </a:r>
            <a:endParaRPr lang="en-GB" sz="3600" b="1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317F66-FF39-4D02-9A9E-1CE11594F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41503" y="4520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490" y="501205"/>
            <a:ext cx="30963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that we can partition, we can focus on halving.</a:t>
            </a:r>
          </a:p>
          <a:p>
            <a:pPr algn="ctr"/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Lets find out what half of 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8E131-E7F1-4E72-AFFE-F0BCB75B24D4}"/>
              </a:ext>
            </a:extLst>
          </p:cNvPr>
          <p:cNvSpPr txBox="1"/>
          <p:nvPr/>
        </p:nvSpPr>
        <p:spPr>
          <a:xfrm>
            <a:off x="5076056" y="87881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     26</a:t>
            </a:r>
          </a:p>
          <a:p>
            <a:endParaRPr lang="en-GB" sz="4800" dirty="0"/>
          </a:p>
          <a:p>
            <a:r>
              <a:rPr lang="en-GB" sz="4800" dirty="0"/>
              <a:t>20		     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4339A-AD89-4F7B-BF39-2FCAE25085A1}"/>
              </a:ext>
            </a:extLst>
          </p:cNvPr>
          <p:cNvSpPr txBox="1"/>
          <p:nvPr/>
        </p:nvSpPr>
        <p:spPr>
          <a:xfrm>
            <a:off x="5079598" y="3736051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10            3 	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7CE362-51BB-421D-9351-1C988D730BCA}"/>
              </a:ext>
            </a:extLst>
          </p:cNvPr>
          <p:cNvCxnSpPr/>
          <p:nvPr/>
        </p:nvCxnSpPr>
        <p:spPr>
          <a:xfrm>
            <a:off x="6876256" y="1611815"/>
            <a:ext cx="576064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A57F8-0B49-4858-8BDC-D0FA9D108A26}"/>
              </a:ext>
            </a:extLst>
          </p:cNvPr>
          <p:cNvCxnSpPr/>
          <p:nvPr/>
        </p:nvCxnSpPr>
        <p:spPr>
          <a:xfrm>
            <a:off x="5647928" y="4386157"/>
            <a:ext cx="576064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1D1ED5-5690-4432-B66D-29046339D3C8}"/>
              </a:ext>
            </a:extLst>
          </p:cNvPr>
          <p:cNvCxnSpPr>
            <a:cxnSpLocks/>
          </p:cNvCxnSpPr>
          <p:nvPr/>
        </p:nvCxnSpPr>
        <p:spPr>
          <a:xfrm>
            <a:off x="7618163" y="2984035"/>
            <a:ext cx="0" cy="8600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0198FB-C189-42E2-8D4E-7EF48181EBDB}"/>
              </a:ext>
            </a:extLst>
          </p:cNvPr>
          <p:cNvCxnSpPr>
            <a:cxnSpLocks/>
          </p:cNvCxnSpPr>
          <p:nvPr/>
        </p:nvCxnSpPr>
        <p:spPr>
          <a:xfrm>
            <a:off x="5554260" y="3037055"/>
            <a:ext cx="0" cy="883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8702AA-8B78-4E94-8861-69538A715B38}"/>
              </a:ext>
            </a:extLst>
          </p:cNvPr>
          <p:cNvCxnSpPr>
            <a:cxnSpLocks/>
          </p:cNvCxnSpPr>
          <p:nvPr/>
        </p:nvCxnSpPr>
        <p:spPr>
          <a:xfrm flipH="1">
            <a:off x="5554260" y="1611815"/>
            <a:ext cx="669732" cy="925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4EB833-5A29-4D3A-8AE4-52735D46FE03}"/>
              </a:ext>
            </a:extLst>
          </p:cNvPr>
          <p:cNvCxnSpPr>
            <a:cxnSpLocks/>
          </p:cNvCxnSpPr>
          <p:nvPr/>
        </p:nvCxnSpPr>
        <p:spPr>
          <a:xfrm flipH="1">
            <a:off x="6876256" y="4458165"/>
            <a:ext cx="680604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11C480-8452-4A94-A9BF-57DB5B3F3E80}"/>
              </a:ext>
            </a:extLst>
          </p:cNvPr>
          <p:cNvSpPr txBox="1"/>
          <p:nvPr/>
        </p:nvSpPr>
        <p:spPr>
          <a:xfrm>
            <a:off x="2192442" y="5561165"/>
            <a:ext cx="363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Half of 26 is 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0832D-7A6A-4C32-83F6-D1825717E540}"/>
              </a:ext>
            </a:extLst>
          </p:cNvPr>
          <p:cNvSpPr txBox="1"/>
          <p:nvPr/>
        </p:nvSpPr>
        <p:spPr>
          <a:xfrm>
            <a:off x="6156176" y="524587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13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4FF18-FB22-42AD-B4BA-EAEAEDA88E07}"/>
              </a:ext>
            </a:extLst>
          </p:cNvPr>
          <p:cNvSpPr txBox="1"/>
          <p:nvPr/>
        </p:nvSpPr>
        <p:spPr>
          <a:xfrm>
            <a:off x="284500" y="220899"/>
            <a:ext cx="3913761" cy="56323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Top tip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halving tens (20) if they are even (2, 4, 6, 8) just half the value in the tens column (2).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 half of </a:t>
            </a:r>
            <a:r>
              <a:rPr lang="en-GB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tells you the value of the digit in the tens column and you just need to put a </a:t>
            </a:r>
            <a:r>
              <a:rPr lang="en-GB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the ones column.</a:t>
            </a: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129AA3-2D2C-4369-BA3E-55BF914D1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2099" y="5804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2" grpId="0"/>
      <p:bldP spid="7" grpId="0"/>
      <p:bldP spid="3" grpId="0"/>
      <p:bldP spid="1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490" y="501205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about half of 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8E131-E7F1-4E72-AFFE-F0BCB75B24D4}"/>
              </a:ext>
            </a:extLst>
          </p:cNvPr>
          <p:cNvSpPr txBox="1"/>
          <p:nvPr/>
        </p:nvSpPr>
        <p:spPr>
          <a:xfrm>
            <a:off x="5076056" y="87881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     64</a:t>
            </a:r>
          </a:p>
          <a:p>
            <a:endParaRPr lang="en-GB" sz="4800" dirty="0"/>
          </a:p>
          <a:p>
            <a:r>
              <a:rPr lang="en-GB" sz="4800" dirty="0"/>
              <a:t>60		     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4339A-AD89-4F7B-BF39-2FCAE25085A1}"/>
              </a:ext>
            </a:extLst>
          </p:cNvPr>
          <p:cNvSpPr txBox="1"/>
          <p:nvPr/>
        </p:nvSpPr>
        <p:spPr>
          <a:xfrm>
            <a:off x="5072427" y="375300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30            2 	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7CE362-51BB-421D-9351-1C988D730BCA}"/>
              </a:ext>
            </a:extLst>
          </p:cNvPr>
          <p:cNvCxnSpPr/>
          <p:nvPr/>
        </p:nvCxnSpPr>
        <p:spPr>
          <a:xfrm>
            <a:off x="6876256" y="1611815"/>
            <a:ext cx="576064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A57F8-0B49-4858-8BDC-D0FA9D108A26}"/>
              </a:ext>
            </a:extLst>
          </p:cNvPr>
          <p:cNvCxnSpPr/>
          <p:nvPr/>
        </p:nvCxnSpPr>
        <p:spPr>
          <a:xfrm>
            <a:off x="5647928" y="4386157"/>
            <a:ext cx="576064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1D1ED5-5690-4432-B66D-29046339D3C8}"/>
              </a:ext>
            </a:extLst>
          </p:cNvPr>
          <p:cNvCxnSpPr>
            <a:cxnSpLocks/>
          </p:cNvCxnSpPr>
          <p:nvPr/>
        </p:nvCxnSpPr>
        <p:spPr>
          <a:xfrm>
            <a:off x="7618163" y="2984035"/>
            <a:ext cx="0" cy="8600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0198FB-C189-42E2-8D4E-7EF48181EBDB}"/>
              </a:ext>
            </a:extLst>
          </p:cNvPr>
          <p:cNvCxnSpPr>
            <a:cxnSpLocks/>
          </p:cNvCxnSpPr>
          <p:nvPr/>
        </p:nvCxnSpPr>
        <p:spPr>
          <a:xfrm>
            <a:off x="5554260" y="3037055"/>
            <a:ext cx="0" cy="883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8702AA-8B78-4E94-8861-69538A715B38}"/>
              </a:ext>
            </a:extLst>
          </p:cNvPr>
          <p:cNvCxnSpPr>
            <a:cxnSpLocks/>
          </p:cNvCxnSpPr>
          <p:nvPr/>
        </p:nvCxnSpPr>
        <p:spPr>
          <a:xfrm flipH="1">
            <a:off x="5554260" y="1611815"/>
            <a:ext cx="669732" cy="925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4EB833-5A29-4D3A-8AE4-52735D46FE03}"/>
              </a:ext>
            </a:extLst>
          </p:cNvPr>
          <p:cNvCxnSpPr>
            <a:cxnSpLocks/>
          </p:cNvCxnSpPr>
          <p:nvPr/>
        </p:nvCxnSpPr>
        <p:spPr>
          <a:xfrm flipH="1">
            <a:off x="6876256" y="4458165"/>
            <a:ext cx="680604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11C480-8452-4A94-A9BF-57DB5B3F3E80}"/>
              </a:ext>
            </a:extLst>
          </p:cNvPr>
          <p:cNvSpPr txBox="1"/>
          <p:nvPr/>
        </p:nvSpPr>
        <p:spPr>
          <a:xfrm>
            <a:off x="222490" y="4073444"/>
            <a:ext cx="363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Half of 64 is 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0832D-7A6A-4C32-83F6-D1825717E540}"/>
              </a:ext>
            </a:extLst>
          </p:cNvPr>
          <p:cNvSpPr txBox="1"/>
          <p:nvPr/>
        </p:nvSpPr>
        <p:spPr>
          <a:xfrm>
            <a:off x="6156176" y="524587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32	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DBDB61-32A5-4C45-9B0B-CAD1CC6616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2" grpId="0"/>
      <p:bldP spid="7" grpId="0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490" y="501205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about half of 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36?</a:t>
            </a:r>
          </a:p>
          <a:p>
            <a:pPr algn="ctr"/>
            <a:endParaRPr lang="en-GB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have to halve 30!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8E131-E7F1-4E72-AFFE-F0BCB75B24D4}"/>
              </a:ext>
            </a:extLst>
          </p:cNvPr>
          <p:cNvSpPr txBox="1"/>
          <p:nvPr/>
        </p:nvSpPr>
        <p:spPr>
          <a:xfrm>
            <a:off x="5076056" y="87881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     36</a:t>
            </a:r>
          </a:p>
          <a:p>
            <a:endParaRPr lang="en-GB" sz="4800" dirty="0"/>
          </a:p>
          <a:p>
            <a:r>
              <a:rPr lang="en-GB" sz="4800" dirty="0"/>
              <a:t>30		     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4339A-AD89-4F7B-BF39-2FCAE25085A1}"/>
              </a:ext>
            </a:extLst>
          </p:cNvPr>
          <p:cNvSpPr txBox="1"/>
          <p:nvPr/>
        </p:nvSpPr>
        <p:spPr>
          <a:xfrm>
            <a:off x="5072427" y="375300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15            3 	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7CE362-51BB-421D-9351-1C988D730BCA}"/>
              </a:ext>
            </a:extLst>
          </p:cNvPr>
          <p:cNvCxnSpPr/>
          <p:nvPr/>
        </p:nvCxnSpPr>
        <p:spPr>
          <a:xfrm>
            <a:off x="6876256" y="1611815"/>
            <a:ext cx="576064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A57F8-0B49-4858-8BDC-D0FA9D108A26}"/>
              </a:ext>
            </a:extLst>
          </p:cNvPr>
          <p:cNvCxnSpPr/>
          <p:nvPr/>
        </p:nvCxnSpPr>
        <p:spPr>
          <a:xfrm>
            <a:off x="5647928" y="4386157"/>
            <a:ext cx="576064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1D1ED5-5690-4432-B66D-29046339D3C8}"/>
              </a:ext>
            </a:extLst>
          </p:cNvPr>
          <p:cNvCxnSpPr>
            <a:cxnSpLocks/>
          </p:cNvCxnSpPr>
          <p:nvPr/>
        </p:nvCxnSpPr>
        <p:spPr>
          <a:xfrm>
            <a:off x="7618163" y="2984035"/>
            <a:ext cx="0" cy="8600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0198FB-C189-42E2-8D4E-7EF48181EBDB}"/>
              </a:ext>
            </a:extLst>
          </p:cNvPr>
          <p:cNvCxnSpPr>
            <a:cxnSpLocks/>
          </p:cNvCxnSpPr>
          <p:nvPr/>
        </p:nvCxnSpPr>
        <p:spPr>
          <a:xfrm>
            <a:off x="5554260" y="3037055"/>
            <a:ext cx="0" cy="883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8702AA-8B78-4E94-8861-69538A715B38}"/>
              </a:ext>
            </a:extLst>
          </p:cNvPr>
          <p:cNvCxnSpPr>
            <a:cxnSpLocks/>
          </p:cNvCxnSpPr>
          <p:nvPr/>
        </p:nvCxnSpPr>
        <p:spPr>
          <a:xfrm flipH="1">
            <a:off x="5554260" y="1611815"/>
            <a:ext cx="669732" cy="925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4EB833-5A29-4D3A-8AE4-52735D46FE03}"/>
              </a:ext>
            </a:extLst>
          </p:cNvPr>
          <p:cNvCxnSpPr>
            <a:cxnSpLocks/>
          </p:cNvCxnSpPr>
          <p:nvPr/>
        </p:nvCxnSpPr>
        <p:spPr>
          <a:xfrm flipH="1">
            <a:off x="6876256" y="4458165"/>
            <a:ext cx="680604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11C480-8452-4A94-A9BF-57DB5B3F3E80}"/>
              </a:ext>
            </a:extLst>
          </p:cNvPr>
          <p:cNvSpPr txBox="1"/>
          <p:nvPr/>
        </p:nvSpPr>
        <p:spPr>
          <a:xfrm>
            <a:off x="395536" y="5445224"/>
            <a:ext cx="363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Half of 36 is 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0832D-7A6A-4C32-83F6-D1825717E540}"/>
              </a:ext>
            </a:extLst>
          </p:cNvPr>
          <p:cNvSpPr txBox="1"/>
          <p:nvPr/>
        </p:nvSpPr>
        <p:spPr>
          <a:xfrm>
            <a:off x="6156176" y="524587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18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EC3679-C2B1-4764-9574-641D8C5FA703}"/>
              </a:ext>
            </a:extLst>
          </p:cNvPr>
          <p:cNvSpPr txBox="1"/>
          <p:nvPr/>
        </p:nvSpPr>
        <p:spPr>
          <a:xfrm>
            <a:off x="60278" y="784502"/>
            <a:ext cx="4303241" cy="48320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tip</a:t>
            </a:r>
          </a:p>
          <a:p>
            <a:pPr algn="ctr"/>
            <a:r>
              <a:rPr lang="en-GB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halve a number that has an odd number before a 0 the answer will end in 5.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 of 10 is 5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 of 30 is 15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 of 50 is 25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 of 70 is 35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 of 90 is 45</a:t>
            </a: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E7995C-A9B4-41AF-8D6E-798875EBA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8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2" grpId="0"/>
      <p:bldP spid="7" grpId="0"/>
      <p:bldP spid="3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663A-3F8D-4424-9C59-8DE06C5C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Your turn!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22849-ED5A-4F0F-BA01-AF635520858A}"/>
              </a:ext>
            </a:extLst>
          </p:cNvPr>
          <p:cNvSpPr txBox="1"/>
          <p:nvPr/>
        </p:nvSpPr>
        <p:spPr>
          <a:xfrm>
            <a:off x="539552" y="1670302"/>
            <a:ext cx="79757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these amounts. Don’t forget the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top tips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set out your partitioning in the same way as on the previous slides.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buAutoNum type="arabicPlain" startAt="28"/>
            </a:pPr>
            <a:r>
              <a:rPr lang="en-GB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46	       62      </a:t>
            </a:r>
          </a:p>
          <a:p>
            <a:r>
              <a:rPr lang="en-GB" sz="6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       72	       88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5F281F-03C7-4498-B81D-DA38FE18E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481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255C-4FBE-4CB0-B8C4-8D82F993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01F2-5E8D-41EA-A0E7-496CB758A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435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28 is 14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x ½ = 23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halved is 31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58 is 29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÷ 2 = 36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 of 88 = 44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C8BC1-9131-480E-B8A0-C05C120FEA45}"/>
              </a:ext>
            </a:extLst>
          </p:cNvPr>
          <p:cNvSpPr txBox="1"/>
          <p:nvPr/>
        </p:nvSpPr>
        <p:spPr>
          <a:xfrm>
            <a:off x="971600" y="53012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different ways the answer can be written! They are all correct.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A62BF2-A3D0-4726-AFAB-047F36724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7399" y="524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</TotalTime>
  <Words>399</Words>
  <Application>Microsoft Office PowerPoint</Application>
  <PresentationFormat>On-screen Show (4:3)</PresentationFormat>
  <Paragraphs>85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turn!</vt:lpstr>
      <vt:lpstr>Answers </vt:lpstr>
      <vt:lpstr>Well done if you got all the questions correct!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NNeedham</dc:creator>
  <cp:lastModifiedBy>Wilkinson, Sean</cp:lastModifiedBy>
  <cp:revision>23</cp:revision>
  <dcterms:created xsi:type="dcterms:W3CDTF">2012-01-31T09:27:10Z</dcterms:created>
  <dcterms:modified xsi:type="dcterms:W3CDTF">2021-01-15T00:33:47Z</dcterms:modified>
</cp:coreProperties>
</file>