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39" r:id="rId2"/>
    <p:sldId id="340" r:id="rId3"/>
    <p:sldId id="335" r:id="rId4"/>
    <p:sldId id="337" r:id="rId5"/>
    <p:sldId id="336" r:id="rId6"/>
    <p:sldId id="338" r:id="rId7"/>
    <p:sldId id="347" r:id="rId8"/>
    <p:sldId id="343" r:id="rId9"/>
    <p:sldId id="344" r:id="rId10"/>
    <p:sldId id="345" r:id="rId11"/>
    <p:sldId id="346" r:id="rId12"/>
    <p:sldId id="342" r:id="rId13"/>
    <p:sldId id="348" r:id="rId14"/>
  </p:sldIdLst>
  <p:sldSz cx="12192000" cy="6858000"/>
  <p:notesSz cx="6881813" cy="10002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78" userDrawn="1">
          <p15:clr>
            <a:srgbClr val="A4A3A4"/>
          </p15:clr>
        </p15:guide>
        <p15:guide id="2" pos="3840">
          <p15:clr>
            <a:srgbClr val="A4A3A4"/>
          </p15:clr>
        </p15:guide>
      </p15:sldGuideLst>
    </p:ext>
    <p:ext uri="{2D200454-40CA-4A62-9FC3-DE9A4176ACB9}">
      <p15:notesGuideLst xmlns:p15="http://schemas.microsoft.com/office/powerpoint/2012/main">
        <p15:guide id="1" orient="horz" pos="3151" userDrawn="1">
          <p15:clr>
            <a:srgbClr val="A4A3A4"/>
          </p15:clr>
        </p15:guide>
        <p15:guide id="2" pos="216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FF"/>
    <a:srgbClr val="FFABCD"/>
    <a:srgbClr val="FFC000"/>
    <a:srgbClr val="FF6600"/>
    <a:srgbClr val="7030A0"/>
    <a:srgbClr val="FF7D7D"/>
    <a:srgbClr val="C7A1E3"/>
    <a:srgbClr val="EFC1FF"/>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72" autoAdjust="0"/>
    <p:restoredTop sz="94243" autoAdjust="0"/>
  </p:normalViewPr>
  <p:slideViewPr>
    <p:cSldViewPr snapToGrid="0">
      <p:cViewPr varScale="1">
        <p:scale>
          <a:sx n="76" d="100"/>
          <a:sy n="76" d="100"/>
        </p:scale>
        <p:origin x="86" y="163"/>
      </p:cViewPr>
      <p:guideLst>
        <p:guide orient="horz" pos="2478"/>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52" d="100"/>
          <a:sy n="52" d="100"/>
        </p:scale>
        <p:origin x="2862" y="96"/>
      </p:cViewPr>
      <p:guideLst>
        <p:guide orient="horz" pos="3151"/>
        <p:guide pos="216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500142"/>
          </a:xfrm>
          <a:prstGeom prst="rect">
            <a:avLst/>
          </a:prstGeom>
        </p:spPr>
        <p:txBody>
          <a:bodyPr vert="horz" lIns="96478" tIns="48239" rIns="96478" bIns="48239" rtlCol="0"/>
          <a:lstStyle>
            <a:lvl1pPr algn="l">
              <a:defRPr sz="1300"/>
            </a:lvl1pPr>
          </a:lstStyle>
          <a:p>
            <a:endParaRPr lang="en-GB" dirty="0"/>
          </a:p>
        </p:txBody>
      </p:sp>
      <p:sp>
        <p:nvSpPr>
          <p:cNvPr id="3" name="Date Placeholder 2"/>
          <p:cNvSpPr>
            <a:spLocks noGrp="1"/>
          </p:cNvSpPr>
          <p:nvPr>
            <p:ph type="dt" idx="1"/>
          </p:nvPr>
        </p:nvSpPr>
        <p:spPr>
          <a:xfrm>
            <a:off x="3898102" y="0"/>
            <a:ext cx="2982119" cy="500142"/>
          </a:xfrm>
          <a:prstGeom prst="rect">
            <a:avLst/>
          </a:prstGeom>
        </p:spPr>
        <p:txBody>
          <a:bodyPr vert="horz" lIns="96478" tIns="48239" rIns="96478" bIns="48239" rtlCol="0"/>
          <a:lstStyle>
            <a:lvl1pPr algn="r">
              <a:defRPr sz="1300"/>
            </a:lvl1pPr>
          </a:lstStyle>
          <a:p>
            <a:fld id="{3145069D-0DA1-4F58-8F43-90C43489E8AD}" type="datetimeFigureOut">
              <a:rPr lang="en-GB" smtClean="0"/>
              <a:t>28/01/2021</a:t>
            </a:fld>
            <a:endParaRPr lang="en-GB" dirty="0"/>
          </a:p>
        </p:txBody>
      </p:sp>
      <p:sp>
        <p:nvSpPr>
          <p:cNvPr id="4" name="Slide Image Placeholder 3"/>
          <p:cNvSpPr>
            <a:spLocks noGrp="1" noRot="1" noChangeAspect="1"/>
          </p:cNvSpPr>
          <p:nvPr>
            <p:ph type="sldImg" idx="2"/>
          </p:nvPr>
        </p:nvSpPr>
        <p:spPr>
          <a:xfrm>
            <a:off x="107950" y="750888"/>
            <a:ext cx="6665913" cy="3749675"/>
          </a:xfrm>
          <a:prstGeom prst="rect">
            <a:avLst/>
          </a:prstGeom>
          <a:noFill/>
          <a:ln w="12700">
            <a:solidFill>
              <a:prstClr val="black"/>
            </a:solidFill>
          </a:ln>
        </p:spPr>
        <p:txBody>
          <a:bodyPr vert="horz" lIns="96478" tIns="48239" rIns="96478" bIns="48239" rtlCol="0" anchor="ctr"/>
          <a:lstStyle/>
          <a:p>
            <a:endParaRPr lang="en-GB" dirty="0"/>
          </a:p>
        </p:txBody>
      </p:sp>
      <p:sp>
        <p:nvSpPr>
          <p:cNvPr id="5" name="Notes Placeholder 4"/>
          <p:cNvSpPr>
            <a:spLocks noGrp="1"/>
          </p:cNvSpPr>
          <p:nvPr>
            <p:ph type="body" sz="quarter" idx="3"/>
          </p:nvPr>
        </p:nvSpPr>
        <p:spPr>
          <a:xfrm>
            <a:off x="688182" y="4751348"/>
            <a:ext cx="5505450" cy="4501277"/>
          </a:xfrm>
          <a:prstGeom prst="rect">
            <a:avLst/>
          </a:prstGeom>
        </p:spPr>
        <p:txBody>
          <a:bodyPr vert="horz" lIns="96478" tIns="48239" rIns="96478" bIns="4823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00960"/>
            <a:ext cx="2982119" cy="500142"/>
          </a:xfrm>
          <a:prstGeom prst="rect">
            <a:avLst/>
          </a:prstGeom>
        </p:spPr>
        <p:txBody>
          <a:bodyPr vert="horz" lIns="96478" tIns="48239" rIns="96478" bIns="48239" rtlCol="0" anchor="b"/>
          <a:lstStyle>
            <a:lvl1pPr algn="l">
              <a:defRPr sz="1300"/>
            </a:lvl1pPr>
          </a:lstStyle>
          <a:p>
            <a:endParaRPr lang="en-GB" dirty="0"/>
          </a:p>
        </p:txBody>
      </p:sp>
      <p:sp>
        <p:nvSpPr>
          <p:cNvPr id="7" name="Slide Number Placeholder 6"/>
          <p:cNvSpPr>
            <a:spLocks noGrp="1"/>
          </p:cNvSpPr>
          <p:nvPr>
            <p:ph type="sldNum" sz="quarter" idx="5"/>
          </p:nvPr>
        </p:nvSpPr>
        <p:spPr>
          <a:xfrm>
            <a:off x="3898102" y="9500960"/>
            <a:ext cx="2982119" cy="500142"/>
          </a:xfrm>
          <a:prstGeom prst="rect">
            <a:avLst/>
          </a:prstGeom>
        </p:spPr>
        <p:txBody>
          <a:bodyPr vert="horz" lIns="96478" tIns="48239" rIns="96478" bIns="48239" rtlCol="0" anchor="b"/>
          <a:lstStyle>
            <a:lvl1pPr algn="r">
              <a:defRPr sz="1300"/>
            </a:lvl1pPr>
          </a:lstStyle>
          <a:p>
            <a:fld id="{C909BC24-41CC-4FC4-BA18-F894B7ED82D1}" type="slidenum">
              <a:rPr lang="en-GB" smtClean="0"/>
              <a:t>‹#›</a:t>
            </a:fld>
            <a:endParaRPr lang="en-GB" dirty="0"/>
          </a:p>
        </p:txBody>
      </p:sp>
    </p:spTree>
    <p:extLst>
      <p:ext uri="{BB962C8B-B14F-4D97-AF65-F5344CB8AC3E}">
        <p14:creationId xmlns:p14="http://schemas.microsoft.com/office/powerpoint/2010/main" val="1692228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52AEE5F-8F5A-4802-B70F-D306782E7DF3}" type="datetimeFigureOut">
              <a:rPr lang="en-GB" smtClean="0"/>
              <a:t>28/01/2021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6C79AC1-07B4-42AE-95AF-E9964C39BE45}" type="slidenum">
              <a:rPr lang="en-GB" smtClean="0"/>
              <a:t>‹#›</a:t>
            </a:fld>
            <a:endParaRPr lang="en-GB" dirty="0"/>
          </a:p>
        </p:txBody>
      </p:sp>
    </p:spTree>
    <p:extLst>
      <p:ext uri="{BB962C8B-B14F-4D97-AF65-F5344CB8AC3E}">
        <p14:creationId xmlns:p14="http://schemas.microsoft.com/office/powerpoint/2010/main" val="3425611757"/>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52AEE5F-8F5A-4802-B70F-D306782E7DF3}" type="datetimeFigureOut">
              <a:rPr lang="en-GB" smtClean="0"/>
              <a:t>28/01/2021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6C79AC1-07B4-42AE-95AF-E9964C39BE45}" type="slidenum">
              <a:rPr lang="en-GB" smtClean="0"/>
              <a:t>‹#›</a:t>
            </a:fld>
            <a:endParaRPr lang="en-GB" dirty="0"/>
          </a:p>
        </p:txBody>
      </p:sp>
    </p:spTree>
    <p:extLst>
      <p:ext uri="{BB962C8B-B14F-4D97-AF65-F5344CB8AC3E}">
        <p14:creationId xmlns:p14="http://schemas.microsoft.com/office/powerpoint/2010/main" val="3028254129"/>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52AEE5F-8F5A-4802-B70F-D306782E7DF3}" type="datetimeFigureOut">
              <a:rPr lang="en-GB" smtClean="0"/>
              <a:t>28/01/2021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6C79AC1-07B4-42AE-95AF-E9964C39BE45}" type="slidenum">
              <a:rPr lang="en-GB" smtClean="0"/>
              <a:t>‹#›</a:t>
            </a:fld>
            <a:endParaRPr lang="en-GB" dirty="0"/>
          </a:p>
        </p:txBody>
      </p:sp>
    </p:spTree>
    <p:extLst>
      <p:ext uri="{BB962C8B-B14F-4D97-AF65-F5344CB8AC3E}">
        <p14:creationId xmlns:p14="http://schemas.microsoft.com/office/powerpoint/2010/main" val="1808080448"/>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152AEE5F-8F5A-4802-B70F-D306782E7DF3}" type="datetimeFigureOut">
              <a:rPr lang="en-GB" smtClean="0"/>
              <a:t>28/01/2021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6C79AC1-07B4-42AE-95AF-E9964C39BE45}" type="slidenum">
              <a:rPr lang="en-GB" smtClean="0"/>
              <a:t>‹#›</a:t>
            </a:fld>
            <a:endParaRPr lang="en-GB" dirty="0"/>
          </a:p>
        </p:txBody>
      </p:sp>
    </p:spTree>
    <p:extLst>
      <p:ext uri="{BB962C8B-B14F-4D97-AF65-F5344CB8AC3E}">
        <p14:creationId xmlns:p14="http://schemas.microsoft.com/office/powerpoint/2010/main" val="2243201634"/>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2AEE5F-8F5A-4802-B70F-D306782E7DF3}" type="datetimeFigureOut">
              <a:rPr lang="en-GB" smtClean="0"/>
              <a:t>28/01/2021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6C79AC1-07B4-42AE-95AF-E9964C39BE45}" type="slidenum">
              <a:rPr lang="en-GB" smtClean="0"/>
              <a:t>‹#›</a:t>
            </a:fld>
            <a:endParaRPr lang="en-GB" dirty="0"/>
          </a:p>
        </p:txBody>
      </p:sp>
    </p:spTree>
    <p:extLst>
      <p:ext uri="{BB962C8B-B14F-4D97-AF65-F5344CB8AC3E}">
        <p14:creationId xmlns:p14="http://schemas.microsoft.com/office/powerpoint/2010/main" val="2989414272"/>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52AEE5F-8F5A-4802-B70F-D306782E7DF3}" type="datetimeFigureOut">
              <a:rPr lang="en-GB" smtClean="0"/>
              <a:t>28/01/2021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6C79AC1-07B4-42AE-95AF-E9964C39BE45}" type="slidenum">
              <a:rPr lang="en-GB" smtClean="0"/>
              <a:t>‹#›</a:t>
            </a:fld>
            <a:endParaRPr lang="en-GB" dirty="0"/>
          </a:p>
        </p:txBody>
      </p:sp>
    </p:spTree>
    <p:extLst>
      <p:ext uri="{BB962C8B-B14F-4D97-AF65-F5344CB8AC3E}">
        <p14:creationId xmlns:p14="http://schemas.microsoft.com/office/powerpoint/2010/main" val="3833632455"/>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52AEE5F-8F5A-4802-B70F-D306782E7DF3}" type="datetimeFigureOut">
              <a:rPr lang="en-GB" smtClean="0"/>
              <a:t>28/01/2021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D6C79AC1-07B4-42AE-95AF-E9964C39BE45}" type="slidenum">
              <a:rPr lang="en-GB" smtClean="0"/>
              <a:t>‹#›</a:t>
            </a:fld>
            <a:endParaRPr lang="en-GB" dirty="0"/>
          </a:p>
        </p:txBody>
      </p:sp>
    </p:spTree>
    <p:extLst>
      <p:ext uri="{BB962C8B-B14F-4D97-AF65-F5344CB8AC3E}">
        <p14:creationId xmlns:p14="http://schemas.microsoft.com/office/powerpoint/2010/main" val="2435399684"/>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52AEE5F-8F5A-4802-B70F-D306782E7DF3}" type="datetimeFigureOut">
              <a:rPr lang="en-GB" smtClean="0"/>
              <a:t>28/01/2021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D6C79AC1-07B4-42AE-95AF-E9964C39BE45}" type="slidenum">
              <a:rPr lang="en-GB" smtClean="0"/>
              <a:t>‹#›</a:t>
            </a:fld>
            <a:endParaRPr lang="en-GB" dirty="0"/>
          </a:p>
        </p:txBody>
      </p:sp>
    </p:spTree>
    <p:extLst>
      <p:ext uri="{BB962C8B-B14F-4D97-AF65-F5344CB8AC3E}">
        <p14:creationId xmlns:p14="http://schemas.microsoft.com/office/powerpoint/2010/main" val="3033778739"/>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2AEE5F-8F5A-4802-B70F-D306782E7DF3}" type="datetimeFigureOut">
              <a:rPr lang="en-GB" smtClean="0"/>
              <a:t>28/01/2021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D6C79AC1-07B4-42AE-95AF-E9964C39BE45}" type="slidenum">
              <a:rPr lang="en-GB" smtClean="0"/>
              <a:t>‹#›</a:t>
            </a:fld>
            <a:endParaRPr lang="en-GB" dirty="0"/>
          </a:p>
        </p:txBody>
      </p:sp>
    </p:spTree>
    <p:extLst>
      <p:ext uri="{BB962C8B-B14F-4D97-AF65-F5344CB8AC3E}">
        <p14:creationId xmlns:p14="http://schemas.microsoft.com/office/powerpoint/2010/main" val="2708655072"/>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2AEE5F-8F5A-4802-B70F-D306782E7DF3}" type="datetimeFigureOut">
              <a:rPr lang="en-GB" smtClean="0"/>
              <a:t>28/01/2021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6C79AC1-07B4-42AE-95AF-E9964C39BE45}" type="slidenum">
              <a:rPr lang="en-GB" smtClean="0"/>
              <a:t>‹#›</a:t>
            </a:fld>
            <a:endParaRPr lang="en-GB" dirty="0"/>
          </a:p>
        </p:txBody>
      </p:sp>
    </p:spTree>
    <p:extLst>
      <p:ext uri="{BB962C8B-B14F-4D97-AF65-F5344CB8AC3E}">
        <p14:creationId xmlns:p14="http://schemas.microsoft.com/office/powerpoint/2010/main" val="1200257882"/>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2AEE5F-8F5A-4802-B70F-D306782E7DF3}" type="datetimeFigureOut">
              <a:rPr lang="en-GB" smtClean="0"/>
              <a:t>28/01/2021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6C79AC1-07B4-42AE-95AF-E9964C39BE45}" type="slidenum">
              <a:rPr lang="en-GB" smtClean="0"/>
              <a:t>‹#›</a:t>
            </a:fld>
            <a:endParaRPr lang="en-GB" dirty="0"/>
          </a:p>
        </p:txBody>
      </p:sp>
    </p:spTree>
    <p:extLst>
      <p:ext uri="{BB962C8B-B14F-4D97-AF65-F5344CB8AC3E}">
        <p14:creationId xmlns:p14="http://schemas.microsoft.com/office/powerpoint/2010/main" val="3096398964"/>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2AEE5F-8F5A-4802-B70F-D306782E7DF3}" type="datetimeFigureOut">
              <a:rPr lang="en-GB" smtClean="0"/>
              <a:t>28/01/2021</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C79AC1-07B4-42AE-95AF-E9964C39BE45}" type="slidenum">
              <a:rPr lang="en-GB" smtClean="0"/>
              <a:t>‹#›</a:t>
            </a:fld>
            <a:endParaRPr lang="en-GB" dirty="0"/>
          </a:p>
        </p:txBody>
      </p:sp>
    </p:spTree>
    <p:extLst>
      <p:ext uri="{BB962C8B-B14F-4D97-AF65-F5344CB8AC3E}">
        <p14:creationId xmlns:p14="http://schemas.microsoft.com/office/powerpoint/2010/main" val="2238686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4a"/><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microsoft.com/office/2007/relationships/media" Target="../media/media14.m4a"/><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14.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media" Target="../media/media4.m4a"/><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ABB66-96E2-4DA0-BB38-4D33325BBBD6}"/>
              </a:ext>
            </a:extLst>
          </p:cNvPr>
          <p:cNvSpPr>
            <a:spLocks noGrp="1"/>
          </p:cNvSpPr>
          <p:nvPr>
            <p:ph type="ctrTitle"/>
          </p:nvPr>
        </p:nvSpPr>
        <p:spPr>
          <a:xfrm>
            <a:off x="1524000" y="65988"/>
            <a:ext cx="9144000" cy="1655763"/>
          </a:xfrm>
        </p:spPr>
        <p:txBody>
          <a:bodyPr>
            <a:normAutofit/>
          </a:bodyPr>
          <a:lstStyle/>
          <a:p>
            <a:r>
              <a:rPr lang="en-GB" sz="9600" b="1" dirty="0">
                <a:latin typeface="Arial" panose="020B0604020202020204" pitchFamily="34" charset="0"/>
                <a:cs typeface="Arial" panose="020B0604020202020204" pitchFamily="34" charset="0"/>
              </a:rPr>
              <a:t>Direct speech</a:t>
            </a:r>
          </a:p>
        </p:txBody>
      </p:sp>
      <p:sp>
        <p:nvSpPr>
          <p:cNvPr id="3" name="Subtitle 2">
            <a:extLst>
              <a:ext uri="{FF2B5EF4-FFF2-40B4-BE49-F238E27FC236}">
                <a16:creationId xmlns:a16="http://schemas.microsoft.com/office/drawing/2014/main" id="{4F8FABED-52DD-4E10-9587-9C277E91562F}"/>
              </a:ext>
            </a:extLst>
          </p:cNvPr>
          <p:cNvSpPr>
            <a:spLocks noGrp="1"/>
          </p:cNvSpPr>
          <p:nvPr>
            <p:ph type="subTitle" idx="1"/>
          </p:nvPr>
        </p:nvSpPr>
        <p:spPr/>
        <p:txBody>
          <a:bodyPr/>
          <a:lstStyle/>
          <a:p>
            <a:endParaRPr lang="en-GB"/>
          </a:p>
        </p:txBody>
      </p:sp>
      <p:pic>
        <p:nvPicPr>
          <p:cNvPr id="4" name="Recorded Sound">
            <a:hlinkClick r:id="" action="ppaction://media"/>
            <a:extLst>
              <a:ext uri="{FF2B5EF4-FFF2-40B4-BE49-F238E27FC236}">
                <a16:creationId xmlns:a16="http://schemas.microsoft.com/office/drawing/2014/main" id="{B1040001-F86A-430E-AA85-C6E0A444A7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pic>
        <p:nvPicPr>
          <p:cNvPr id="6" name="Picture 5">
            <a:extLst>
              <a:ext uri="{FF2B5EF4-FFF2-40B4-BE49-F238E27FC236}">
                <a16:creationId xmlns:a16="http://schemas.microsoft.com/office/drawing/2014/main" id="{2497D46D-B924-453B-B3CC-6B2B89D8A859}"/>
              </a:ext>
            </a:extLst>
          </p:cNvPr>
          <p:cNvPicPr>
            <a:picLocks noChangeAspect="1"/>
          </p:cNvPicPr>
          <p:nvPr/>
        </p:nvPicPr>
        <p:blipFill>
          <a:blip r:embed="rId7"/>
          <a:stretch>
            <a:fillRect/>
          </a:stretch>
        </p:blipFill>
        <p:spPr>
          <a:xfrm>
            <a:off x="2831739" y="2586574"/>
            <a:ext cx="6811326" cy="3686689"/>
          </a:xfrm>
          <a:prstGeom prst="rect">
            <a:avLst/>
          </a:prstGeom>
        </p:spPr>
      </p:pic>
      <p:pic>
        <p:nvPicPr>
          <p:cNvPr id="7" name="Picture 6">
            <a:extLst>
              <a:ext uri="{FF2B5EF4-FFF2-40B4-BE49-F238E27FC236}">
                <a16:creationId xmlns:a16="http://schemas.microsoft.com/office/drawing/2014/main" id="{AF51CDEA-95DB-4267-B845-0073AE4458F5}"/>
              </a:ext>
            </a:extLst>
          </p:cNvPr>
          <p:cNvPicPr>
            <a:picLocks noChangeAspect="1"/>
          </p:cNvPicPr>
          <p:nvPr/>
        </p:nvPicPr>
        <p:blipFill>
          <a:blip r:embed="rId8"/>
          <a:stretch>
            <a:fillRect/>
          </a:stretch>
        </p:blipFill>
        <p:spPr>
          <a:xfrm flipH="1">
            <a:off x="1961520" y="1999456"/>
            <a:ext cx="2487932" cy="1672432"/>
          </a:xfrm>
          <a:prstGeom prst="rect">
            <a:avLst/>
          </a:prstGeom>
        </p:spPr>
      </p:pic>
      <p:sp>
        <p:nvSpPr>
          <p:cNvPr id="8" name="TextBox 7">
            <a:extLst>
              <a:ext uri="{FF2B5EF4-FFF2-40B4-BE49-F238E27FC236}">
                <a16:creationId xmlns:a16="http://schemas.microsoft.com/office/drawing/2014/main" id="{51D35F8D-F83D-44B2-B1B9-EB9FADD56EC2}"/>
              </a:ext>
            </a:extLst>
          </p:cNvPr>
          <p:cNvSpPr txBox="1"/>
          <p:nvPr/>
        </p:nvSpPr>
        <p:spPr>
          <a:xfrm>
            <a:off x="2230990" y="2230418"/>
            <a:ext cx="2110642" cy="954107"/>
          </a:xfrm>
          <a:prstGeom prst="rect">
            <a:avLst/>
          </a:prstGeom>
          <a:noFill/>
        </p:spPr>
        <p:txBody>
          <a:bodyPr wrap="none" rtlCol="0">
            <a:spAutoFit/>
          </a:bodyPr>
          <a:lstStyle/>
          <a:p>
            <a:pPr algn="ctr"/>
            <a:r>
              <a:rPr lang="en-GB" sz="2800" b="1" dirty="0"/>
              <a:t>We don’t let </a:t>
            </a:r>
          </a:p>
          <a:p>
            <a:pPr algn="ctr"/>
            <a:r>
              <a:rPr lang="en-GB" sz="2800" b="1" dirty="0"/>
              <a:t>him go!</a:t>
            </a:r>
          </a:p>
        </p:txBody>
      </p:sp>
      <p:pic>
        <p:nvPicPr>
          <p:cNvPr id="10" name="Picture 9">
            <a:extLst>
              <a:ext uri="{FF2B5EF4-FFF2-40B4-BE49-F238E27FC236}">
                <a16:creationId xmlns:a16="http://schemas.microsoft.com/office/drawing/2014/main" id="{1BC47FEB-C707-4300-8776-7AB0ACE5E6AC}"/>
              </a:ext>
            </a:extLst>
          </p:cNvPr>
          <p:cNvPicPr>
            <a:picLocks noChangeAspect="1"/>
          </p:cNvPicPr>
          <p:nvPr/>
        </p:nvPicPr>
        <p:blipFill>
          <a:blip r:embed="rId8"/>
          <a:stretch>
            <a:fillRect/>
          </a:stretch>
        </p:blipFill>
        <p:spPr>
          <a:xfrm>
            <a:off x="7448571" y="1721751"/>
            <a:ext cx="2487931" cy="1602582"/>
          </a:xfrm>
          <a:prstGeom prst="rect">
            <a:avLst/>
          </a:prstGeom>
        </p:spPr>
      </p:pic>
      <p:sp>
        <p:nvSpPr>
          <p:cNvPr id="11" name="TextBox 10">
            <a:extLst>
              <a:ext uri="{FF2B5EF4-FFF2-40B4-BE49-F238E27FC236}">
                <a16:creationId xmlns:a16="http://schemas.microsoft.com/office/drawing/2014/main" id="{DFA4A681-0766-443F-98D4-8F1DD6E52C4D}"/>
              </a:ext>
            </a:extLst>
          </p:cNvPr>
          <p:cNvSpPr txBox="1"/>
          <p:nvPr/>
        </p:nvSpPr>
        <p:spPr>
          <a:xfrm>
            <a:off x="7653085" y="1846640"/>
            <a:ext cx="2078902" cy="954107"/>
          </a:xfrm>
          <a:prstGeom prst="rect">
            <a:avLst/>
          </a:prstGeom>
          <a:noFill/>
        </p:spPr>
        <p:txBody>
          <a:bodyPr wrap="none" rtlCol="0">
            <a:spAutoFit/>
          </a:bodyPr>
          <a:lstStyle/>
          <a:p>
            <a:pPr algn="ctr"/>
            <a:r>
              <a:rPr lang="en-GB" sz="2800" b="1" dirty="0"/>
              <a:t>Never </a:t>
            </a:r>
          </a:p>
          <a:p>
            <a:pPr algn="ctr"/>
            <a:r>
              <a:rPr lang="en-GB" sz="2800" b="1" dirty="0"/>
              <a:t>never never!</a:t>
            </a:r>
          </a:p>
        </p:txBody>
      </p:sp>
      <p:sp>
        <p:nvSpPr>
          <p:cNvPr id="9" name="Rectangle 8">
            <a:extLst>
              <a:ext uri="{FF2B5EF4-FFF2-40B4-BE49-F238E27FC236}">
                <a16:creationId xmlns:a16="http://schemas.microsoft.com/office/drawing/2014/main" id="{C63F6F07-95EF-48CE-8E86-864C4D85EDF2}"/>
              </a:ext>
            </a:extLst>
          </p:cNvPr>
          <p:cNvSpPr/>
          <p:nvPr/>
        </p:nvSpPr>
        <p:spPr>
          <a:xfrm rot="1837854">
            <a:off x="8698878" y="3172800"/>
            <a:ext cx="338342" cy="2646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Recorded Sound">
            <a:hlinkClick r:id="" action="ppaction://media"/>
            <a:extLst>
              <a:ext uri="{FF2B5EF4-FFF2-40B4-BE49-F238E27FC236}">
                <a16:creationId xmlns:a16="http://schemas.microsoft.com/office/drawing/2014/main" id="{786DA0BB-8E65-438E-A04D-EE850B1130A2}"/>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51524" y="2363262"/>
            <a:ext cx="487363" cy="487363"/>
          </a:xfrm>
          <a:prstGeom prst="rect">
            <a:avLst/>
          </a:prstGeom>
        </p:spPr>
      </p:pic>
    </p:spTree>
    <p:extLst>
      <p:ext uri="{BB962C8B-B14F-4D97-AF65-F5344CB8AC3E}">
        <p14:creationId xmlns:p14="http://schemas.microsoft.com/office/powerpoint/2010/main" val="48527363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6C6AB-9B04-4AFF-85C1-E1DE23E0B3B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2128265-823E-4E77-8F96-ADBC7DAD5FB2}"/>
              </a:ext>
            </a:extLst>
          </p:cNvPr>
          <p:cNvSpPr>
            <a:spLocks noGrp="1"/>
          </p:cNvSpPr>
          <p:nvPr>
            <p:ph idx="1"/>
          </p:nvPr>
        </p:nvSpPr>
        <p:spPr>
          <a:xfrm>
            <a:off x="838200" y="1036948"/>
            <a:ext cx="10515600" cy="5140015"/>
          </a:xfrm>
        </p:spPr>
        <p:txBody>
          <a:bodyPr>
            <a:normAutofit fontScale="92500" lnSpcReduction="20000"/>
          </a:bodyPr>
          <a:lstStyle/>
          <a:p>
            <a:pPr marL="0" indent="0">
              <a:lnSpc>
                <a:spcPct val="150000"/>
              </a:lnSpc>
              <a:spcAft>
                <a:spcPts val="1000"/>
              </a:spcAft>
              <a:buNone/>
            </a:pPr>
            <a:r>
              <a:rPr lang="en-GB" sz="2400" dirty="0">
                <a:effectLst/>
                <a:latin typeface="Arial" panose="020B0604020202020204" pitchFamily="34" charset="0"/>
                <a:ea typeface="Times New Roman" panose="02020603050405020304" pitchFamily="18" charset="0"/>
                <a:cs typeface="Times New Roman" panose="02020603050405020304" pitchFamily="18" charset="0"/>
              </a:rPr>
              <a:t>‘We’re sending you down the hole to fetch him up,’ said Bean. ‘Down you go, you miserable midget!’ </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50000"/>
              </a:lnSpc>
              <a:spcAft>
                <a:spcPts val="1000"/>
              </a:spcAft>
              <a:buNone/>
            </a:pPr>
            <a:r>
              <a:rPr lang="en-GB" sz="2400" dirty="0">
                <a:effectLst/>
                <a:latin typeface="Arial" panose="020B0604020202020204" pitchFamily="34" charset="0"/>
                <a:ea typeface="Times New Roman" panose="02020603050405020304" pitchFamily="18" charset="0"/>
                <a:cs typeface="Times New Roman" panose="02020603050405020304" pitchFamily="18" charset="0"/>
              </a:rPr>
              <a:t>‘Not me!’ screamed Bunce, running away. </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50000"/>
              </a:lnSpc>
              <a:spcAft>
                <a:spcPts val="1000"/>
              </a:spcAft>
              <a:buNone/>
            </a:pPr>
            <a:r>
              <a:rPr lang="en-GB" sz="2400" dirty="0">
                <a:effectLst/>
                <a:latin typeface="Arial" panose="020B0604020202020204" pitchFamily="34" charset="0"/>
                <a:ea typeface="Times New Roman" panose="02020603050405020304" pitchFamily="18" charset="0"/>
                <a:cs typeface="Times New Roman" panose="02020603050405020304" pitchFamily="18" charset="0"/>
              </a:rPr>
              <a:t>Bean made a sickly smile. When he smiled you saw his scarlet gums. You saw more gums than teeth. ‘Then there’s only one thing to do,’ he said. ‘We starve him out. We camp here day and night watching the hole. He’ll come out in the end. He’ll have to.’ </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50000"/>
              </a:lnSpc>
              <a:spcAft>
                <a:spcPts val="1000"/>
              </a:spcAft>
              <a:buNone/>
            </a:pPr>
            <a:r>
              <a:rPr lang="en-GB" sz="2400" dirty="0">
                <a:effectLst/>
                <a:latin typeface="Arial" panose="020B0604020202020204" pitchFamily="34" charset="0"/>
                <a:ea typeface="Times New Roman" panose="02020603050405020304" pitchFamily="18" charset="0"/>
                <a:cs typeface="Times New Roman" panose="02020603050405020304" pitchFamily="18" charset="0"/>
              </a:rPr>
              <a:t>So Boggis and Bunce and Bean sent messages down to their farms asking for tents, sleeping-bags and supper.</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GB" sz="3600" dirty="0"/>
          </a:p>
        </p:txBody>
      </p:sp>
      <p:pic>
        <p:nvPicPr>
          <p:cNvPr id="4" name="Recorded Sound">
            <a:hlinkClick r:id="" action="ppaction://media"/>
            <a:extLst>
              <a:ext uri="{FF2B5EF4-FFF2-40B4-BE49-F238E27FC236}">
                <a16:creationId xmlns:a16="http://schemas.microsoft.com/office/drawing/2014/main" id="{E1B4F93A-36D5-4498-9664-44ECF65905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05630120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DC5BB-7099-40B6-8917-83C80E375EA7}"/>
              </a:ext>
            </a:extLst>
          </p:cNvPr>
          <p:cNvSpPr>
            <a:spLocks noGrp="1"/>
          </p:cNvSpPr>
          <p:nvPr>
            <p:ph type="title"/>
          </p:nvPr>
        </p:nvSpPr>
        <p:spPr/>
        <p:txBody>
          <a:bodyPr/>
          <a:lstStyle/>
          <a:p>
            <a:r>
              <a:rPr lang="en-GB" u="sng" dirty="0"/>
              <a:t>Reading with expression</a:t>
            </a:r>
          </a:p>
        </p:txBody>
      </p:sp>
      <p:sp>
        <p:nvSpPr>
          <p:cNvPr id="3" name="Content Placeholder 2">
            <a:extLst>
              <a:ext uri="{FF2B5EF4-FFF2-40B4-BE49-F238E27FC236}">
                <a16:creationId xmlns:a16="http://schemas.microsoft.com/office/drawing/2014/main" id="{652E4077-358B-490B-89AE-3395DE8ED04E}"/>
              </a:ext>
            </a:extLst>
          </p:cNvPr>
          <p:cNvSpPr>
            <a:spLocks noGrp="1"/>
          </p:cNvSpPr>
          <p:nvPr>
            <p:ph idx="1"/>
          </p:nvPr>
        </p:nvSpPr>
        <p:spPr/>
        <p:txBody>
          <a:bodyPr>
            <a:normAutofit fontScale="77500" lnSpcReduction="20000"/>
          </a:bodyPr>
          <a:lstStyle/>
          <a:p>
            <a:pPr marL="0" indent="0">
              <a:lnSpc>
                <a:spcPct val="150000"/>
              </a:lnSpc>
              <a:spcAft>
                <a:spcPts val="1000"/>
              </a:spcAft>
              <a:buNone/>
            </a:pPr>
            <a:r>
              <a:rPr lang="en-GB" sz="2800" dirty="0">
                <a:effectLst/>
                <a:latin typeface="Arial" panose="020B0604020202020204" pitchFamily="34" charset="0"/>
                <a:ea typeface="Times New Roman" panose="02020603050405020304" pitchFamily="18" charset="0"/>
                <a:cs typeface="Times New Roman" panose="02020603050405020304" pitchFamily="18" charset="0"/>
              </a:rPr>
              <a:t>‘I’ll tell you what we </a:t>
            </a:r>
            <a:r>
              <a:rPr lang="en-GB" sz="2800" i="1" dirty="0">
                <a:effectLst/>
                <a:latin typeface="Arial" panose="020B0604020202020204" pitchFamily="34" charset="0"/>
                <a:ea typeface="Times New Roman" panose="02020603050405020304" pitchFamily="18" charset="0"/>
                <a:cs typeface="Times New Roman" panose="02020603050405020304" pitchFamily="18" charset="0"/>
              </a:rPr>
              <a:t>don’t </a:t>
            </a:r>
            <a:r>
              <a:rPr lang="en-GB" sz="2800" dirty="0">
                <a:effectLst/>
                <a:latin typeface="Arial" panose="020B0604020202020204" pitchFamily="34" charset="0"/>
                <a:ea typeface="Times New Roman" panose="02020603050405020304" pitchFamily="18" charset="0"/>
                <a:cs typeface="Times New Roman" panose="02020603050405020304" pitchFamily="18" charset="0"/>
              </a:rPr>
              <a:t>do,’ Bean said. ‘We don’t let him go!’ </a:t>
            </a:r>
            <a:endParaRPr lang="en-GB"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50000"/>
              </a:lnSpc>
              <a:spcAft>
                <a:spcPts val="1000"/>
              </a:spcAft>
              <a:buNone/>
            </a:pPr>
            <a:r>
              <a:rPr lang="en-GB" sz="2800" dirty="0">
                <a:effectLst/>
                <a:latin typeface="Arial" panose="020B0604020202020204" pitchFamily="34" charset="0"/>
                <a:ea typeface="Times New Roman" panose="02020603050405020304" pitchFamily="18" charset="0"/>
                <a:cs typeface="Times New Roman" panose="02020603050405020304" pitchFamily="18" charset="0"/>
              </a:rPr>
              <a:t>‘We’ll never let him go!’ Bunce declared. </a:t>
            </a:r>
            <a:endParaRPr lang="en-GB"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50000"/>
              </a:lnSpc>
              <a:spcAft>
                <a:spcPts val="1000"/>
              </a:spcAft>
              <a:buNone/>
            </a:pPr>
            <a:r>
              <a:rPr lang="en-GB" sz="2800" dirty="0">
                <a:effectLst/>
                <a:latin typeface="Arial" panose="020B0604020202020204" pitchFamily="34" charset="0"/>
                <a:ea typeface="Times New Roman" panose="02020603050405020304" pitchFamily="18" charset="0"/>
                <a:cs typeface="Times New Roman" panose="02020603050405020304" pitchFamily="18" charset="0"/>
              </a:rPr>
              <a:t>‘Never </a:t>
            </a:r>
            <a:r>
              <a:rPr lang="en-GB" sz="2800" dirty="0" err="1">
                <a:effectLst/>
                <a:latin typeface="Arial" panose="020B0604020202020204" pitchFamily="34" charset="0"/>
                <a:ea typeface="Times New Roman" panose="02020603050405020304" pitchFamily="18" charset="0"/>
                <a:cs typeface="Times New Roman" panose="02020603050405020304" pitchFamily="18" charset="0"/>
              </a:rPr>
              <a:t>never</a:t>
            </a:r>
            <a:r>
              <a:rPr lang="en-GB"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2800" dirty="0" err="1">
                <a:effectLst/>
                <a:latin typeface="Arial" panose="020B0604020202020204" pitchFamily="34" charset="0"/>
                <a:ea typeface="Times New Roman" panose="02020603050405020304" pitchFamily="18" charset="0"/>
                <a:cs typeface="Times New Roman" panose="02020603050405020304" pitchFamily="18" charset="0"/>
              </a:rPr>
              <a:t>never</a:t>
            </a:r>
            <a:r>
              <a:rPr lang="en-GB" sz="2800" dirty="0">
                <a:effectLst/>
                <a:latin typeface="Arial" panose="020B0604020202020204" pitchFamily="34" charset="0"/>
                <a:ea typeface="Times New Roman" panose="02020603050405020304" pitchFamily="18" charset="0"/>
                <a:cs typeface="Times New Roman" panose="02020603050405020304" pitchFamily="18" charset="0"/>
              </a:rPr>
              <a:t>!’ cried Boggis. </a:t>
            </a:r>
            <a:endParaRPr lang="en-GB"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50000"/>
              </a:lnSpc>
              <a:spcAft>
                <a:spcPts val="1000"/>
              </a:spcAft>
              <a:buNone/>
            </a:pPr>
            <a:r>
              <a:rPr lang="en-GB" sz="2800" dirty="0">
                <a:effectLst/>
                <a:latin typeface="Arial" panose="020B0604020202020204" pitchFamily="34" charset="0"/>
                <a:ea typeface="Times New Roman" panose="02020603050405020304" pitchFamily="18" charset="0"/>
                <a:cs typeface="Times New Roman" panose="02020603050405020304" pitchFamily="18" charset="0"/>
              </a:rPr>
              <a:t>‘Did you hear that, Mr Fox!’ yelled Bean, bending low and shouting down the hole. ‘It’s not over yet, Mr Fox! We’re not going home till we’ve strung you up dead as a dingbat!’ Whereupon the three men all shook hands with one another and swore a solemn oath that they would not go back to their farms until the fox was caught. </a:t>
            </a:r>
            <a:endParaRPr lang="en-GB" sz="2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dirty="0"/>
          </a:p>
        </p:txBody>
      </p:sp>
      <p:pic>
        <p:nvPicPr>
          <p:cNvPr id="4" name="Recorded Sound">
            <a:hlinkClick r:id="" action="ppaction://media"/>
            <a:extLst>
              <a:ext uri="{FF2B5EF4-FFF2-40B4-BE49-F238E27FC236}">
                <a16:creationId xmlns:a16="http://schemas.microsoft.com/office/drawing/2014/main" id="{5BF8134C-5BD0-426F-ABAC-EFAAE01D01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pic>
        <p:nvPicPr>
          <p:cNvPr id="5" name="Recorded Sound">
            <a:hlinkClick r:id="" action="ppaction://media"/>
            <a:extLst>
              <a:ext uri="{FF2B5EF4-FFF2-40B4-BE49-F238E27FC236}">
                <a16:creationId xmlns:a16="http://schemas.microsoft.com/office/drawing/2014/main" id="{B9851498-F5FF-406A-8A97-10FDDA2FB278}"/>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04519255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9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2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FE026-734B-4A6F-9247-D4ACCF370FE0}"/>
              </a:ext>
            </a:extLst>
          </p:cNvPr>
          <p:cNvSpPr>
            <a:spLocks noGrp="1"/>
          </p:cNvSpPr>
          <p:nvPr>
            <p:ph type="title"/>
          </p:nvPr>
        </p:nvSpPr>
        <p:spPr/>
        <p:txBody>
          <a:bodyPr/>
          <a:lstStyle/>
          <a:p>
            <a:r>
              <a:rPr lang="en-GB" u="sng" dirty="0"/>
              <a:t>Examples of speech</a:t>
            </a:r>
          </a:p>
        </p:txBody>
      </p:sp>
      <p:sp>
        <p:nvSpPr>
          <p:cNvPr id="3" name="Content Placeholder 2">
            <a:extLst>
              <a:ext uri="{FF2B5EF4-FFF2-40B4-BE49-F238E27FC236}">
                <a16:creationId xmlns:a16="http://schemas.microsoft.com/office/drawing/2014/main" id="{71791E64-B986-4B31-AB6A-FFDEEF971FE7}"/>
              </a:ext>
            </a:extLst>
          </p:cNvPr>
          <p:cNvSpPr>
            <a:spLocks noGrp="1"/>
          </p:cNvSpPr>
          <p:nvPr>
            <p:ph idx="1"/>
          </p:nvPr>
        </p:nvSpPr>
        <p:spPr>
          <a:xfrm>
            <a:off x="838200" y="1451727"/>
            <a:ext cx="10515600" cy="4725235"/>
          </a:xfrm>
        </p:spPr>
        <p:txBody>
          <a:bodyPr>
            <a:normAutofit fontScale="92500" lnSpcReduction="10000"/>
          </a:bodyPr>
          <a:lstStyle/>
          <a:p>
            <a:r>
              <a:rPr lang="en-GB"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a:t>
            </a:r>
            <a:r>
              <a:rPr lang="en-GB" sz="2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opy three examples of direct speech and label the punctuation (inverted commas, capital letters and any other punctuation) and the </a:t>
            </a:r>
            <a:r>
              <a:rPr lang="en-GB" sz="2800" b="1" dirty="0">
                <a:solidFill>
                  <a:srgbClr val="FF0066"/>
                </a:solidFill>
                <a:effectLst/>
                <a:latin typeface="Calibri" panose="020F0502020204030204" pitchFamily="34" charset="0"/>
                <a:ea typeface="MS Mincho" panose="02020609040205080304" pitchFamily="49" charset="-128"/>
                <a:cs typeface="Times New Roman" panose="02020603050405020304" pitchFamily="18" charset="0"/>
              </a:rPr>
              <a:t>reporting clause. </a:t>
            </a:r>
          </a:p>
          <a:p>
            <a:endParaRPr lang="en-GB" b="1" dirty="0">
              <a:solidFill>
                <a:srgbClr val="FF0066"/>
              </a:solidFill>
              <a:latin typeface="Calibri" panose="020F0502020204030204" pitchFamily="34" charset="0"/>
              <a:ea typeface="MS Mincho" panose="02020609040205080304" pitchFamily="49" charset="-128"/>
              <a:cs typeface="Times New Roman" panose="02020603050405020304" pitchFamily="18" charset="0"/>
            </a:endParaRPr>
          </a:p>
          <a:p>
            <a:r>
              <a:rPr lang="en-GB" sz="2800" dirty="0">
                <a:effectLst/>
                <a:latin typeface="Calibri" panose="020F0502020204030204" pitchFamily="34" charset="0"/>
                <a:ea typeface="MS Mincho" panose="02020609040205080304" pitchFamily="49" charset="-128"/>
                <a:cs typeface="Times New Roman" panose="02020603050405020304" pitchFamily="18" charset="0"/>
              </a:rPr>
              <a:t>The </a:t>
            </a:r>
            <a:r>
              <a:rPr lang="en-GB" sz="2800" b="1" dirty="0">
                <a:solidFill>
                  <a:srgbClr val="FF0066"/>
                </a:solidFill>
                <a:effectLst/>
                <a:latin typeface="Calibri" panose="020F0502020204030204" pitchFamily="34" charset="0"/>
                <a:ea typeface="MS Mincho" panose="02020609040205080304" pitchFamily="49" charset="-128"/>
                <a:cs typeface="Times New Roman" panose="02020603050405020304" pitchFamily="18" charset="0"/>
              </a:rPr>
              <a:t>reporting clause </a:t>
            </a:r>
            <a:r>
              <a:rPr lang="en-GB" sz="2800" dirty="0">
                <a:effectLst/>
                <a:latin typeface="Calibri" panose="020F0502020204030204" pitchFamily="34" charset="0"/>
                <a:ea typeface="MS Mincho" panose="02020609040205080304" pitchFamily="49" charset="-128"/>
                <a:cs typeface="Times New Roman" panose="02020603050405020304" pitchFamily="18" charset="0"/>
              </a:rPr>
              <a:t>is telling the reader </a:t>
            </a:r>
            <a:r>
              <a:rPr lang="en-GB" sz="2800" b="1" dirty="0">
                <a:solidFill>
                  <a:srgbClr val="FF0066"/>
                </a:solidFill>
                <a:effectLst/>
                <a:latin typeface="Calibri" panose="020F0502020204030204" pitchFamily="34" charset="0"/>
                <a:ea typeface="MS Mincho" panose="02020609040205080304" pitchFamily="49" charset="-128"/>
                <a:cs typeface="Times New Roman" panose="02020603050405020304" pitchFamily="18" charset="0"/>
              </a:rPr>
              <a:t>who</a:t>
            </a:r>
            <a:r>
              <a:rPr lang="en-GB" sz="2800" dirty="0">
                <a:effectLst/>
                <a:latin typeface="Calibri" panose="020F0502020204030204" pitchFamily="34" charset="0"/>
                <a:ea typeface="MS Mincho" panose="02020609040205080304" pitchFamily="49" charset="-128"/>
                <a:cs typeface="Times New Roman" panose="02020603050405020304" pitchFamily="18" charset="0"/>
              </a:rPr>
              <a:t> is speaking and </a:t>
            </a:r>
            <a:r>
              <a:rPr lang="en-GB" sz="2800" b="1" dirty="0">
                <a:solidFill>
                  <a:srgbClr val="FF0066"/>
                </a:solidFill>
                <a:effectLst/>
                <a:latin typeface="Calibri" panose="020F0502020204030204" pitchFamily="34" charset="0"/>
                <a:ea typeface="MS Mincho" panose="02020609040205080304" pitchFamily="49" charset="-128"/>
                <a:cs typeface="Times New Roman" panose="02020603050405020304" pitchFamily="18" charset="0"/>
              </a:rPr>
              <a:t>how</a:t>
            </a:r>
            <a:r>
              <a:rPr lang="en-GB" sz="2800" dirty="0">
                <a:effectLst/>
                <a:latin typeface="Calibri" panose="020F0502020204030204" pitchFamily="34" charset="0"/>
                <a:ea typeface="MS Mincho" panose="02020609040205080304" pitchFamily="49" charset="-128"/>
                <a:cs typeface="Times New Roman" panose="02020603050405020304" pitchFamily="18" charset="0"/>
              </a:rPr>
              <a:t> they are speaking.</a:t>
            </a:r>
          </a:p>
          <a:p>
            <a:endParaRPr lang="en-GB" dirty="0">
              <a:latin typeface="Calibri" panose="020F0502020204030204" pitchFamily="34" charset="0"/>
              <a:ea typeface="MS Mincho" panose="02020609040205080304" pitchFamily="49" charset="-128"/>
              <a:cs typeface="Times New Roman" panose="02020603050405020304" pitchFamily="18" charset="0"/>
            </a:endParaRPr>
          </a:p>
          <a:p>
            <a:r>
              <a:rPr lang="en-GB" dirty="0"/>
              <a:t>“Well my darling,” </a:t>
            </a:r>
            <a:r>
              <a:rPr lang="en-GB" b="1" dirty="0">
                <a:solidFill>
                  <a:srgbClr val="FF0066"/>
                </a:solidFill>
              </a:rPr>
              <a:t>said Mr Fox</a:t>
            </a:r>
            <a:r>
              <a:rPr lang="en-GB" dirty="0"/>
              <a:t>. “What shall it be tonight?”</a:t>
            </a:r>
          </a:p>
          <a:p>
            <a:endParaRPr lang="en-GB" sz="28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GB" dirty="0">
              <a:latin typeface="Calibri" panose="020F0502020204030204" pitchFamily="34" charset="0"/>
              <a:ea typeface="MS Mincho" panose="02020609040205080304" pitchFamily="49" charset="-128"/>
              <a:cs typeface="Times New Roman" panose="02020603050405020304" pitchFamily="18" charset="0"/>
            </a:endParaRPr>
          </a:p>
          <a:p>
            <a:pPr marL="0" indent="0">
              <a:buNone/>
            </a:pPr>
            <a:r>
              <a:rPr lang="en-GB" dirty="0"/>
              <a:t>		</a:t>
            </a:r>
            <a:r>
              <a:rPr lang="en-GB" b="1" dirty="0">
                <a:solidFill>
                  <a:srgbClr val="FF0066"/>
                </a:solidFill>
              </a:rPr>
              <a:t>Reporting clause</a:t>
            </a:r>
          </a:p>
          <a:p>
            <a:endParaRPr lang="en-GB" sz="2800" b="1" dirty="0">
              <a:solidFill>
                <a:srgbClr val="FF0066"/>
              </a:solidFill>
              <a:effectLst/>
              <a:latin typeface="Calibri" panose="020F0502020204030204" pitchFamily="34" charset="0"/>
              <a:ea typeface="MS Mincho" panose="02020609040205080304" pitchFamily="49" charset="-128"/>
              <a:cs typeface="Times New Roman" panose="02020603050405020304" pitchFamily="18" charset="0"/>
            </a:endParaRPr>
          </a:p>
          <a:p>
            <a:endParaRPr lang="en-GB" dirty="0"/>
          </a:p>
        </p:txBody>
      </p:sp>
      <p:cxnSp>
        <p:nvCxnSpPr>
          <p:cNvPr id="5" name="Straight Arrow Connector 4">
            <a:extLst>
              <a:ext uri="{FF2B5EF4-FFF2-40B4-BE49-F238E27FC236}">
                <a16:creationId xmlns:a16="http://schemas.microsoft.com/office/drawing/2014/main" id="{89549E7C-7EC0-4025-A718-8415C446CA58}"/>
              </a:ext>
            </a:extLst>
          </p:cNvPr>
          <p:cNvCxnSpPr/>
          <p:nvPr/>
        </p:nvCxnSpPr>
        <p:spPr>
          <a:xfrm flipV="1">
            <a:off x="4213781" y="4487159"/>
            <a:ext cx="537328" cy="1046375"/>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7" name="Recorded Sound">
            <a:hlinkClick r:id="" action="ppaction://media"/>
            <a:extLst>
              <a:ext uri="{FF2B5EF4-FFF2-40B4-BE49-F238E27FC236}">
                <a16:creationId xmlns:a16="http://schemas.microsoft.com/office/drawing/2014/main" id="{CE82A9A5-5C3D-4543-B278-C7667DDCC2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14783197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FCDA8-648E-4BDF-8535-FFEB1D1DC43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A29E2CD-141C-4FCC-BCAB-22C8B1CAB5BD}"/>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B9A3DC4B-BB42-4CB0-844B-CE1EA93ECEBE}"/>
              </a:ext>
            </a:extLst>
          </p:cNvPr>
          <p:cNvPicPr>
            <a:picLocks noChangeAspect="1"/>
          </p:cNvPicPr>
          <p:nvPr/>
        </p:nvPicPr>
        <p:blipFill>
          <a:blip r:embed="rId2"/>
          <a:stretch>
            <a:fillRect/>
          </a:stretch>
        </p:blipFill>
        <p:spPr>
          <a:xfrm>
            <a:off x="1604335" y="694943"/>
            <a:ext cx="8983329" cy="5468113"/>
          </a:xfrm>
          <a:prstGeom prst="rect">
            <a:avLst/>
          </a:prstGeom>
        </p:spPr>
      </p:pic>
    </p:spTree>
    <p:extLst>
      <p:ext uri="{BB962C8B-B14F-4D97-AF65-F5344CB8AC3E}">
        <p14:creationId xmlns:p14="http://schemas.microsoft.com/office/powerpoint/2010/main" val="3717877107"/>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E2BA1-26FC-421A-A9A6-E4762E089C8C}"/>
              </a:ext>
            </a:extLst>
          </p:cNvPr>
          <p:cNvSpPr>
            <a:spLocks noGrp="1"/>
          </p:cNvSpPr>
          <p:nvPr>
            <p:ph type="title"/>
          </p:nvPr>
        </p:nvSpPr>
        <p:spPr/>
        <p:txBody>
          <a:bodyPr/>
          <a:lstStyle/>
          <a:p>
            <a:r>
              <a:rPr lang="en-GB" u="sng" dirty="0"/>
              <a:t>Key vocabulary</a:t>
            </a:r>
          </a:p>
        </p:txBody>
      </p:sp>
      <p:sp>
        <p:nvSpPr>
          <p:cNvPr id="3" name="Content Placeholder 2">
            <a:extLst>
              <a:ext uri="{FF2B5EF4-FFF2-40B4-BE49-F238E27FC236}">
                <a16:creationId xmlns:a16="http://schemas.microsoft.com/office/drawing/2014/main" id="{2A7F39C8-0D25-48CC-9208-13CA9D28F52A}"/>
              </a:ext>
            </a:extLst>
          </p:cNvPr>
          <p:cNvSpPr>
            <a:spLocks noGrp="1"/>
          </p:cNvSpPr>
          <p:nvPr>
            <p:ph idx="1"/>
          </p:nvPr>
        </p:nvSpPr>
        <p:spPr/>
        <p:txBody>
          <a:bodyPr/>
          <a:lstStyle/>
          <a:p>
            <a:r>
              <a:rPr lang="en-GB" dirty="0"/>
              <a:t>Characters</a:t>
            </a:r>
          </a:p>
          <a:p>
            <a:r>
              <a:rPr lang="en-GB" dirty="0"/>
              <a:t>Inverted commas</a:t>
            </a:r>
          </a:p>
          <a:p>
            <a:r>
              <a:rPr lang="en-GB" dirty="0"/>
              <a:t>Reporting clause</a:t>
            </a:r>
          </a:p>
          <a:p>
            <a:r>
              <a:rPr lang="en-GB" dirty="0"/>
              <a:t>Speech marks</a:t>
            </a:r>
          </a:p>
          <a:p>
            <a:r>
              <a:rPr lang="en-GB" dirty="0"/>
              <a:t>Conversation</a:t>
            </a:r>
          </a:p>
          <a:p>
            <a:r>
              <a:rPr lang="en-GB" dirty="0"/>
              <a:t>Dialogue</a:t>
            </a:r>
          </a:p>
          <a:p>
            <a:r>
              <a:rPr lang="en-GB" dirty="0"/>
              <a:t>Expression</a:t>
            </a:r>
          </a:p>
          <a:p>
            <a:endParaRPr lang="en-GB" dirty="0"/>
          </a:p>
          <a:p>
            <a:endParaRPr lang="en-GB" dirty="0"/>
          </a:p>
        </p:txBody>
      </p:sp>
      <p:sp>
        <p:nvSpPr>
          <p:cNvPr id="4" name="TextBox 3">
            <a:extLst>
              <a:ext uri="{FF2B5EF4-FFF2-40B4-BE49-F238E27FC236}">
                <a16:creationId xmlns:a16="http://schemas.microsoft.com/office/drawing/2014/main" id="{04460B66-4F89-4479-9E1A-8EF99190B3A6}"/>
              </a:ext>
            </a:extLst>
          </p:cNvPr>
          <p:cNvSpPr txBox="1"/>
          <p:nvPr/>
        </p:nvSpPr>
        <p:spPr>
          <a:xfrm>
            <a:off x="5611280" y="1156557"/>
            <a:ext cx="5894499" cy="3908762"/>
          </a:xfrm>
          <a:prstGeom prst="rect">
            <a:avLst/>
          </a:prstGeom>
          <a:ln w="38100">
            <a:solidFill>
              <a:srgbClr val="FFC000"/>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GB" sz="2800" dirty="0">
                <a:latin typeface="Arial" panose="020B0604020202020204" pitchFamily="34" charset="0"/>
                <a:cs typeface="Arial" panose="020B0604020202020204" pitchFamily="34" charset="0"/>
              </a:rPr>
              <a:t>Words that are used instead of </a:t>
            </a:r>
            <a:r>
              <a:rPr lang="en-GB" sz="2800" b="1" dirty="0">
                <a:latin typeface="Arial" panose="020B0604020202020204" pitchFamily="34" charset="0"/>
                <a:cs typeface="Arial" panose="020B0604020202020204" pitchFamily="34" charset="0"/>
              </a:rPr>
              <a:t>said</a:t>
            </a:r>
          </a:p>
          <a:p>
            <a:endParaRPr lang="en-GB" sz="2800" b="1" dirty="0">
              <a:latin typeface="Arial" panose="020B0604020202020204" pitchFamily="34" charset="0"/>
              <a:cs typeface="Arial" panose="020B0604020202020204" pitchFamily="34" charset="0"/>
            </a:endParaRPr>
          </a:p>
          <a:p>
            <a:r>
              <a:rPr lang="en-GB" sz="3200" b="1" dirty="0">
                <a:latin typeface="Arial" panose="020B0604020202020204" pitchFamily="34" charset="0"/>
                <a:cs typeface="Arial" panose="020B0604020202020204" pitchFamily="34" charset="0"/>
              </a:rPr>
              <a:t>shouted</a:t>
            </a:r>
          </a:p>
          <a:p>
            <a:r>
              <a:rPr lang="en-GB" sz="3200" b="1" dirty="0">
                <a:latin typeface="Arial" panose="020B0604020202020204" pitchFamily="34" charset="0"/>
                <a:cs typeface="Arial" panose="020B0604020202020204" pitchFamily="34" charset="0"/>
              </a:rPr>
              <a:t>declared</a:t>
            </a:r>
          </a:p>
          <a:p>
            <a:r>
              <a:rPr lang="en-GB" sz="3200" b="1" dirty="0">
                <a:latin typeface="Arial" panose="020B0604020202020204" pitchFamily="34" charset="0"/>
                <a:cs typeface="Arial" panose="020B0604020202020204" pitchFamily="34" charset="0"/>
              </a:rPr>
              <a:t>cried</a:t>
            </a:r>
          </a:p>
          <a:p>
            <a:r>
              <a:rPr lang="en-GB" sz="3200" b="1" dirty="0">
                <a:latin typeface="Arial" panose="020B0604020202020204" pitchFamily="34" charset="0"/>
                <a:cs typeface="Arial" panose="020B0604020202020204" pitchFamily="34" charset="0"/>
              </a:rPr>
              <a:t>yelled</a:t>
            </a:r>
          </a:p>
          <a:p>
            <a:r>
              <a:rPr lang="en-GB" sz="3200" b="1" dirty="0">
                <a:latin typeface="Arial" panose="020B0604020202020204" pitchFamily="34" charset="0"/>
                <a:cs typeface="Arial" panose="020B0604020202020204" pitchFamily="34" charset="0"/>
              </a:rPr>
              <a:t>asked</a:t>
            </a:r>
          </a:p>
          <a:p>
            <a:r>
              <a:rPr lang="en-GB" sz="3200" b="1" dirty="0">
                <a:latin typeface="Arial" panose="020B0604020202020204" pitchFamily="34" charset="0"/>
                <a:cs typeface="Arial" panose="020B0604020202020204" pitchFamily="34" charset="0"/>
              </a:rPr>
              <a:t>screamed</a:t>
            </a:r>
            <a:endParaRPr lang="en-GB" sz="2800" b="1" dirty="0">
              <a:latin typeface="Arial" panose="020B0604020202020204" pitchFamily="34" charset="0"/>
              <a:cs typeface="Arial" panose="020B0604020202020204" pitchFamily="34" charset="0"/>
            </a:endParaRPr>
          </a:p>
        </p:txBody>
      </p:sp>
      <p:pic>
        <p:nvPicPr>
          <p:cNvPr id="5" name="Recorded Sound">
            <a:hlinkClick r:id="" action="ppaction://media"/>
            <a:extLst>
              <a:ext uri="{FF2B5EF4-FFF2-40B4-BE49-F238E27FC236}">
                <a16:creationId xmlns:a16="http://schemas.microsoft.com/office/drawing/2014/main" id="{5E5C2EEB-6733-4B7E-9294-BD575486C9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pic>
        <p:nvPicPr>
          <p:cNvPr id="6" name="Recorded Sound">
            <a:hlinkClick r:id="" action="ppaction://media"/>
            <a:extLst>
              <a:ext uri="{FF2B5EF4-FFF2-40B4-BE49-F238E27FC236}">
                <a16:creationId xmlns:a16="http://schemas.microsoft.com/office/drawing/2014/main" id="{9C297BD8-1A79-4CB8-96E9-2B5D12DD46ED}"/>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9260016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2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254" fill="hold"/>
                                        <p:tgtEl>
                                          <p:spTgt spid="6"/>
                                        </p:tgtEl>
                                      </p:cBhvr>
                                    </p:cmd>
                                  </p:childTnLst>
                                </p:cTn>
                              </p:par>
                              <p:par>
                                <p:cTn id="11" presetID="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audio>
              <p:cMediaNode vol="80000">
                <p:cTn id="16"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E4054-38C7-4B5D-B339-521A9037378E}"/>
              </a:ext>
            </a:extLst>
          </p:cNvPr>
          <p:cNvSpPr>
            <a:spLocks noGrp="1"/>
          </p:cNvSpPr>
          <p:nvPr>
            <p:ph type="title"/>
          </p:nvPr>
        </p:nvSpPr>
        <p:spPr/>
        <p:txBody>
          <a:bodyPr/>
          <a:lstStyle/>
          <a:p>
            <a:r>
              <a:rPr lang="en-GB" b="1" u="sng" dirty="0"/>
              <a:t>Direct Speech</a:t>
            </a:r>
          </a:p>
        </p:txBody>
      </p:sp>
      <p:sp>
        <p:nvSpPr>
          <p:cNvPr id="3" name="Content Placeholder 2">
            <a:extLst>
              <a:ext uri="{FF2B5EF4-FFF2-40B4-BE49-F238E27FC236}">
                <a16:creationId xmlns:a16="http://schemas.microsoft.com/office/drawing/2014/main" id="{618D4F39-7ADA-4C53-886E-A5AE0747E54A}"/>
              </a:ext>
            </a:extLst>
          </p:cNvPr>
          <p:cNvSpPr>
            <a:spLocks noGrp="1"/>
          </p:cNvSpPr>
          <p:nvPr>
            <p:ph idx="1"/>
          </p:nvPr>
        </p:nvSpPr>
        <p:spPr/>
        <p:txBody>
          <a:bodyPr>
            <a:normAutofit/>
          </a:bodyPr>
          <a:lstStyle/>
          <a:p>
            <a:r>
              <a:rPr lang="en-GB" dirty="0"/>
              <a:t>What is direct speech?</a:t>
            </a:r>
          </a:p>
          <a:p>
            <a:r>
              <a:rPr lang="en-GB" dirty="0"/>
              <a:t>Direct speech is when characters in a story speak to each other or have a conversation. This is an example from chapter 3.</a:t>
            </a:r>
          </a:p>
          <a:p>
            <a:endParaRPr lang="en-GB" dirty="0"/>
          </a:p>
          <a:p>
            <a:pPr marL="0" indent="0">
              <a:buNone/>
            </a:pPr>
            <a:r>
              <a:rPr lang="en-GB" b="1" dirty="0"/>
              <a:t>“Well my darling,” said Mr Fox. “What shall it be tonight?”</a:t>
            </a:r>
          </a:p>
          <a:p>
            <a:pPr marL="0" indent="0">
              <a:buNone/>
            </a:pPr>
            <a:r>
              <a:rPr lang="en-GB" b="1" dirty="0"/>
              <a:t>“I think we’ll have duck tonight,” said Mrs Fox. “Bring us two fat ducks, if you please. One for you and me, and one for the children.”</a:t>
            </a:r>
          </a:p>
          <a:p>
            <a:pPr marL="0" indent="0">
              <a:buNone/>
            </a:pPr>
            <a:r>
              <a:rPr lang="en-GB" b="1" dirty="0"/>
              <a:t>“Ducks it shall be!” said Mr Fox. “Bunces best!”</a:t>
            </a:r>
          </a:p>
          <a:p>
            <a:pPr marL="0" indent="0">
              <a:buNone/>
            </a:pPr>
            <a:endParaRPr lang="en-GB" dirty="0"/>
          </a:p>
          <a:p>
            <a:endParaRPr lang="en-GB" dirty="0"/>
          </a:p>
        </p:txBody>
      </p:sp>
      <p:pic>
        <p:nvPicPr>
          <p:cNvPr id="4" name="Recorded Sound">
            <a:hlinkClick r:id="" action="ppaction://media"/>
            <a:extLst>
              <a:ext uri="{FF2B5EF4-FFF2-40B4-BE49-F238E27FC236}">
                <a16:creationId xmlns:a16="http://schemas.microsoft.com/office/drawing/2014/main" id="{DEF30ADC-7576-4487-82C7-B7F264B07C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23853593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A602B1-922C-4699-A452-FF94C65ED0E7}"/>
              </a:ext>
            </a:extLst>
          </p:cNvPr>
          <p:cNvSpPr>
            <a:spLocks noGrp="1"/>
          </p:cNvSpPr>
          <p:nvPr>
            <p:ph idx="1"/>
          </p:nvPr>
        </p:nvSpPr>
        <p:spPr>
          <a:xfrm>
            <a:off x="603315" y="744718"/>
            <a:ext cx="11076495" cy="5432245"/>
          </a:xfrm>
        </p:spPr>
        <p:txBody>
          <a:bodyPr>
            <a:normAutofit/>
          </a:bodyPr>
          <a:lstStyle/>
          <a:p>
            <a:pPr marL="0" indent="0">
              <a:buNone/>
            </a:pPr>
            <a:r>
              <a:rPr lang="en-GB" dirty="0"/>
              <a:t>The first thing you will notice is that when ever someone speaks, what they say has this punctuation, </a:t>
            </a:r>
            <a:r>
              <a:rPr lang="en-GB" b="1" dirty="0">
                <a:solidFill>
                  <a:srgbClr val="FF0000"/>
                </a:solidFill>
              </a:rPr>
              <a:t>“</a:t>
            </a:r>
            <a:r>
              <a:rPr lang="en-GB" b="1" dirty="0"/>
              <a:t>Well my Darling.</a:t>
            </a:r>
            <a:r>
              <a:rPr lang="en-GB" b="1" dirty="0">
                <a:solidFill>
                  <a:srgbClr val="FF0000"/>
                </a:solidFill>
              </a:rPr>
              <a:t>”</a:t>
            </a:r>
            <a:r>
              <a:rPr lang="en-GB" b="1" dirty="0"/>
              <a:t> </a:t>
            </a:r>
            <a:r>
              <a:rPr lang="en-GB" dirty="0"/>
              <a:t>to tell you when they start to speak and when they stop. </a:t>
            </a:r>
          </a:p>
          <a:p>
            <a:pPr marL="0" indent="0">
              <a:buNone/>
            </a:pPr>
            <a:endParaRPr lang="en-GB" dirty="0"/>
          </a:p>
          <a:p>
            <a:pPr marL="0" indent="0">
              <a:buNone/>
            </a:pPr>
            <a:r>
              <a:rPr lang="en-GB" sz="4000" b="1" dirty="0">
                <a:solidFill>
                  <a:srgbClr val="FF0000"/>
                </a:solidFill>
              </a:rPr>
              <a:t>“”</a:t>
            </a:r>
            <a:r>
              <a:rPr lang="en-GB" dirty="0"/>
              <a:t>these are called </a:t>
            </a:r>
            <a:r>
              <a:rPr lang="en-GB" b="1" dirty="0">
                <a:solidFill>
                  <a:srgbClr val="FF0000"/>
                </a:solidFill>
              </a:rPr>
              <a:t>inverted commas </a:t>
            </a:r>
            <a:r>
              <a:rPr lang="en-GB" dirty="0"/>
              <a:t>as they look like commas but are at the top of the writing not at the bottom.</a:t>
            </a:r>
          </a:p>
          <a:p>
            <a:pPr marL="0" indent="0">
              <a:buNone/>
            </a:pPr>
            <a:endParaRPr lang="en-GB" dirty="0"/>
          </a:p>
          <a:p>
            <a:pPr marL="0" indent="0">
              <a:buNone/>
            </a:pPr>
            <a:r>
              <a:rPr lang="en-GB" dirty="0"/>
              <a:t>Three dogs</a:t>
            </a:r>
            <a:r>
              <a:rPr lang="en-GB" sz="4000" b="1" dirty="0">
                <a:solidFill>
                  <a:schemeClr val="accent6"/>
                </a:solidFill>
              </a:rPr>
              <a:t>,</a:t>
            </a:r>
            <a:r>
              <a:rPr lang="en-GB" dirty="0"/>
              <a:t> a cat</a:t>
            </a:r>
            <a:r>
              <a:rPr lang="en-GB" sz="4000" b="1" dirty="0">
                <a:solidFill>
                  <a:schemeClr val="accent6"/>
                </a:solidFill>
              </a:rPr>
              <a:t>,</a:t>
            </a:r>
            <a:r>
              <a:rPr lang="en-GB" dirty="0"/>
              <a:t> four owls and a fox lived in the castle.  </a:t>
            </a:r>
            <a:r>
              <a:rPr lang="en-GB" dirty="0">
                <a:solidFill>
                  <a:srgbClr val="00B050"/>
                </a:solidFill>
              </a:rPr>
              <a:t>-</a:t>
            </a:r>
            <a:r>
              <a:rPr lang="en-GB" b="1" dirty="0">
                <a:solidFill>
                  <a:schemeClr val="accent6"/>
                </a:solidFill>
              </a:rPr>
              <a:t>Commas</a:t>
            </a:r>
          </a:p>
          <a:p>
            <a:pPr marL="0" indent="0">
              <a:buNone/>
            </a:pPr>
            <a:endParaRPr lang="en-GB" b="1" dirty="0">
              <a:solidFill>
                <a:srgbClr val="FF0000"/>
              </a:solidFill>
            </a:endParaRPr>
          </a:p>
          <a:p>
            <a:pPr marL="0" indent="0">
              <a:buNone/>
            </a:pPr>
            <a:r>
              <a:rPr lang="en-GB" b="1" dirty="0">
                <a:solidFill>
                  <a:srgbClr val="FF0000"/>
                </a:solidFill>
              </a:rPr>
              <a:t>“</a:t>
            </a:r>
            <a:r>
              <a:rPr lang="en-GB" dirty="0"/>
              <a:t>Watch out!</a:t>
            </a:r>
            <a:r>
              <a:rPr lang="en-GB" b="1" dirty="0">
                <a:solidFill>
                  <a:srgbClr val="FF0000"/>
                </a:solidFill>
              </a:rPr>
              <a:t>”</a:t>
            </a:r>
            <a:r>
              <a:rPr lang="en-GB" dirty="0"/>
              <a:t> He shouted.  </a:t>
            </a:r>
            <a:r>
              <a:rPr lang="en-GB" dirty="0">
                <a:solidFill>
                  <a:srgbClr val="FF0000"/>
                </a:solidFill>
              </a:rPr>
              <a:t>-</a:t>
            </a:r>
            <a:r>
              <a:rPr lang="en-GB" b="1" dirty="0">
                <a:solidFill>
                  <a:srgbClr val="FF0000"/>
                </a:solidFill>
              </a:rPr>
              <a:t>Inverted commas. </a:t>
            </a:r>
            <a:r>
              <a:rPr lang="en-GB" dirty="0"/>
              <a:t>You may know them as </a:t>
            </a:r>
            <a:r>
              <a:rPr lang="en-GB" b="1" dirty="0"/>
              <a:t>speech marks.</a:t>
            </a:r>
          </a:p>
          <a:p>
            <a:endParaRPr lang="en-GB" dirty="0"/>
          </a:p>
        </p:txBody>
      </p:sp>
      <p:pic>
        <p:nvPicPr>
          <p:cNvPr id="4" name="Recorded Sound">
            <a:hlinkClick r:id="" action="ppaction://media"/>
            <a:extLst>
              <a:ext uri="{FF2B5EF4-FFF2-40B4-BE49-F238E27FC236}">
                <a16:creationId xmlns:a16="http://schemas.microsoft.com/office/drawing/2014/main" id="{622DEB4A-012F-4AF8-B4BE-D85B415053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9535307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45A09B-C635-464E-AFD6-56F79382DC93}"/>
              </a:ext>
            </a:extLst>
          </p:cNvPr>
          <p:cNvSpPr>
            <a:spLocks noGrp="1"/>
          </p:cNvSpPr>
          <p:nvPr>
            <p:ph idx="1"/>
          </p:nvPr>
        </p:nvSpPr>
        <p:spPr>
          <a:xfrm>
            <a:off x="838200" y="365125"/>
            <a:ext cx="10515600" cy="5811838"/>
          </a:xfrm>
        </p:spPr>
        <p:txBody>
          <a:bodyPr>
            <a:normAutofit/>
          </a:bodyPr>
          <a:lstStyle/>
          <a:p>
            <a:r>
              <a:rPr lang="en-GB" dirty="0"/>
              <a:t>One other thing you will notice is that when ever someone starts to speak what they are saying always starts with the </a:t>
            </a:r>
            <a:r>
              <a:rPr lang="en-GB" b="1" dirty="0">
                <a:solidFill>
                  <a:srgbClr val="FF0000"/>
                </a:solidFill>
              </a:rPr>
              <a:t>inverted commas punctuation </a:t>
            </a:r>
            <a:r>
              <a:rPr lang="en-GB" dirty="0"/>
              <a:t>followed by a </a:t>
            </a:r>
            <a:r>
              <a:rPr lang="en-GB" b="1" dirty="0">
                <a:solidFill>
                  <a:srgbClr val="7030A0"/>
                </a:solidFill>
              </a:rPr>
              <a:t>capital letter</a:t>
            </a:r>
            <a:r>
              <a:rPr lang="en-GB" dirty="0"/>
              <a:t>. As you investigate this you will see this is always the same.</a:t>
            </a:r>
          </a:p>
          <a:p>
            <a:endParaRPr lang="en-GB" dirty="0"/>
          </a:p>
          <a:p>
            <a:pPr marL="0" indent="0">
              <a:buNone/>
            </a:pPr>
            <a:r>
              <a:rPr lang="en-GB" sz="3600" b="1" dirty="0">
                <a:solidFill>
                  <a:srgbClr val="FF0000"/>
                </a:solidFill>
              </a:rPr>
              <a:t>“</a:t>
            </a:r>
            <a:r>
              <a:rPr lang="en-GB" sz="3600" b="1" dirty="0">
                <a:solidFill>
                  <a:srgbClr val="7030A0"/>
                </a:solidFill>
              </a:rPr>
              <a:t>W</a:t>
            </a:r>
            <a:r>
              <a:rPr lang="en-GB" sz="3600" b="1" dirty="0"/>
              <a:t>ell my darling</a:t>
            </a:r>
            <a:r>
              <a:rPr lang="en-GB" sz="3600" b="1" dirty="0">
                <a:solidFill>
                  <a:srgbClr val="FF0000"/>
                </a:solidFill>
              </a:rPr>
              <a:t>,”</a:t>
            </a:r>
            <a:r>
              <a:rPr lang="en-GB" sz="3600" b="1" dirty="0"/>
              <a:t> said Mr Fox. </a:t>
            </a:r>
            <a:r>
              <a:rPr lang="en-GB" sz="3600" b="1" dirty="0">
                <a:solidFill>
                  <a:srgbClr val="FF0000"/>
                </a:solidFill>
              </a:rPr>
              <a:t>“</a:t>
            </a:r>
            <a:r>
              <a:rPr lang="en-GB" sz="3600" b="1" dirty="0">
                <a:solidFill>
                  <a:srgbClr val="7030A0"/>
                </a:solidFill>
              </a:rPr>
              <a:t>W</a:t>
            </a:r>
            <a:r>
              <a:rPr lang="en-GB" sz="3600" b="1" dirty="0"/>
              <a:t>hat shall it be tonight</a:t>
            </a:r>
            <a:r>
              <a:rPr lang="en-GB" sz="3600" b="1" dirty="0">
                <a:solidFill>
                  <a:srgbClr val="FF0000"/>
                </a:solidFill>
              </a:rPr>
              <a:t>?”</a:t>
            </a:r>
          </a:p>
          <a:p>
            <a:pPr marL="0" indent="0">
              <a:buNone/>
            </a:pPr>
            <a:r>
              <a:rPr lang="en-GB" sz="3600" b="1" dirty="0">
                <a:solidFill>
                  <a:srgbClr val="FF0000"/>
                </a:solidFill>
              </a:rPr>
              <a:t>“</a:t>
            </a:r>
            <a:r>
              <a:rPr lang="en-GB" sz="3600" b="1" dirty="0">
                <a:solidFill>
                  <a:srgbClr val="7030A0"/>
                </a:solidFill>
              </a:rPr>
              <a:t>I</a:t>
            </a:r>
            <a:r>
              <a:rPr lang="en-GB" sz="3600" b="1" dirty="0"/>
              <a:t> think we’ll have duck tonight</a:t>
            </a:r>
            <a:r>
              <a:rPr lang="en-GB" sz="3600" b="1" dirty="0">
                <a:solidFill>
                  <a:srgbClr val="FF0000"/>
                </a:solidFill>
              </a:rPr>
              <a:t>,”</a:t>
            </a:r>
            <a:r>
              <a:rPr lang="en-GB" sz="3600" b="1" dirty="0"/>
              <a:t> said Mrs Fox. </a:t>
            </a:r>
            <a:r>
              <a:rPr lang="en-GB" sz="3600" b="1" dirty="0">
                <a:solidFill>
                  <a:srgbClr val="FF0000"/>
                </a:solidFill>
              </a:rPr>
              <a:t>“</a:t>
            </a:r>
            <a:r>
              <a:rPr lang="en-GB" sz="3600" b="1" dirty="0">
                <a:solidFill>
                  <a:srgbClr val="7030A0"/>
                </a:solidFill>
              </a:rPr>
              <a:t>B</a:t>
            </a:r>
            <a:r>
              <a:rPr lang="en-GB" sz="3600" b="1" dirty="0"/>
              <a:t>ring us two fat ducks, if you please. One for you and me, and one for the children</a:t>
            </a:r>
            <a:r>
              <a:rPr lang="en-GB" sz="3600" b="1" dirty="0">
                <a:solidFill>
                  <a:srgbClr val="FF0000"/>
                </a:solidFill>
              </a:rPr>
              <a:t>.”</a:t>
            </a:r>
          </a:p>
          <a:p>
            <a:endParaRPr lang="en-GB" dirty="0"/>
          </a:p>
        </p:txBody>
      </p:sp>
      <p:pic>
        <p:nvPicPr>
          <p:cNvPr id="4" name="Recorded Sound">
            <a:hlinkClick r:id="" action="ppaction://media"/>
            <a:extLst>
              <a:ext uri="{FF2B5EF4-FFF2-40B4-BE49-F238E27FC236}">
                <a16:creationId xmlns:a16="http://schemas.microsoft.com/office/drawing/2014/main" id="{72349F9B-4BDB-4CDC-A5EE-0980657D4D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52247906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A5EC-B46E-4423-AAD2-7A8C6927D659}"/>
              </a:ext>
            </a:extLst>
          </p:cNvPr>
          <p:cNvSpPr>
            <a:spLocks noGrp="1"/>
          </p:cNvSpPr>
          <p:nvPr>
            <p:ph type="title"/>
          </p:nvPr>
        </p:nvSpPr>
        <p:spPr/>
        <p:txBody>
          <a:bodyPr>
            <a:normAutofit/>
          </a:bodyPr>
          <a:lstStyle/>
          <a:p>
            <a:r>
              <a:rPr lang="en-GB" dirty="0"/>
              <a:t>Our tasks today will start by reading chapter 7 of Fantastic Mr Fox.  </a:t>
            </a:r>
          </a:p>
        </p:txBody>
      </p:sp>
      <p:sp>
        <p:nvSpPr>
          <p:cNvPr id="3" name="Content Placeholder 2">
            <a:extLst>
              <a:ext uri="{FF2B5EF4-FFF2-40B4-BE49-F238E27FC236}">
                <a16:creationId xmlns:a16="http://schemas.microsoft.com/office/drawing/2014/main" id="{EB1267CB-E831-4FE7-92D1-F59835B267E0}"/>
              </a:ext>
            </a:extLst>
          </p:cNvPr>
          <p:cNvSpPr>
            <a:spLocks noGrp="1"/>
          </p:cNvSpPr>
          <p:nvPr>
            <p:ph idx="1"/>
          </p:nvPr>
        </p:nvSpPr>
        <p:spPr>
          <a:xfrm>
            <a:off x="838200" y="2019719"/>
            <a:ext cx="10515600" cy="4089679"/>
          </a:xfrm>
        </p:spPr>
        <p:txBody>
          <a:bodyPr>
            <a:normAutofit fontScale="85000" lnSpcReduction="20000"/>
          </a:bodyPr>
          <a:lstStyle/>
          <a:p>
            <a:r>
              <a:rPr lang="en-GB" sz="4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You will then read back the chapter yourself and practise reading aloud with </a:t>
            </a:r>
            <a:r>
              <a:rPr lang="en-GB" sz="4000" b="1" dirty="0">
                <a:solidFill>
                  <a:srgbClr val="0000FF"/>
                </a:solidFill>
                <a:effectLst/>
                <a:latin typeface="Calibri" panose="020F0502020204030204" pitchFamily="34" charset="0"/>
                <a:ea typeface="MS Mincho" panose="02020609040205080304" pitchFamily="49" charset="-128"/>
                <a:cs typeface="Times New Roman" panose="02020603050405020304" pitchFamily="18" charset="0"/>
              </a:rPr>
              <a:t>expression</a:t>
            </a:r>
            <a:r>
              <a:rPr lang="en-GB" sz="4000" b="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p>
          <a:p>
            <a:endParaRPr lang="en-GB" sz="4000" b="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r>
              <a:rPr lang="en-GB" sz="4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Reading with </a:t>
            </a:r>
            <a:r>
              <a:rPr lang="en-GB" sz="4000" b="1" dirty="0">
                <a:solidFill>
                  <a:srgbClr val="0000FF"/>
                </a:solidFill>
                <a:latin typeface="Calibri" panose="020F0502020204030204" pitchFamily="34" charset="0"/>
                <a:ea typeface="MS Mincho" panose="02020609040205080304" pitchFamily="49" charset="-128"/>
                <a:cs typeface="Times New Roman" panose="02020603050405020304" pitchFamily="18" charset="0"/>
              </a:rPr>
              <a:t>expression</a:t>
            </a:r>
            <a:r>
              <a:rPr lang="en-GB" sz="4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makes your reading more interesting and exciting whether you are reading quietly to yourself or reading out loud</a:t>
            </a:r>
            <a:r>
              <a:rPr lang="en-GB" sz="40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 </a:t>
            </a:r>
          </a:p>
          <a:p>
            <a:endParaRPr lang="en-GB" sz="4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r>
              <a:rPr lang="en-GB" sz="4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For example</a:t>
            </a:r>
          </a:p>
          <a:p>
            <a:r>
              <a:rPr lang="en-GB" sz="4000" b="1"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“Watch out, he’s coming this way!” shouted Mr Fox.</a:t>
            </a:r>
          </a:p>
          <a:p>
            <a:endParaRPr lang="en-GB" sz="4000" b="1" dirty="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endParaRPr lang="en-GB" sz="4000" b="1" dirty="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endParaRPr lang="en-GB" sz="4000" b="1" dirty="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endParaRPr lang="en-GB" sz="4000" b="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p:txBody>
      </p:sp>
      <p:pic>
        <p:nvPicPr>
          <p:cNvPr id="6" name="Recorded Sound">
            <a:hlinkClick r:id="" action="ppaction://media"/>
            <a:extLst>
              <a:ext uri="{FF2B5EF4-FFF2-40B4-BE49-F238E27FC236}">
                <a16:creationId xmlns:a16="http://schemas.microsoft.com/office/drawing/2014/main" id="{4B13B7C8-4E7D-455B-9430-B5828AE538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67007858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FE026-734B-4A6F-9247-D4ACCF370FE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1791E64-B986-4B31-AB6A-FFDEEF971FE7}"/>
              </a:ext>
            </a:extLst>
          </p:cNvPr>
          <p:cNvSpPr>
            <a:spLocks noGrp="1"/>
          </p:cNvSpPr>
          <p:nvPr>
            <p:ph idx="1"/>
          </p:nvPr>
        </p:nvSpPr>
        <p:spPr>
          <a:xfrm>
            <a:off x="838200" y="509047"/>
            <a:ext cx="10515600" cy="5667916"/>
          </a:xfrm>
        </p:spPr>
        <p:txBody>
          <a:bodyPr/>
          <a:lstStyle/>
          <a:p>
            <a:r>
              <a:rPr lang="en-GB" sz="28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After reading with expression, </a:t>
            </a:r>
            <a:r>
              <a:rPr lang="en-GB" sz="2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copy three examples of direct speech and label the punctuation (inverted commas, capital letters and any other punctuation) and the </a:t>
            </a:r>
            <a:r>
              <a:rPr lang="en-GB" sz="2800" b="1" dirty="0">
                <a:solidFill>
                  <a:srgbClr val="FF0066"/>
                </a:solidFill>
                <a:effectLst/>
                <a:latin typeface="Calibri" panose="020F0502020204030204" pitchFamily="34" charset="0"/>
                <a:ea typeface="MS Mincho" panose="02020609040205080304" pitchFamily="49" charset="-128"/>
                <a:cs typeface="Times New Roman" panose="02020603050405020304" pitchFamily="18" charset="0"/>
              </a:rPr>
              <a:t>reporting clause. </a:t>
            </a:r>
          </a:p>
          <a:p>
            <a:endParaRPr lang="en-GB" b="1" dirty="0">
              <a:solidFill>
                <a:srgbClr val="FF0066"/>
              </a:solidFill>
              <a:latin typeface="Calibri" panose="020F0502020204030204" pitchFamily="34" charset="0"/>
              <a:ea typeface="MS Mincho" panose="02020609040205080304" pitchFamily="49" charset="-128"/>
              <a:cs typeface="Times New Roman" panose="02020603050405020304" pitchFamily="18" charset="0"/>
            </a:endParaRPr>
          </a:p>
          <a:p>
            <a:r>
              <a:rPr lang="en-GB" sz="2800" dirty="0">
                <a:effectLst/>
                <a:latin typeface="Calibri" panose="020F0502020204030204" pitchFamily="34" charset="0"/>
                <a:ea typeface="MS Mincho" panose="02020609040205080304" pitchFamily="49" charset="-128"/>
                <a:cs typeface="Times New Roman" panose="02020603050405020304" pitchFamily="18" charset="0"/>
              </a:rPr>
              <a:t>The </a:t>
            </a:r>
            <a:r>
              <a:rPr lang="en-GB" sz="2800" b="1" dirty="0">
                <a:solidFill>
                  <a:srgbClr val="FF0066"/>
                </a:solidFill>
                <a:effectLst/>
                <a:latin typeface="Calibri" panose="020F0502020204030204" pitchFamily="34" charset="0"/>
                <a:ea typeface="MS Mincho" panose="02020609040205080304" pitchFamily="49" charset="-128"/>
                <a:cs typeface="Times New Roman" panose="02020603050405020304" pitchFamily="18" charset="0"/>
              </a:rPr>
              <a:t>reporting clause </a:t>
            </a:r>
            <a:r>
              <a:rPr lang="en-GB" sz="2800" dirty="0">
                <a:effectLst/>
                <a:latin typeface="Calibri" panose="020F0502020204030204" pitchFamily="34" charset="0"/>
                <a:ea typeface="MS Mincho" panose="02020609040205080304" pitchFamily="49" charset="-128"/>
                <a:cs typeface="Times New Roman" panose="02020603050405020304" pitchFamily="18" charset="0"/>
              </a:rPr>
              <a:t>is telling the reader </a:t>
            </a:r>
            <a:r>
              <a:rPr lang="en-GB" sz="2800" b="1" dirty="0">
                <a:solidFill>
                  <a:srgbClr val="FF0066"/>
                </a:solidFill>
                <a:effectLst/>
                <a:latin typeface="Calibri" panose="020F0502020204030204" pitchFamily="34" charset="0"/>
                <a:ea typeface="MS Mincho" panose="02020609040205080304" pitchFamily="49" charset="-128"/>
                <a:cs typeface="Times New Roman" panose="02020603050405020304" pitchFamily="18" charset="0"/>
              </a:rPr>
              <a:t>who</a:t>
            </a:r>
            <a:r>
              <a:rPr lang="en-GB" sz="2800" dirty="0">
                <a:effectLst/>
                <a:latin typeface="Calibri" panose="020F0502020204030204" pitchFamily="34" charset="0"/>
                <a:ea typeface="MS Mincho" panose="02020609040205080304" pitchFamily="49" charset="-128"/>
                <a:cs typeface="Times New Roman" panose="02020603050405020304" pitchFamily="18" charset="0"/>
              </a:rPr>
              <a:t> is speaking and </a:t>
            </a:r>
            <a:r>
              <a:rPr lang="en-GB" sz="2800" b="1" dirty="0">
                <a:solidFill>
                  <a:srgbClr val="FF0066"/>
                </a:solidFill>
                <a:effectLst/>
                <a:latin typeface="Calibri" panose="020F0502020204030204" pitchFamily="34" charset="0"/>
                <a:ea typeface="MS Mincho" panose="02020609040205080304" pitchFamily="49" charset="-128"/>
                <a:cs typeface="Times New Roman" panose="02020603050405020304" pitchFamily="18" charset="0"/>
              </a:rPr>
              <a:t>how</a:t>
            </a:r>
            <a:r>
              <a:rPr lang="en-GB" sz="2800" dirty="0">
                <a:effectLst/>
                <a:latin typeface="Calibri" panose="020F0502020204030204" pitchFamily="34" charset="0"/>
                <a:ea typeface="MS Mincho" panose="02020609040205080304" pitchFamily="49" charset="-128"/>
                <a:cs typeface="Times New Roman" panose="02020603050405020304" pitchFamily="18" charset="0"/>
              </a:rPr>
              <a:t> they are speaking.</a:t>
            </a:r>
          </a:p>
          <a:p>
            <a:endParaRPr lang="en-GB" dirty="0">
              <a:latin typeface="Calibri" panose="020F0502020204030204" pitchFamily="34" charset="0"/>
              <a:ea typeface="MS Mincho" panose="02020609040205080304" pitchFamily="49" charset="-128"/>
              <a:cs typeface="Times New Roman" panose="02020603050405020304" pitchFamily="18" charset="0"/>
            </a:endParaRPr>
          </a:p>
          <a:p>
            <a:r>
              <a:rPr lang="en-GB" dirty="0"/>
              <a:t>“Well my darling,” </a:t>
            </a:r>
            <a:r>
              <a:rPr lang="en-GB" b="1" dirty="0">
                <a:solidFill>
                  <a:srgbClr val="FF0066"/>
                </a:solidFill>
              </a:rPr>
              <a:t>said Mr Fox</a:t>
            </a:r>
            <a:r>
              <a:rPr lang="en-GB" dirty="0"/>
              <a:t>. “What shall it be tonight?”</a:t>
            </a:r>
          </a:p>
          <a:p>
            <a:endParaRPr lang="en-GB" sz="28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GB" dirty="0">
              <a:latin typeface="Calibri" panose="020F0502020204030204" pitchFamily="34" charset="0"/>
              <a:ea typeface="MS Mincho" panose="02020609040205080304" pitchFamily="49" charset="-128"/>
              <a:cs typeface="Times New Roman" panose="02020603050405020304" pitchFamily="18" charset="0"/>
            </a:endParaRPr>
          </a:p>
          <a:p>
            <a:pPr marL="0" indent="0">
              <a:buNone/>
            </a:pPr>
            <a:r>
              <a:rPr lang="en-GB" dirty="0"/>
              <a:t>		</a:t>
            </a:r>
            <a:r>
              <a:rPr lang="en-GB" b="1" dirty="0">
                <a:solidFill>
                  <a:srgbClr val="FF0066"/>
                </a:solidFill>
              </a:rPr>
              <a:t>Reporting clause</a:t>
            </a:r>
          </a:p>
          <a:p>
            <a:endParaRPr lang="en-GB" sz="2800" b="1" dirty="0">
              <a:solidFill>
                <a:srgbClr val="FF0066"/>
              </a:solidFill>
              <a:effectLst/>
              <a:latin typeface="Calibri" panose="020F0502020204030204" pitchFamily="34" charset="0"/>
              <a:ea typeface="MS Mincho" panose="02020609040205080304" pitchFamily="49" charset="-128"/>
              <a:cs typeface="Times New Roman" panose="02020603050405020304" pitchFamily="18" charset="0"/>
            </a:endParaRPr>
          </a:p>
          <a:p>
            <a:endParaRPr lang="en-GB" dirty="0"/>
          </a:p>
        </p:txBody>
      </p:sp>
      <p:cxnSp>
        <p:nvCxnSpPr>
          <p:cNvPr id="5" name="Straight Arrow Connector 4">
            <a:extLst>
              <a:ext uri="{FF2B5EF4-FFF2-40B4-BE49-F238E27FC236}">
                <a16:creationId xmlns:a16="http://schemas.microsoft.com/office/drawing/2014/main" id="{89549E7C-7EC0-4025-A718-8415C446CA58}"/>
              </a:ext>
            </a:extLst>
          </p:cNvPr>
          <p:cNvCxnSpPr/>
          <p:nvPr/>
        </p:nvCxnSpPr>
        <p:spPr>
          <a:xfrm flipV="1">
            <a:off x="4260915" y="4128940"/>
            <a:ext cx="537328" cy="1046375"/>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7BF3A143-6631-4EF4-ACF9-075DEBD789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70473621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3E604-77B5-4E09-926B-047339A6D6FA}"/>
              </a:ext>
            </a:extLst>
          </p:cNvPr>
          <p:cNvSpPr>
            <a:spLocks noGrp="1"/>
          </p:cNvSpPr>
          <p:nvPr>
            <p:ph type="title"/>
          </p:nvPr>
        </p:nvSpPr>
        <p:spPr/>
        <p:txBody>
          <a:bodyPr>
            <a:normAutofit fontScale="90000"/>
          </a:bodyPr>
          <a:lstStyle/>
          <a:p>
            <a:pPr>
              <a:lnSpc>
                <a:spcPct val="150000"/>
              </a:lnSpc>
              <a:spcAft>
                <a:spcPts val="1000"/>
              </a:spcAft>
            </a:pPr>
            <a:r>
              <a:rPr lang="en-GB" sz="3600" b="1" dirty="0">
                <a:ea typeface="Times New Roman" panose="02020603050405020304" pitchFamily="18" charset="0"/>
                <a:cs typeface="Times New Roman" panose="02020603050405020304" pitchFamily="18" charset="0"/>
              </a:rPr>
              <a:t>Fantastic Mr Fox – Chapter 7</a:t>
            </a:r>
            <a:br>
              <a:rPr lang="en-GB" sz="3600" dirty="0">
                <a:latin typeface="Calibri" panose="020F0502020204030204" pitchFamily="34" charset="0"/>
                <a:ea typeface="Times New Roman" panose="02020603050405020304" pitchFamily="18" charset="0"/>
                <a:cs typeface="Times New Roman" panose="02020603050405020304" pitchFamily="18" charset="0"/>
              </a:rPr>
            </a:br>
            <a:r>
              <a:rPr lang="en-GB" sz="3600" b="1" dirty="0">
                <a:ea typeface="Times New Roman" panose="02020603050405020304" pitchFamily="18" charset="0"/>
                <a:cs typeface="Times New Roman" panose="02020603050405020304" pitchFamily="18" charset="0"/>
              </a:rPr>
              <a:t>“We’ll never let him go!”</a:t>
            </a:r>
            <a:br>
              <a:rPr lang="en-GB" sz="3600" dirty="0">
                <a:latin typeface="Calibri" panose="020F0502020204030204" pitchFamily="34" charset="0"/>
                <a:ea typeface="Times New Roman" panose="02020603050405020304" pitchFamily="18"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BA8E359E-39B6-47AA-8A1A-46B00C6AF56C}"/>
              </a:ext>
            </a:extLst>
          </p:cNvPr>
          <p:cNvSpPr>
            <a:spLocks noGrp="1"/>
          </p:cNvSpPr>
          <p:nvPr>
            <p:ph idx="1"/>
          </p:nvPr>
        </p:nvSpPr>
        <p:spPr/>
        <p:txBody>
          <a:bodyPr>
            <a:normAutofit/>
          </a:bodyPr>
          <a:lstStyle/>
          <a:p>
            <a:pPr marL="0" indent="0">
              <a:lnSpc>
                <a:spcPct val="150000"/>
              </a:lnSpc>
              <a:spcAft>
                <a:spcPts val="1000"/>
              </a:spcAft>
              <a:buNone/>
            </a:pPr>
            <a:r>
              <a:rPr lang="en-GB" sz="2400" dirty="0">
                <a:effectLst/>
                <a:latin typeface="Arial" panose="020B0604020202020204" pitchFamily="34" charset="0"/>
                <a:ea typeface="Times New Roman" panose="02020603050405020304" pitchFamily="18" charset="0"/>
                <a:cs typeface="Times New Roman" panose="02020603050405020304" pitchFamily="18" charset="0"/>
              </a:rPr>
              <a:t>At six o’clock in the evening, Bean switched off the motor of his tractor and climbed down from the driver’s seat. Bunce did the same. Both men had had enough. They were tired and stiff from driving the tractors all day. They were also hungry. Slowly they walked over to the small fox’s hole in the bottom of the huge crater. Bean’s face was purple with rage. Bunce was cursing the fox with dirty words that cannot be printed. Boggis came waddling up. ‘Dang and blast that filthy stinking fox!’ he said. ‘What the heck do we do now?’ </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sz="3600" dirty="0"/>
          </a:p>
        </p:txBody>
      </p:sp>
      <p:pic>
        <p:nvPicPr>
          <p:cNvPr id="4" name="Recorded Sound">
            <a:hlinkClick r:id="" action="ppaction://media"/>
            <a:extLst>
              <a:ext uri="{FF2B5EF4-FFF2-40B4-BE49-F238E27FC236}">
                <a16:creationId xmlns:a16="http://schemas.microsoft.com/office/drawing/2014/main" id="{CCAAEB21-D8C7-4B58-B019-58A1865125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9442403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CA605D-DDE1-4FF7-A840-9327272D19C9}"/>
              </a:ext>
            </a:extLst>
          </p:cNvPr>
          <p:cNvSpPr>
            <a:spLocks noGrp="1"/>
          </p:cNvSpPr>
          <p:nvPr>
            <p:ph idx="1"/>
          </p:nvPr>
        </p:nvSpPr>
        <p:spPr>
          <a:xfrm>
            <a:off x="838200" y="791852"/>
            <a:ext cx="10515600" cy="5385111"/>
          </a:xfrm>
        </p:spPr>
        <p:txBody>
          <a:bodyPr>
            <a:normAutofit fontScale="92500"/>
          </a:bodyPr>
          <a:lstStyle/>
          <a:p>
            <a:pPr marL="0" indent="0">
              <a:lnSpc>
                <a:spcPct val="150000"/>
              </a:lnSpc>
              <a:spcAft>
                <a:spcPts val="1000"/>
              </a:spcAft>
              <a:buNone/>
            </a:pPr>
            <a:r>
              <a:rPr lang="en-GB" sz="2400" dirty="0">
                <a:effectLst/>
                <a:latin typeface="Arial" panose="020B0604020202020204" pitchFamily="34" charset="0"/>
                <a:ea typeface="Times New Roman" panose="02020603050405020304" pitchFamily="18" charset="0"/>
                <a:cs typeface="Times New Roman" panose="02020603050405020304" pitchFamily="18" charset="0"/>
              </a:rPr>
              <a:t>‘I’ll tell you what we </a:t>
            </a:r>
            <a:r>
              <a:rPr lang="en-GB" sz="2400" i="1" dirty="0">
                <a:effectLst/>
                <a:latin typeface="Arial" panose="020B0604020202020204" pitchFamily="34" charset="0"/>
                <a:ea typeface="Times New Roman" panose="02020603050405020304" pitchFamily="18" charset="0"/>
                <a:cs typeface="Times New Roman" panose="02020603050405020304" pitchFamily="18" charset="0"/>
              </a:rPr>
              <a:t>don’t </a:t>
            </a:r>
            <a:r>
              <a:rPr lang="en-GB" sz="2400" dirty="0">
                <a:effectLst/>
                <a:latin typeface="Arial" panose="020B0604020202020204" pitchFamily="34" charset="0"/>
                <a:ea typeface="Times New Roman" panose="02020603050405020304" pitchFamily="18" charset="0"/>
                <a:cs typeface="Times New Roman" panose="02020603050405020304" pitchFamily="18" charset="0"/>
              </a:rPr>
              <a:t>do,’ Bean said. ‘We don’t let him go!’ </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50000"/>
              </a:lnSpc>
              <a:spcAft>
                <a:spcPts val="1000"/>
              </a:spcAft>
              <a:buNone/>
            </a:pPr>
            <a:r>
              <a:rPr lang="en-GB" sz="2400" dirty="0">
                <a:effectLst/>
                <a:latin typeface="Arial" panose="020B0604020202020204" pitchFamily="34" charset="0"/>
                <a:ea typeface="Times New Roman" panose="02020603050405020304" pitchFamily="18" charset="0"/>
                <a:cs typeface="Times New Roman" panose="02020603050405020304" pitchFamily="18" charset="0"/>
              </a:rPr>
              <a:t>‘We’ll never let him go!’ Bunce declared. </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50000"/>
              </a:lnSpc>
              <a:spcAft>
                <a:spcPts val="1000"/>
              </a:spcAft>
              <a:buNone/>
            </a:pPr>
            <a:r>
              <a:rPr lang="en-GB" sz="2400" dirty="0">
                <a:effectLst/>
                <a:latin typeface="Arial" panose="020B0604020202020204" pitchFamily="34" charset="0"/>
                <a:ea typeface="Times New Roman" panose="02020603050405020304" pitchFamily="18" charset="0"/>
                <a:cs typeface="Times New Roman" panose="02020603050405020304" pitchFamily="18" charset="0"/>
              </a:rPr>
              <a:t>‘Never </a:t>
            </a:r>
            <a:r>
              <a:rPr lang="en-GB" sz="2400" dirty="0" err="1">
                <a:effectLst/>
                <a:latin typeface="Arial" panose="020B0604020202020204" pitchFamily="34" charset="0"/>
                <a:ea typeface="Times New Roman" panose="02020603050405020304" pitchFamily="18" charset="0"/>
                <a:cs typeface="Times New Roman" panose="02020603050405020304" pitchFamily="18" charset="0"/>
              </a:rPr>
              <a:t>never</a:t>
            </a:r>
            <a:r>
              <a:rPr lang="en-GB"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2400" dirty="0" err="1">
                <a:effectLst/>
                <a:latin typeface="Arial" panose="020B0604020202020204" pitchFamily="34" charset="0"/>
                <a:ea typeface="Times New Roman" panose="02020603050405020304" pitchFamily="18" charset="0"/>
                <a:cs typeface="Times New Roman" panose="02020603050405020304" pitchFamily="18" charset="0"/>
              </a:rPr>
              <a:t>never</a:t>
            </a:r>
            <a:r>
              <a:rPr lang="en-GB" sz="2400" dirty="0">
                <a:effectLst/>
                <a:latin typeface="Arial" panose="020B0604020202020204" pitchFamily="34" charset="0"/>
                <a:ea typeface="Times New Roman" panose="02020603050405020304" pitchFamily="18" charset="0"/>
                <a:cs typeface="Times New Roman" panose="02020603050405020304" pitchFamily="18" charset="0"/>
              </a:rPr>
              <a:t>!’ cried Boggis. </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50000"/>
              </a:lnSpc>
              <a:spcAft>
                <a:spcPts val="1000"/>
              </a:spcAft>
              <a:buNone/>
            </a:pPr>
            <a:r>
              <a:rPr lang="en-GB" sz="2400" dirty="0">
                <a:effectLst/>
                <a:latin typeface="Arial" panose="020B0604020202020204" pitchFamily="34" charset="0"/>
                <a:ea typeface="Times New Roman" panose="02020603050405020304" pitchFamily="18" charset="0"/>
                <a:cs typeface="Times New Roman" panose="02020603050405020304" pitchFamily="18" charset="0"/>
              </a:rPr>
              <a:t>‘Did you hear that, Mr Fox!’ yelled Bean, bending low and shouting down the hole. ‘It’s not over yet, Mr Fox! We’re not going home till we’ve strung you up dead as a dingbat!’ Whereupon the three men all shook hands with one another and swore a solemn oath that they would not go back to their farms until the fox was caught. </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r>
              <a:rPr lang="en-GB" sz="2400" dirty="0">
                <a:effectLst/>
                <a:latin typeface="Arial" panose="020B0604020202020204" pitchFamily="34" charset="0"/>
                <a:ea typeface="Times New Roman" panose="02020603050405020304" pitchFamily="18" charset="0"/>
              </a:rPr>
              <a:t>‘What’s the next move?’ asked Bunce, the pot-bellied dwarf. </a:t>
            </a:r>
            <a:endParaRPr lang="en-GB" sz="3600" dirty="0"/>
          </a:p>
        </p:txBody>
      </p:sp>
      <p:pic>
        <p:nvPicPr>
          <p:cNvPr id="4" name="Recorded Sound">
            <a:hlinkClick r:id="" action="ppaction://media"/>
            <a:extLst>
              <a:ext uri="{FF2B5EF4-FFF2-40B4-BE49-F238E27FC236}">
                <a16:creationId xmlns:a16="http://schemas.microsoft.com/office/drawing/2014/main" id="{8D8EDB3B-D748-4669-8058-0F1BB840A2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84358784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10912</TotalTime>
  <Words>1006</Words>
  <Application>Microsoft Office PowerPoint</Application>
  <PresentationFormat>Widescreen</PresentationFormat>
  <Paragraphs>81</Paragraphs>
  <Slides>13</Slides>
  <Notes>0</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Direct speech</vt:lpstr>
      <vt:lpstr>Key vocabulary</vt:lpstr>
      <vt:lpstr>Direct Speech</vt:lpstr>
      <vt:lpstr>PowerPoint Presentation</vt:lpstr>
      <vt:lpstr>PowerPoint Presentation</vt:lpstr>
      <vt:lpstr>Our tasks today will start by reading chapter 7 of Fantastic Mr Fox.  </vt:lpstr>
      <vt:lpstr>PowerPoint Presentation</vt:lpstr>
      <vt:lpstr>Fantastic Mr Fox – Chapter 7 “We’ll never let him go!” </vt:lpstr>
      <vt:lpstr>PowerPoint Presentation</vt:lpstr>
      <vt:lpstr>PowerPoint Presentation</vt:lpstr>
      <vt:lpstr>Reading with expression</vt:lpstr>
      <vt:lpstr>Examples of speech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Pronouns</dc:title>
  <dc:creator>Deidre Holes</dc:creator>
  <cp:lastModifiedBy>Matilda Scott-Wilkinson</cp:lastModifiedBy>
  <cp:revision>644</cp:revision>
  <cp:lastPrinted>2018-05-09T10:54:19Z</cp:lastPrinted>
  <dcterms:created xsi:type="dcterms:W3CDTF">2013-08-23T07:43:20Z</dcterms:created>
  <dcterms:modified xsi:type="dcterms:W3CDTF">2021-01-28T13:31:18Z</dcterms:modified>
</cp:coreProperties>
</file>