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66" r:id="rId3"/>
    <p:sldId id="267" r:id="rId4"/>
    <p:sldId id="268" r:id="rId5"/>
    <p:sldId id="278" r:id="rId6"/>
    <p:sldId id="269" r:id="rId7"/>
    <p:sldId id="270" r:id="rId8"/>
    <p:sldId id="275"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8F4"/>
    <a:srgbClr val="805799"/>
    <a:srgbClr val="28235B"/>
    <a:srgbClr val="D93627"/>
    <a:srgbClr val="F36639"/>
    <a:srgbClr val="FFEA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69" d="100"/>
          <a:sy n="69" d="100"/>
        </p:scale>
        <p:origin x="1248"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02/02/2021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02/02/2021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tif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32475"/>
          </a:xfrm>
          <a:prstGeom prst="rect">
            <a:avLst/>
          </a:prstGeom>
          <a:noFill/>
        </p:spPr>
        <p:txBody>
          <a:bodyPr wrap="square" rtlCol="0">
            <a:spAutoFit/>
          </a:bodyPr>
          <a:lstStyle/>
          <a:p>
            <a:pPr algn="ctr"/>
            <a:r>
              <a:rPr lang="en-GB" sz="4000" dirty="0" smtClean="0">
                <a:latin typeface="Arial" panose="020B0604020202020204" pitchFamily="34" charset="0"/>
                <a:cs typeface="Arial" panose="020B0604020202020204" pitchFamily="34" charset="0"/>
              </a:rPr>
              <a:t>Learning intention: To use division methods</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algn="ctr"/>
            <a:r>
              <a:rPr lang="en-GB" sz="19900" dirty="0">
                <a:solidFill>
                  <a:prstClr val="black"/>
                </a:solidFill>
                <a:latin typeface="Arial" panose="020B0604020202020204" pitchFamily="34" charset="0"/>
                <a:cs typeface="Arial" panose="020B0604020202020204" pitchFamily="34" charset="0"/>
              </a:rPr>
              <a:t>÷</a:t>
            </a:r>
          </a:p>
          <a:p>
            <a:pPr algn="ctr"/>
            <a:r>
              <a:rPr lang="en-GB" sz="4000" dirty="0">
                <a:latin typeface="Arial" panose="020B0604020202020204" pitchFamily="34" charset="0"/>
                <a:cs typeface="Arial" panose="020B0604020202020204" pitchFamily="34" charset="0"/>
              </a:rPr>
              <a:t>This means ‘divide by’, which is similar to sharing.</a:t>
            </a:r>
          </a:p>
        </p:txBody>
      </p:sp>
    </p:spTree>
    <p:extLst>
      <p:ext uri="{BB962C8B-B14F-4D97-AF65-F5344CB8AC3E}">
        <p14:creationId xmlns:p14="http://schemas.microsoft.com/office/powerpoint/2010/main" val="229095566"/>
      </p:ext>
    </p:extLst>
  </p:cSld>
  <p:clrMapOvr>
    <a:masterClrMapping/>
  </p:clrMapOvr>
  <mc:AlternateContent xmlns:mc="http://schemas.openxmlformats.org/markup-compatibility/2006" xmlns:p14="http://schemas.microsoft.com/office/powerpoint/2010/main">
    <mc:Choice Requires="p14">
      <p:transition spd="slow" p14:dur="2000" advTm="15437"/>
    </mc:Choice>
    <mc:Fallback xmlns="">
      <p:transition spd="slow" advTm="154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678751"/>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pPr algn="ctr"/>
            <a:r>
              <a:rPr lang="en-GB" sz="8000" dirty="0">
                <a:solidFill>
                  <a:prstClr val="black"/>
                </a:solidFill>
                <a:latin typeface="Arial" panose="020B0604020202020204" pitchFamily="34" charset="0"/>
                <a:cs typeface="Arial" panose="020B0604020202020204" pitchFamily="34" charset="0"/>
              </a:rPr>
              <a:t>6 ÷ 2 =</a:t>
            </a:r>
          </a:p>
          <a:p>
            <a:pPr algn="ctr"/>
            <a:r>
              <a:rPr lang="en-GB" sz="4000" dirty="0">
                <a:latin typeface="Arial" panose="020B0604020202020204" pitchFamily="34" charset="0"/>
                <a:cs typeface="Arial" panose="020B0604020202020204" pitchFamily="34" charset="0"/>
              </a:rPr>
              <a:t>This means 6 divided by 2. </a:t>
            </a:r>
          </a:p>
          <a:p>
            <a:pPr algn="ctr"/>
            <a:r>
              <a:rPr lang="en-GB" sz="4000" dirty="0">
                <a:latin typeface="Arial" panose="020B0604020202020204" pitchFamily="34" charset="0"/>
                <a:cs typeface="Arial" panose="020B0604020202020204" pitchFamily="34" charset="0"/>
              </a:rPr>
              <a:t>This is the same as 6 shared into 2 groups.</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lvl="0" algn="ctr"/>
            <a:r>
              <a:rPr lang="en-GB" sz="8000" dirty="0">
                <a:solidFill>
                  <a:prstClr val="black"/>
                </a:solidFill>
                <a:latin typeface="Arial" panose="020B0604020202020204" pitchFamily="34" charset="0"/>
                <a:cs typeface="Arial" panose="020B0604020202020204" pitchFamily="34" charset="0"/>
              </a:rPr>
              <a:t>6 ÷ 2 =</a:t>
            </a:r>
          </a:p>
          <a:p>
            <a:pPr lvl="0" algn="ctr"/>
            <a:r>
              <a:rPr lang="en-GB" dirty="0">
                <a:solidFill>
                  <a:schemeClr val="bg1"/>
                </a:solidFill>
                <a:latin typeface="Arial" panose="020B0604020202020204" pitchFamily="34" charset="0"/>
                <a:cs typeface="Arial" panose="020B0604020202020204" pitchFamily="34" charset="0"/>
              </a:rPr>
              <a:t>a</a:t>
            </a:r>
            <a:endParaRPr lang="en-GB" sz="7200" dirty="0">
              <a:solidFill>
                <a:schemeClr val="bg1"/>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amount being divided				     The number of groups</a:t>
            </a:r>
          </a:p>
          <a:p>
            <a:r>
              <a:rPr lang="en-GB" sz="2400" dirty="0">
                <a:latin typeface="Arial" panose="020B0604020202020204" pitchFamily="34" charset="0"/>
                <a:cs typeface="Arial" panose="020B0604020202020204" pitchFamily="34" charset="0"/>
              </a:rPr>
              <a:t>or shared</a:t>
            </a:r>
          </a:p>
        </p:txBody>
      </p:sp>
      <p:cxnSp>
        <p:nvCxnSpPr>
          <p:cNvPr id="3" name="Straight Arrow Connector 2">
            <a:extLst>
              <a:ext uri="{FF2B5EF4-FFF2-40B4-BE49-F238E27FC236}">
                <a16:creationId xmlns:a16="http://schemas.microsoft.com/office/drawing/2014/main" id="{D9B56F35-0718-6646-ADFC-398C482D830B}"/>
              </a:ext>
            </a:extLst>
          </p:cNvPr>
          <p:cNvCxnSpPr>
            <a:cxnSpLocks/>
          </p:cNvCxnSpPr>
          <p:nvPr/>
        </p:nvCxnSpPr>
        <p:spPr>
          <a:xfrm flipV="1">
            <a:off x="2227006"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AB869E-5A95-7446-AC05-D7BA9D454206}"/>
              </a:ext>
            </a:extLst>
          </p:cNvPr>
          <p:cNvCxnSpPr>
            <a:cxnSpLocks/>
          </p:cNvCxnSpPr>
          <p:nvPr/>
        </p:nvCxnSpPr>
        <p:spPr>
          <a:xfrm flipH="1" flipV="1">
            <a:off x="5642012"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13754C2C-F9DE-D845-A8A7-3AF9C053AE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195129035"/>
      </p:ext>
    </p:extLst>
  </p:cSld>
  <p:clrMapOvr>
    <a:masterClrMapping/>
  </p:clrMapOvr>
  <mc:AlternateContent xmlns:mc="http://schemas.openxmlformats.org/markup-compatibility/2006" xmlns:p14="http://schemas.microsoft.com/office/powerpoint/2010/main">
    <mc:Choice Requires="p14">
      <p:transition spd="slow" p14:dur="2000" advTm="32336"/>
    </mc:Choice>
    <mc:Fallback xmlns="">
      <p:transition spd="slow" advTm="32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315498"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1582994"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850490"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117986"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117986" y="3358351"/>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850490" y="3358351"/>
            <a:ext cx="604683" cy="931660"/>
          </a:xfrm>
          <a:prstGeom prst="rect">
            <a:avLst/>
          </a:prstGeom>
        </p:spPr>
      </p:pic>
      <p:cxnSp>
        <p:nvCxnSpPr>
          <p:cNvPr id="12" name="Straight Arrow Connector 11">
            <a:extLst>
              <a:ext uri="{FF2B5EF4-FFF2-40B4-BE49-F238E27FC236}">
                <a16:creationId xmlns:a16="http://schemas.microsoft.com/office/drawing/2014/main" id="{0340205A-51CE-6C4A-B413-0E2920DDAB0A}"/>
              </a:ext>
            </a:extLst>
          </p:cNvPr>
          <p:cNvCxnSpPr>
            <a:cxnSpLocks/>
          </p:cNvCxnSpPr>
          <p:nvPr/>
        </p:nvCxnSpPr>
        <p:spPr>
          <a:xfrm flipV="1">
            <a:off x="1582994" y="3034351"/>
            <a:ext cx="1792683" cy="789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9FB6581F-1A3F-3946-96F4-0E54DADED2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035031518"/>
      </p:ext>
    </p:extLst>
  </p:cSld>
  <p:clrMapOvr>
    <a:masterClrMapping/>
  </p:clrMapOvr>
  <mc:AlternateContent xmlns:mc="http://schemas.openxmlformats.org/markup-compatibility/2006" xmlns:p14="http://schemas.microsoft.com/office/powerpoint/2010/main">
    <mc:Choice Requires="p14">
      <p:transition spd="slow" p14:dur="2000" advTm="23174"/>
    </mc:Choice>
    <mc:Fallback xmlns="">
      <p:transition spd="slow" advTm="23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315498"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1582994"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850490"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117986"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117986" y="3358351"/>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850490" y="3358351"/>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BC72A635-8AE3-E34C-843D-33B821CB45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605464704"/>
      </p:ext>
    </p:extLst>
  </p:cSld>
  <p:clrMapOvr>
    <a:masterClrMapping/>
  </p:clrMapOvr>
  <mc:AlternateContent xmlns:mc="http://schemas.openxmlformats.org/markup-compatibility/2006" xmlns:p14="http://schemas.microsoft.com/office/powerpoint/2010/main">
    <mc:Choice Requires="p14">
      <p:transition spd="slow" p14:dur="2000" advTm="15858"/>
    </mc:Choice>
    <mc:Fallback xmlns="">
      <p:transition spd="slow" advTm="1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1" y="3"/>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5"/>
          <a:srcRect l="22768" t="7827" r="22224" b="7419"/>
          <a:stretch/>
        </p:blipFill>
        <p:spPr>
          <a:xfrm>
            <a:off x="2315501"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5"/>
          <a:srcRect l="22768" t="7827" r="22224" b="7419"/>
          <a:stretch/>
        </p:blipFill>
        <p:spPr>
          <a:xfrm>
            <a:off x="1582997"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5"/>
          <a:srcRect l="22768" t="7827" r="22224" b="7419"/>
          <a:stretch/>
        </p:blipFill>
        <p:spPr>
          <a:xfrm>
            <a:off x="850493"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5"/>
          <a:srcRect l="22768" t="7827" r="22224" b="7419"/>
          <a:stretch/>
        </p:blipFill>
        <p:spPr>
          <a:xfrm>
            <a:off x="117989"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5"/>
          <a:srcRect l="22768" t="7827" r="22224" b="7419"/>
          <a:stretch/>
        </p:blipFill>
        <p:spPr>
          <a:xfrm>
            <a:off x="117989" y="3358352"/>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5"/>
          <a:srcRect l="22768" t="7827" r="22224" b="7419"/>
          <a:stretch/>
        </p:blipFill>
        <p:spPr>
          <a:xfrm>
            <a:off x="850493" y="3358352"/>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Audio 5">
            <a:hlinkClick r:id="" action="ppaction://media"/>
            <a:extLst>
              <a:ext uri="{FF2B5EF4-FFF2-40B4-BE49-F238E27FC236}">
                <a16:creationId xmlns:a16="http://schemas.microsoft.com/office/drawing/2014/main" id="{0F9B2896-CC6D-7447-B585-BC59BBEC306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90264" y="5885633"/>
            <a:ext cx="812800" cy="812800"/>
          </a:xfrm>
          <a:prstGeom prst="rect">
            <a:avLst/>
          </a:prstGeom>
        </p:spPr>
      </p:pic>
    </p:spTree>
    <p:custDataLst>
      <p:tags r:id="rId1"/>
    </p:custDataLst>
    <p:extLst>
      <p:ext uri="{BB962C8B-B14F-4D97-AF65-F5344CB8AC3E}">
        <p14:creationId xmlns:p14="http://schemas.microsoft.com/office/powerpoint/2010/main" val="1618409215"/>
      </p:ext>
    </p:extLst>
  </p:cSld>
  <p:clrMapOvr>
    <a:masterClrMapping/>
  </p:clrMapOvr>
  <mc:AlternateContent xmlns:mc="http://schemas.openxmlformats.org/markup-compatibility/2006" xmlns:p14="http://schemas.microsoft.com/office/powerpoint/2010/main">
    <mc:Choice Requires="p14">
      <p:transition spd="slow" p14:dur="2000" advTm="11219"/>
    </mc:Choice>
    <mc:Fallback xmlns="">
      <p:transition spd="slow" advTm="11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16 -0.00764 L 0.23477 0.303 " pathEditMode="relative" rAng="0" ptsTypes="AA">
                                      <p:cBhvr>
                                        <p:cTn id="10" dur="1000" fill="hold"/>
                                        <p:tgtEl>
                                          <p:spTgt spid="9"/>
                                        </p:tgtEl>
                                        <p:attrNameLst>
                                          <p:attrName>ppt_x</p:attrName>
                                          <p:attrName>ppt_y</p:attrName>
                                        </p:attrNameLst>
                                      </p:cBhvr>
                                      <p:rCtr x="11731" y="1553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433 -0.01528 L 0.46282 0.43101 " pathEditMode="relative" rAng="0" ptsTypes="AA">
                                      <p:cBhvr>
                                        <p:cTn id="14" dur="1000" fill="hold"/>
                                        <p:tgtEl>
                                          <p:spTgt spid="8"/>
                                        </p:tgtEl>
                                        <p:attrNameLst>
                                          <p:attrName>ppt_x</p:attrName>
                                          <p:attrName>ppt_y</p:attrName>
                                        </p:attrNameLst>
                                      </p:cBhvr>
                                      <p:rCtr x="23349" y="2231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379 0.0074 L 0.19167 0.303 " pathEditMode="relative" rAng="0" ptsTypes="AA">
                                      <p:cBhvr>
                                        <p:cTn id="18" dur="1000" fill="hold"/>
                                        <p:tgtEl>
                                          <p:spTgt spid="7"/>
                                        </p:tgtEl>
                                        <p:attrNameLst>
                                          <p:attrName>ppt_x</p:attrName>
                                          <p:attrName>ppt_y</p:attrName>
                                        </p:attrNameLst>
                                      </p:cBhvr>
                                      <p:rCtr x="8894" y="1476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305 -0.00556 L 0.35834 0.303 " pathEditMode="relative" rAng="0" ptsTypes="AA">
                                      <p:cBhvr>
                                        <p:cTn id="22" dur="1000" fill="hold"/>
                                        <p:tgtEl>
                                          <p:spTgt spid="2"/>
                                        </p:tgtEl>
                                        <p:attrNameLst>
                                          <p:attrName>ppt_x</p:attrName>
                                          <p:attrName>ppt_y</p:attrName>
                                        </p:attrNameLst>
                                      </p:cBhvr>
                                      <p:rCtr x="17756" y="15417"/>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314 -0.01435 L 0.28894 0.30069 " pathEditMode="relative" rAng="0" ptsTypes="AA">
                                      <p:cBhvr>
                                        <p:cTn id="26" dur="1000" fill="hold"/>
                                        <p:tgtEl>
                                          <p:spTgt spid="10"/>
                                        </p:tgtEl>
                                        <p:attrNameLst>
                                          <p:attrName>ppt_x</p:attrName>
                                          <p:attrName>ppt_y</p:attrName>
                                        </p:attrNameLst>
                                      </p:cBhvr>
                                      <p:rCtr x="13782" y="1574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298 -0.0176 L 0.58044 0.28171 " pathEditMode="relative" rAng="0" ptsTypes="AA">
                                      <p:cBhvr>
                                        <p:cTn id="30" dur="1000" fill="hold"/>
                                        <p:tgtEl>
                                          <p:spTgt spid="11"/>
                                        </p:tgtEl>
                                        <p:attrNameLst>
                                          <p:attrName>ppt_x</p:attrName>
                                          <p:attrName>ppt_y</p:attrName>
                                        </p:attrNameLst>
                                      </p:cBhvr>
                                      <p:rCtr x="29663" y="14954"/>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 3</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953603" y="5438433"/>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5800045" y="4618159"/>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5171261" y="5332673"/>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6467413" y="5388070"/>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3255945" y="4401013"/>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2487560" y="4401013"/>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246B0A8-EE81-B34B-AA95-95F31995B189}"/>
              </a:ext>
            </a:extLst>
          </p:cNvPr>
          <p:cNvCxnSpPr>
            <a:cxnSpLocks/>
          </p:cNvCxnSpPr>
          <p:nvPr/>
        </p:nvCxnSpPr>
        <p:spPr>
          <a:xfrm flipV="1">
            <a:off x="3808876" y="3035253"/>
            <a:ext cx="2595852" cy="165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CAF59B-E411-7D4E-94C1-D1255687F8BB}"/>
              </a:ext>
            </a:extLst>
          </p:cNvPr>
          <p:cNvCxnSpPr>
            <a:cxnSpLocks/>
          </p:cNvCxnSpPr>
          <p:nvPr/>
        </p:nvCxnSpPr>
        <p:spPr>
          <a:xfrm flipV="1">
            <a:off x="6404728" y="3035253"/>
            <a:ext cx="300871" cy="1781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8C3791B5-7770-1044-9C1A-0737839DEF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717054606"/>
      </p:ext>
    </p:extLst>
  </p:cSld>
  <p:clrMapOvr>
    <a:masterClrMapping/>
  </p:clrMapOvr>
  <mc:AlternateContent xmlns:mc="http://schemas.openxmlformats.org/markup-compatibility/2006" xmlns:p14="http://schemas.microsoft.com/office/powerpoint/2010/main">
    <mc:Choice Requires="p14">
      <p:transition spd="slow" p14:dur="2000" advTm="22169"/>
    </mc:Choice>
    <mc:Fallback xmlns="">
      <p:transition spd="slow" advTm="22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Does this remind you of any of our fractions work?</a:t>
            </a:r>
          </a:p>
          <a:p>
            <a:endParaRPr lang="en-GB" sz="4000" dirty="0">
              <a:latin typeface="Arial" panose="020B0604020202020204" pitchFamily="34" charset="0"/>
              <a:cs typeface="Arial" panose="020B0604020202020204" pitchFamily="34" charset="0"/>
            </a:endParaRPr>
          </a:p>
          <a:p>
            <a:pPr algn="ctr"/>
            <a:r>
              <a:rPr lang="en-GB" sz="8000" dirty="0">
                <a:solidFill>
                  <a:prstClr val="black"/>
                </a:solidFill>
                <a:latin typeface="Arial" panose="020B0604020202020204" pitchFamily="34" charset="0"/>
                <a:cs typeface="Arial" panose="020B0604020202020204" pitchFamily="34" charset="0"/>
              </a:rPr>
              <a:t>6 ÷ 2 = 3</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953603" y="5438433"/>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5800045" y="4618159"/>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5171261" y="5332673"/>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6467413" y="5388070"/>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3255945" y="4401013"/>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2487560" y="4401013"/>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246B0A8-EE81-B34B-AA95-95F31995B189}"/>
              </a:ext>
            </a:extLst>
          </p:cNvPr>
          <p:cNvCxnSpPr>
            <a:cxnSpLocks/>
          </p:cNvCxnSpPr>
          <p:nvPr/>
        </p:nvCxnSpPr>
        <p:spPr>
          <a:xfrm flipV="1">
            <a:off x="3808876" y="3035253"/>
            <a:ext cx="2595852" cy="165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CAF59B-E411-7D4E-94C1-D1255687F8BB}"/>
              </a:ext>
            </a:extLst>
          </p:cNvPr>
          <p:cNvCxnSpPr>
            <a:cxnSpLocks/>
          </p:cNvCxnSpPr>
          <p:nvPr/>
        </p:nvCxnSpPr>
        <p:spPr>
          <a:xfrm flipV="1">
            <a:off x="6404728" y="3035253"/>
            <a:ext cx="300871" cy="1781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320A25EE-DAC3-5149-995E-BAA74B3056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888764883"/>
      </p:ext>
    </p:extLst>
  </p:cSld>
  <p:clrMapOvr>
    <a:masterClrMapping/>
  </p:clrMapOvr>
  <mc:AlternateContent xmlns:mc="http://schemas.openxmlformats.org/markup-compatibility/2006" xmlns:p14="http://schemas.microsoft.com/office/powerpoint/2010/main">
    <mc:Choice Requires="p14">
      <p:transition spd="slow" p14:dur="2000" advTm="5242"/>
    </mc:Choice>
    <mc:Fallback xmlns="">
      <p:transition spd="slow" advTm="5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01862"/>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Try these questions practically using your objects. Remember which part of the question is the amount you are dividing, and which part of the question tells you how many groups to divide into (how many groups you share your objects into).</a:t>
            </a:r>
          </a:p>
          <a:p>
            <a:pPr algn="ctr"/>
            <a:endParaRPr lang="en-GB" sz="6000" dirty="0">
              <a:latin typeface="Arial" panose="020B0604020202020204" pitchFamily="34" charset="0"/>
              <a:cs typeface="Arial" panose="020B0604020202020204" pitchFamily="34" charset="0"/>
            </a:endParaRPr>
          </a:p>
          <a:p>
            <a:pPr lvl="0" algn="ctr"/>
            <a:r>
              <a:rPr lang="en-GB" sz="9600" dirty="0">
                <a:solidFill>
                  <a:prstClr val="black"/>
                </a:solidFill>
                <a:latin typeface="Arial" panose="020B0604020202020204" pitchFamily="34" charset="0"/>
                <a:cs typeface="Arial" panose="020B0604020202020204" pitchFamily="34" charset="0"/>
              </a:rPr>
              <a:t>6 ÷ 2 =</a:t>
            </a:r>
            <a:r>
              <a:rPr lang="en-GB" sz="2000" dirty="0">
                <a:solidFill>
                  <a:schemeClr val="bg1"/>
                </a:solidFill>
                <a:latin typeface="Arial" panose="020B0604020202020204" pitchFamily="34" charset="0"/>
                <a:cs typeface="Arial" panose="020B0604020202020204" pitchFamily="34" charset="0"/>
              </a:rPr>
              <a:t>a</a:t>
            </a:r>
            <a:endParaRPr lang="en-GB" sz="6000" dirty="0">
              <a:solidFill>
                <a:schemeClr val="bg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amount being divided				     The number of groups</a:t>
            </a:r>
          </a:p>
          <a:p>
            <a:r>
              <a:rPr lang="en-GB" sz="2000" dirty="0">
                <a:latin typeface="Arial" panose="020B0604020202020204" pitchFamily="34" charset="0"/>
                <a:cs typeface="Arial" panose="020B0604020202020204" pitchFamily="34" charset="0"/>
              </a:rPr>
              <a:t>or shared</a:t>
            </a:r>
          </a:p>
        </p:txBody>
      </p:sp>
      <p:cxnSp>
        <p:nvCxnSpPr>
          <p:cNvPr id="15" name="Straight Arrow Connector 14">
            <a:extLst>
              <a:ext uri="{FF2B5EF4-FFF2-40B4-BE49-F238E27FC236}">
                <a16:creationId xmlns:a16="http://schemas.microsoft.com/office/drawing/2014/main" id="{26645567-D08B-3E49-9C7A-7BCF2C4307AE}"/>
              </a:ext>
            </a:extLst>
          </p:cNvPr>
          <p:cNvCxnSpPr>
            <a:cxnSpLocks/>
          </p:cNvCxnSpPr>
          <p:nvPr/>
        </p:nvCxnSpPr>
        <p:spPr>
          <a:xfrm flipV="1">
            <a:off x="2375873" y="5530646"/>
            <a:ext cx="61200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79DD8A-8528-1B4C-A58E-1EC97A9F4FD9}"/>
              </a:ext>
            </a:extLst>
          </p:cNvPr>
          <p:cNvCxnSpPr>
            <a:cxnSpLocks/>
          </p:cNvCxnSpPr>
          <p:nvPr/>
        </p:nvCxnSpPr>
        <p:spPr>
          <a:xfrm flipH="1" flipV="1">
            <a:off x="5678128" y="5530646"/>
            <a:ext cx="61200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13EF540D-151E-374C-BB0B-BD88DA0CD8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505139021"/>
      </p:ext>
    </p:extLst>
  </p:cSld>
  <p:clrMapOvr>
    <a:masterClrMapping/>
  </p:clrMapOvr>
  <mc:AlternateContent xmlns:mc="http://schemas.openxmlformats.org/markup-compatibility/2006" xmlns:p14="http://schemas.microsoft.com/office/powerpoint/2010/main">
    <mc:Choice Requires="p14">
      <p:transition spd="slow" p14:dur="2000" advTm="30485"/>
    </mc:Choice>
    <mc:Fallback xmlns="">
      <p:transition spd="slow" advTm="30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4|1.2|1.3|1.3|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256</Words>
  <Application>Microsoft Office PowerPoint</Application>
  <PresentationFormat>A4 Paper (210x297 mm)</PresentationFormat>
  <Paragraphs>34</Paragraphs>
  <Slides>8</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Lawson, Nicola</cp:lastModifiedBy>
  <cp:revision>44</cp:revision>
  <dcterms:created xsi:type="dcterms:W3CDTF">2021-01-12T12:51:38Z</dcterms:created>
  <dcterms:modified xsi:type="dcterms:W3CDTF">2021-02-02T12:15:36Z</dcterms:modified>
</cp:coreProperties>
</file>