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61" r:id="rId4"/>
    <p:sldId id="258" r:id="rId5"/>
    <p:sldId id="262" r:id="rId6"/>
    <p:sldId id="263" r:id="rId7"/>
    <p:sldId id="264" r:id="rId8"/>
    <p:sldId id="266" r:id="rId9"/>
    <p:sldId id="267" r:id="rId10"/>
    <p:sldId id="268" r:id="rId11"/>
    <p:sldId id="269" r:id="rId12"/>
    <p:sldId id="265"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88504" autoAdjust="0"/>
  </p:normalViewPr>
  <p:slideViewPr>
    <p:cSldViewPr snapToGrid="0">
      <p:cViewPr varScale="1">
        <p:scale>
          <a:sx n="65" d="100"/>
          <a:sy n="65" d="100"/>
        </p:scale>
        <p:origin x="92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413B58-5ED2-4166-944B-1EB192AD9FF1}" type="datetimeFigureOut">
              <a:rPr lang="en-GB" smtClean="0"/>
              <a:t>24/02/2021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534478-D013-4BD9-9B22-40EB16736511}" type="slidenum">
              <a:rPr lang="en-GB" smtClean="0"/>
              <a:t>‹#›</a:t>
            </a:fld>
            <a:endParaRPr lang="en-GB"/>
          </a:p>
        </p:txBody>
      </p:sp>
    </p:spTree>
    <p:extLst>
      <p:ext uri="{BB962C8B-B14F-4D97-AF65-F5344CB8AC3E}">
        <p14:creationId xmlns:p14="http://schemas.microsoft.com/office/powerpoint/2010/main" val="3991370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smtClean="0"/>
              <a:t>Listen to me read the words below, when you</a:t>
            </a:r>
            <a:r>
              <a:rPr lang="en-GB" baseline="0" dirty="0" smtClean="0"/>
              <a:t> hear me say a verb, I need you to point at it and say, “Verb alert!” </a:t>
            </a:r>
            <a:endParaRPr lang="en-GB" dirty="0" smtClean="0"/>
          </a:p>
        </p:txBody>
      </p:sp>
      <p:sp>
        <p:nvSpPr>
          <p:cNvPr id="4" name="Slide Number Placeholder 3"/>
          <p:cNvSpPr>
            <a:spLocks noGrp="1"/>
          </p:cNvSpPr>
          <p:nvPr>
            <p:ph type="sldNum" sz="quarter" idx="10"/>
          </p:nvPr>
        </p:nvSpPr>
        <p:spPr/>
        <p:txBody>
          <a:bodyPr/>
          <a:lstStyle/>
          <a:p>
            <a:fld id="{3A534478-D013-4BD9-9B22-40EB16736511}" type="slidenum">
              <a:rPr lang="en-GB" smtClean="0"/>
              <a:t>3</a:t>
            </a:fld>
            <a:endParaRPr lang="en-GB"/>
          </a:p>
        </p:txBody>
      </p:sp>
    </p:spTree>
    <p:extLst>
      <p:ext uri="{BB962C8B-B14F-4D97-AF65-F5344CB8AC3E}">
        <p14:creationId xmlns:p14="http://schemas.microsoft.com/office/powerpoint/2010/main" val="3140525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Where</a:t>
            </a:r>
            <a:r>
              <a:rPr lang="en-GB" baseline="0" dirty="0" smtClean="0"/>
              <a:t> are verbs? Verbs can be found in sentences. There are sentences in our story, Peter and the Wolf, let’s find them! </a:t>
            </a:r>
            <a:endParaRPr lang="en-GB" dirty="0"/>
          </a:p>
        </p:txBody>
      </p:sp>
      <p:sp>
        <p:nvSpPr>
          <p:cNvPr id="4" name="Slide Number Placeholder 3"/>
          <p:cNvSpPr>
            <a:spLocks noGrp="1"/>
          </p:cNvSpPr>
          <p:nvPr>
            <p:ph type="sldNum" sz="quarter" idx="10"/>
          </p:nvPr>
        </p:nvSpPr>
        <p:spPr/>
        <p:txBody>
          <a:bodyPr/>
          <a:lstStyle/>
          <a:p>
            <a:fld id="{3A534478-D013-4BD9-9B22-40EB16736511}" type="slidenum">
              <a:rPr lang="en-GB" smtClean="0"/>
              <a:t>4</a:t>
            </a:fld>
            <a:endParaRPr lang="en-GB"/>
          </a:p>
        </p:txBody>
      </p:sp>
    </p:spTree>
    <p:extLst>
      <p:ext uri="{BB962C8B-B14F-4D97-AF65-F5344CB8AC3E}">
        <p14:creationId xmlns:p14="http://schemas.microsoft.com/office/powerpoint/2010/main" val="1006806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Look at the picture. Who</a:t>
            </a:r>
            <a:r>
              <a:rPr lang="en-GB" baseline="0" dirty="0" smtClean="0"/>
              <a:t> can we see? What are they doing? </a:t>
            </a:r>
          </a:p>
          <a:p>
            <a:r>
              <a:rPr lang="en-GB" dirty="0" smtClean="0"/>
              <a:t>Peter is walking. Peter can walk. VERB ALERT! I heard a verb</a:t>
            </a:r>
            <a:r>
              <a:rPr lang="en-GB" baseline="0" dirty="0" smtClean="0"/>
              <a:t> (a doing word), the verb is walk. </a:t>
            </a:r>
            <a:endParaRPr lang="en-GB" dirty="0"/>
          </a:p>
        </p:txBody>
      </p:sp>
      <p:sp>
        <p:nvSpPr>
          <p:cNvPr id="4" name="Slide Number Placeholder 3"/>
          <p:cNvSpPr>
            <a:spLocks noGrp="1"/>
          </p:cNvSpPr>
          <p:nvPr>
            <p:ph type="sldNum" sz="quarter" idx="10"/>
          </p:nvPr>
        </p:nvSpPr>
        <p:spPr/>
        <p:txBody>
          <a:bodyPr/>
          <a:lstStyle/>
          <a:p>
            <a:fld id="{3A534478-D013-4BD9-9B22-40EB16736511}" type="slidenum">
              <a:rPr lang="en-GB" smtClean="0"/>
              <a:t>5</a:t>
            </a:fld>
            <a:endParaRPr lang="en-GB"/>
          </a:p>
        </p:txBody>
      </p:sp>
    </p:spTree>
    <p:extLst>
      <p:ext uri="{BB962C8B-B14F-4D97-AF65-F5344CB8AC3E}">
        <p14:creationId xmlns:p14="http://schemas.microsoft.com/office/powerpoint/2010/main" val="1497030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Look at the picture. Who</a:t>
            </a:r>
            <a:r>
              <a:rPr lang="en-GB" baseline="0" dirty="0" smtClean="0"/>
              <a:t> can we see? What are they doing? </a:t>
            </a:r>
          </a:p>
          <a:p>
            <a:r>
              <a:rPr lang="en-GB" dirty="0" smtClean="0"/>
              <a:t>The</a:t>
            </a:r>
            <a:r>
              <a:rPr lang="en-GB" baseline="0" dirty="0" smtClean="0"/>
              <a:t> duck is swimming. The duck can swim.</a:t>
            </a:r>
            <a:r>
              <a:rPr lang="en-GB" dirty="0" smtClean="0"/>
              <a:t> VERB ALERT! I heard a verb</a:t>
            </a:r>
            <a:r>
              <a:rPr lang="en-GB" baseline="0" dirty="0" smtClean="0"/>
              <a:t> (a doing word). Is it duck? Is it can? Is it swim? Yes! The verb is swim.</a:t>
            </a:r>
            <a:endParaRPr lang="en-GB" dirty="0"/>
          </a:p>
        </p:txBody>
      </p:sp>
      <p:sp>
        <p:nvSpPr>
          <p:cNvPr id="4" name="Slide Number Placeholder 3"/>
          <p:cNvSpPr>
            <a:spLocks noGrp="1"/>
          </p:cNvSpPr>
          <p:nvPr>
            <p:ph type="sldNum" sz="quarter" idx="10"/>
          </p:nvPr>
        </p:nvSpPr>
        <p:spPr/>
        <p:txBody>
          <a:bodyPr/>
          <a:lstStyle/>
          <a:p>
            <a:fld id="{3A534478-D013-4BD9-9B22-40EB16736511}" type="slidenum">
              <a:rPr lang="en-GB" smtClean="0"/>
              <a:t>6</a:t>
            </a:fld>
            <a:endParaRPr lang="en-GB"/>
          </a:p>
        </p:txBody>
      </p:sp>
    </p:spTree>
    <p:extLst>
      <p:ext uri="{BB962C8B-B14F-4D97-AF65-F5344CB8AC3E}">
        <p14:creationId xmlns:p14="http://schemas.microsoft.com/office/powerpoint/2010/main" val="934455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Look at the picture. Who</a:t>
            </a:r>
            <a:r>
              <a:rPr lang="en-GB" baseline="0" dirty="0" smtClean="0"/>
              <a:t> can we see? What are they doing? </a:t>
            </a:r>
          </a:p>
          <a:p>
            <a:r>
              <a:rPr lang="en-GB" dirty="0" smtClean="0"/>
              <a:t>The</a:t>
            </a:r>
            <a:r>
              <a:rPr lang="en-GB" baseline="0" dirty="0" smtClean="0"/>
              <a:t> cat is creeping. The cat can creep. </a:t>
            </a:r>
            <a:r>
              <a:rPr lang="en-GB" dirty="0" smtClean="0"/>
              <a:t>VERB ALERT! I heard a verb</a:t>
            </a:r>
            <a:r>
              <a:rPr lang="en-GB" baseline="0" dirty="0" smtClean="0"/>
              <a:t> (a doing word). Is the verb the? Can you the? No! Is it cat, can you cat? No! Is it can? Can you can? No! Is it creep? Can you creep? Yes! The verb is creep.</a:t>
            </a:r>
            <a:endParaRPr lang="en-GB" dirty="0"/>
          </a:p>
        </p:txBody>
      </p:sp>
      <p:sp>
        <p:nvSpPr>
          <p:cNvPr id="4" name="Slide Number Placeholder 3"/>
          <p:cNvSpPr>
            <a:spLocks noGrp="1"/>
          </p:cNvSpPr>
          <p:nvPr>
            <p:ph type="sldNum" sz="quarter" idx="10"/>
          </p:nvPr>
        </p:nvSpPr>
        <p:spPr/>
        <p:txBody>
          <a:bodyPr/>
          <a:lstStyle/>
          <a:p>
            <a:fld id="{3A534478-D013-4BD9-9B22-40EB16736511}" type="slidenum">
              <a:rPr lang="en-GB" smtClean="0"/>
              <a:t>7</a:t>
            </a:fld>
            <a:endParaRPr lang="en-GB"/>
          </a:p>
        </p:txBody>
      </p:sp>
    </p:spTree>
    <p:extLst>
      <p:ext uri="{BB962C8B-B14F-4D97-AF65-F5344CB8AC3E}">
        <p14:creationId xmlns:p14="http://schemas.microsoft.com/office/powerpoint/2010/main" val="311914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Look at the picture. Who</a:t>
            </a:r>
            <a:r>
              <a:rPr lang="en-GB" baseline="0" dirty="0" smtClean="0"/>
              <a:t> can we see? Wolf. What is he doing?</a:t>
            </a:r>
          </a:p>
          <a:p>
            <a:r>
              <a:rPr lang="en-GB" baseline="0" dirty="0" smtClean="0"/>
              <a:t>It looks like he is running after the duck. The wolf can run. </a:t>
            </a:r>
          </a:p>
          <a:p>
            <a:r>
              <a:rPr lang="en-GB" dirty="0" smtClean="0"/>
              <a:t>VERB ALERT! I can see a verb</a:t>
            </a:r>
            <a:r>
              <a:rPr lang="en-GB" baseline="0" dirty="0" smtClean="0"/>
              <a:t> (a doing word). Let’s check each word to see which one is the verb. Can you… the? Can you wolf? Can you can? Can you run? Yes! Run is the verb.</a:t>
            </a:r>
            <a:endParaRPr lang="en-GB" dirty="0" smtClean="0"/>
          </a:p>
          <a:p>
            <a:endParaRPr lang="en-GB" dirty="0"/>
          </a:p>
        </p:txBody>
      </p:sp>
      <p:sp>
        <p:nvSpPr>
          <p:cNvPr id="4" name="Slide Number Placeholder 3"/>
          <p:cNvSpPr>
            <a:spLocks noGrp="1"/>
          </p:cNvSpPr>
          <p:nvPr>
            <p:ph type="sldNum" sz="quarter" idx="10"/>
          </p:nvPr>
        </p:nvSpPr>
        <p:spPr/>
        <p:txBody>
          <a:bodyPr/>
          <a:lstStyle/>
          <a:p>
            <a:fld id="{3A534478-D013-4BD9-9B22-40EB16736511}" type="slidenum">
              <a:rPr lang="en-GB" smtClean="0"/>
              <a:t>8</a:t>
            </a:fld>
            <a:endParaRPr lang="en-GB"/>
          </a:p>
        </p:txBody>
      </p:sp>
    </p:spTree>
    <p:extLst>
      <p:ext uri="{BB962C8B-B14F-4D97-AF65-F5344CB8AC3E}">
        <p14:creationId xmlns:p14="http://schemas.microsoft.com/office/powerpoint/2010/main" val="1922377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Your</a:t>
            </a:r>
            <a:r>
              <a:rPr lang="en-GB" baseline="0" dirty="0" smtClean="0"/>
              <a:t> turn. </a:t>
            </a:r>
            <a:r>
              <a:rPr lang="en-GB" dirty="0" smtClean="0"/>
              <a:t>Look at the picture. Who</a:t>
            </a:r>
            <a:r>
              <a:rPr lang="en-GB" baseline="0" dirty="0" smtClean="0"/>
              <a:t> can we see? It’s Peter! What is Peter doing? </a:t>
            </a:r>
          </a:p>
          <a:p>
            <a:r>
              <a:rPr lang="en-GB" baseline="0" dirty="0" smtClean="0"/>
              <a:t>Peter is climbing. Verb alert! Climb. Finish the sentence using the verb, Peter can …</a:t>
            </a:r>
          </a:p>
          <a:p>
            <a:endParaRPr lang="en-GB" dirty="0"/>
          </a:p>
        </p:txBody>
      </p:sp>
      <p:sp>
        <p:nvSpPr>
          <p:cNvPr id="4" name="Slide Number Placeholder 3"/>
          <p:cNvSpPr>
            <a:spLocks noGrp="1"/>
          </p:cNvSpPr>
          <p:nvPr>
            <p:ph type="sldNum" sz="quarter" idx="10"/>
          </p:nvPr>
        </p:nvSpPr>
        <p:spPr/>
        <p:txBody>
          <a:bodyPr/>
          <a:lstStyle/>
          <a:p>
            <a:fld id="{3A534478-D013-4BD9-9B22-40EB16736511}" type="slidenum">
              <a:rPr lang="en-GB" smtClean="0"/>
              <a:t>9</a:t>
            </a:fld>
            <a:endParaRPr lang="en-GB"/>
          </a:p>
        </p:txBody>
      </p:sp>
    </p:spTree>
    <p:extLst>
      <p:ext uri="{BB962C8B-B14F-4D97-AF65-F5344CB8AC3E}">
        <p14:creationId xmlns:p14="http://schemas.microsoft.com/office/powerpoint/2010/main" val="1030898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Your</a:t>
            </a:r>
            <a:r>
              <a:rPr lang="en-GB" baseline="0" dirty="0" smtClean="0"/>
              <a:t> turn. </a:t>
            </a:r>
            <a:r>
              <a:rPr lang="en-GB" dirty="0" smtClean="0"/>
              <a:t>Look at the picture. Who</a:t>
            </a:r>
            <a:r>
              <a:rPr lang="en-GB" baseline="0" dirty="0" smtClean="0"/>
              <a:t> can we see? It’s Peter! What is Peter doing? </a:t>
            </a:r>
          </a:p>
          <a:p>
            <a:r>
              <a:rPr lang="en-GB" baseline="0" dirty="0" smtClean="0"/>
              <a:t>Peter is climbing. Verb alert! Climb. Finish the sentence using the verb, Peter can …</a:t>
            </a:r>
          </a:p>
          <a:p>
            <a:endParaRPr lang="en-GB" dirty="0"/>
          </a:p>
        </p:txBody>
      </p:sp>
      <p:sp>
        <p:nvSpPr>
          <p:cNvPr id="4" name="Slide Number Placeholder 3"/>
          <p:cNvSpPr>
            <a:spLocks noGrp="1"/>
          </p:cNvSpPr>
          <p:nvPr>
            <p:ph type="sldNum" sz="quarter" idx="10"/>
          </p:nvPr>
        </p:nvSpPr>
        <p:spPr/>
        <p:txBody>
          <a:bodyPr/>
          <a:lstStyle/>
          <a:p>
            <a:fld id="{3A534478-D013-4BD9-9B22-40EB16736511}" type="slidenum">
              <a:rPr lang="en-GB" smtClean="0"/>
              <a:t>10</a:t>
            </a:fld>
            <a:endParaRPr lang="en-GB"/>
          </a:p>
        </p:txBody>
      </p:sp>
    </p:spTree>
    <p:extLst>
      <p:ext uri="{BB962C8B-B14F-4D97-AF65-F5344CB8AC3E}">
        <p14:creationId xmlns:p14="http://schemas.microsoft.com/office/powerpoint/2010/main" val="2713538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534478-D013-4BD9-9B22-40EB16736511}" type="slidenum">
              <a:rPr lang="en-GB" smtClean="0"/>
              <a:t>11</a:t>
            </a:fld>
            <a:endParaRPr lang="en-GB"/>
          </a:p>
        </p:txBody>
      </p:sp>
    </p:spTree>
    <p:extLst>
      <p:ext uri="{BB962C8B-B14F-4D97-AF65-F5344CB8AC3E}">
        <p14:creationId xmlns:p14="http://schemas.microsoft.com/office/powerpoint/2010/main" val="2315483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3E7FD39-B110-43D0-A690-AB149F0D78C3}" type="datetimeFigureOut">
              <a:rPr lang="en-GB" smtClean="0"/>
              <a:t>24/02/2021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EEEF15-6DD4-46A1-8083-74F226428A14}" type="slidenum">
              <a:rPr lang="en-GB" smtClean="0"/>
              <a:t>‹#›</a:t>
            </a:fld>
            <a:endParaRPr lang="en-GB"/>
          </a:p>
        </p:txBody>
      </p:sp>
    </p:spTree>
    <p:extLst>
      <p:ext uri="{BB962C8B-B14F-4D97-AF65-F5344CB8AC3E}">
        <p14:creationId xmlns:p14="http://schemas.microsoft.com/office/powerpoint/2010/main" val="3082988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E7FD39-B110-43D0-A690-AB149F0D78C3}" type="datetimeFigureOut">
              <a:rPr lang="en-GB" smtClean="0"/>
              <a:t>24/02/2021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EEEF15-6DD4-46A1-8083-74F226428A14}" type="slidenum">
              <a:rPr lang="en-GB" smtClean="0"/>
              <a:t>‹#›</a:t>
            </a:fld>
            <a:endParaRPr lang="en-GB"/>
          </a:p>
        </p:txBody>
      </p:sp>
    </p:spTree>
    <p:extLst>
      <p:ext uri="{BB962C8B-B14F-4D97-AF65-F5344CB8AC3E}">
        <p14:creationId xmlns:p14="http://schemas.microsoft.com/office/powerpoint/2010/main" val="304697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E7FD39-B110-43D0-A690-AB149F0D78C3}" type="datetimeFigureOut">
              <a:rPr lang="en-GB" smtClean="0"/>
              <a:t>24/02/2021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EEEF15-6DD4-46A1-8083-74F226428A14}" type="slidenum">
              <a:rPr lang="en-GB" smtClean="0"/>
              <a:t>‹#›</a:t>
            </a:fld>
            <a:endParaRPr lang="en-GB"/>
          </a:p>
        </p:txBody>
      </p:sp>
    </p:spTree>
    <p:extLst>
      <p:ext uri="{BB962C8B-B14F-4D97-AF65-F5344CB8AC3E}">
        <p14:creationId xmlns:p14="http://schemas.microsoft.com/office/powerpoint/2010/main" val="1289461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E7FD39-B110-43D0-A690-AB149F0D78C3}" type="datetimeFigureOut">
              <a:rPr lang="en-GB" smtClean="0"/>
              <a:t>24/02/2021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EEEF15-6DD4-46A1-8083-74F226428A14}" type="slidenum">
              <a:rPr lang="en-GB" smtClean="0"/>
              <a:t>‹#›</a:t>
            </a:fld>
            <a:endParaRPr lang="en-GB"/>
          </a:p>
        </p:txBody>
      </p:sp>
    </p:spTree>
    <p:extLst>
      <p:ext uri="{BB962C8B-B14F-4D97-AF65-F5344CB8AC3E}">
        <p14:creationId xmlns:p14="http://schemas.microsoft.com/office/powerpoint/2010/main" val="146630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3E7FD39-B110-43D0-A690-AB149F0D78C3}" type="datetimeFigureOut">
              <a:rPr lang="en-GB" smtClean="0"/>
              <a:t>24/02/2021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EEEF15-6DD4-46A1-8083-74F226428A14}" type="slidenum">
              <a:rPr lang="en-GB" smtClean="0"/>
              <a:t>‹#›</a:t>
            </a:fld>
            <a:endParaRPr lang="en-GB"/>
          </a:p>
        </p:txBody>
      </p:sp>
    </p:spTree>
    <p:extLst>
      <p:ext uri="{BB962C8B-B14F-4D97-AF65-F5344CB8AC3E}">
        <p14:creationId xmlns:p14="http://schemas.microsoft.com/office/powerpoint/2010/main" val="2605585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3E7FD39-B110-43D0-A690-AB149F0D78C3}" type="datetimeFigureOut">
              <a:rPr lang="en-GB" smtClean="0"/>
              <a:t>24/02/2021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EEEF15-6DD4-46A1-8083-74F226428A14}" type="slidenum">
              <a:rPr lang="en-GB" smtClean="0"/>
              <a:t>‹#›</a:t>
            </a:fld>
            <a:endParaRPr lang="en-GB"/>
          </a:p>
        </p:txBody>
      </p:sp>
    </p:spTree>
    <p:extLst>
      <p:ext uri="{BB962C8B-B14F-4D97-AF65-F5344CB8AC3E}">
        <p14:creationId xmlns:p14="http://schemas.microsoft.com/office/powerpoint/2010/main" val="2968316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3E7FD39-B110-43D0-A690-AB149F0D78C3}" type="datetimeFigureOut">
              <a:rPr lang="en-GB" smtClean="0"/>
              <a:t>24/02/2021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CEEEF15-6DD4-46A1-8083-74F226428A14}" type="slidenum">
              <a:rPr lang="en-GB" smtClean="0"/>
              <a:t>‹#›</a:t>
            </a:fld>
            <a:endParaRPr lang="en-GB"/>
          </a:p>
        </p:txBody>
      </p:sp>
    </p:spTree>
    <p:extLst>
      <p:ext uri="{BB962C8B-B14F-4D97-AF65-F5344CB8AC3E}">
        <p14:creationId xmlns:p14="http://schemas.microsoft.com/office/powerpoint/2010/main" val="882815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3E7FD39-B110-43D0-A690-AB149F0D78C3}" type="datetimeFigureOut">
              <a:rPr lang="en-GB" smtClean="0"/>
              <a:t>24/02/2021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CEEEF15-6DD4-46A1-8083-74F226428A14}" type="slidenum">
              <a:rPr lang="en-GB" smtClean="0"/>
              <a:t>‹#›</a:t>
            </a:fld>
            <a:endParaRPr lang="en-GB"/>
          </a:p>
        </p:txBody>
      </p:sp>
    </p:spTree>
    <p:extLst>
      <p:ext uri="{BB962C8B-B14F-4D97-AF65-F5344CB8AC3E}">
        <p14:creationId xmlns:p14="http://schemas.microsoft.com/office/powerpoint/2010/main" val="759399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E7FD39-B110-43D0-A690-AB149F0D78C3}" type="datetimeFigureOut">
              <a:rPr lang="en-GB" smtClean="0"/>
              <a:t>24/02/2021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CEEEF15-6DD4-46A1-8083-74F226428A14}" type="slidenum">
              <a:rPr lang="en-GB" smtClean="0"/>
              <a:t>‹#›</a:t>
            </a:fld>
            <a:endParaRPr lang="en-GB"/>
          </a:p>
        </p:txBody>
      </p:sp>
    </p:spTree>
    <p:extLst>
      <p:ext uri="{BB962C8B-B14F-4D97-AF65-F5344CB8AC3E}">
        <p14:creationId xmlns:p14="http://schemas.microsoft.com/office/powerpoint/2010/main" val="3749904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E7FD39-B110-43D0-A690-AB149F0D78C3}" type="datetimeFigureOut">
              <a:rPr lang="en-GB" smtClean="0"/>
              <a:t>24/02/2021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EEEF15-6DD4-46A1-8083-74F226428A14}" type="slidenum">
              <a:rPr lang="en-GB" smtClean="0"/>
              <a:t>‹#›</a:t>
            </a:fld>
            <a:endParaRPr lang="en-GB"/>
          </a:p>
        </p:txBody>
      </p:sp>
    </p:spTree>
    <p:extLst>
      <p:ext uri="{BB962C8B-B14F-4D97-AF65-F5344CB8AC3E}">
        <p14:creationId xmlns:p14="http://schemas.microsoft.com/office/powerpoint/2010/main" val="353635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E7FD39-B110-43D0-A690-AB149F0D78C3}" type="datetimeFigureOut">
              <a:rPr lang="en-GB" smtClean="0"/>
              <a:t>24/02/2021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EEEF15-6DD4-46A1-8083-74F226428A14}" type="slidenum">
              <a:rPr lang="en-GB" smtClean="0"/>
              <a:t>‹#›</a:t>
            </a:fld>
            <a:endParaRPr lang="en-GB"/>
          </a:p>
        </p:txBody>
      </p:sp>
    </p:spTree>
    <p:extLst>
      <p:ext uri="{BB962C8B-B14F-4D97-AF65-F5344CB8AC3E}">
        <p14:creationId xmlns:p14="http://schemas.microsoft.com/office/powerpoint/2010/main" val="3514001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E7FD39-B110-43D0-A690-AB149F0D78C3}" type="datetimeFigureOut">
              <a:rPr lang="en-GB" smtClean="0"/>
              <a:t>24/02/2021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EEEF15-6DD4-46A1-8083-74F226428A14}" type="slidenum">
              <a:rPr lang="en-GB" smtClean="0"/>
              <a:t>‹#›</a:t>
            </a:fld>
            <a:endParaRPr lang="en-GB"/>
          </a:p>
        </p:txBody>
      </p:sp>
    </p:spTree>
    <p:extLst>
      <p:ext uri="{BB962C8B-B14F-4D97-AF65-F5344CB8AC3E}">
        <p14:creationId xmlns:p14="http://schemas.microsoft.com/office/powerpoint/2010/main" val="3198481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6.png"/><Relationship Id="rId5" Type="http://schemas.openxmlformats.org/officeDocument/2006/relationships/image" Target="../media/image9.png"/><Relationship Id="rId10" Type="http://schemas.openxmlformats.org/officeDocument/2006/relationships/image" Target="../media/image1.png"/><Relationship Id="rId4" Type="http://schemas.openxmlformats.org/officeDocument/2006/relationships/notesSlide" Target="../notesSlides/notesSlide9.xml"/><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567705"/>
            <a:ext cx="9144000" cy="2387600"/>
          </a:xfrm>
        </p:spPr>
        <p:txBody>
          <a:bodyPr>
            <a:normAutofit fontScale="90000"/>
          </a:bodyPr>
          <a:lstStyle/>
          <a:p>
            <a:r>
              <a:rPr lang="en-GB" b="1" u="sng" dirty="0" smtClean="0">
                <a:latin typeface="Arial" panose="020B0604020202020204" pitchFamily="34" charset="0"/>
                <a:cs typeface="Arial" panose="020B0604020202020204" pitchFamily="34" charset="0"/>
              </a:rPr>
              <a:t>Learning Intention:</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
            </a:r>
            <a:br>
              <a:rPr lang="en-GB" dirty="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To find verbs</a:t>
            </a:r>
            <a:endParaRPr lang="en-GB" dirty="0">
              <a:latin typeface="Arial" panose="020B0604020202020204" pitchFamily="34" charset="0"/>
              <a:cs typeface="Arial" panose="020B0604020202020204" pitchFamily="34" charset="0"/>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10335" y="5970639"/>
            <a:ext cx="609600" cy="609600"/>
          </a:xfrm>
          <a:prstGeom prst="rect">
            <a:avLst/>
          </a:prstGeom>
        </p:spPr>
      </p:pic>
    </p:spTree>
    <p:extLst>
      <p:ext uri="{BB962C8B-B14F-4D97-AF65-F5344CB8AC3E}">
        <p14:creationId xmlns:p14="http://schemas.microsoft.com/office/powerpoint/2010/main" val="14209871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91" fill="hold"/>
                                        <p:tgtEl>
                                          <p:spTgt spid="3"/>
                                        </p:tgtEl>
                                      </p:cBhvr>
                                    </p:cmd>
                                  </p:childTnLst>
                                </p:cTn>
                              </p:par>
                            </p:childTnLst>
                          </p:cTn>
                        </p:par>
                      </p:childTnLst>
                    </p:cTn>
                  </p:par>
                </p:childTnLst>
              </p:cTn>
              <p:nextCondLst>
                <p:cond evt="onClick" delay="0">
                  <p:tgtEl>
                    <p:spTgt spid="3"/>
                  </p:tgtEl>
                </p:cond>
              </p:nextCondLst>
            </p:seq>
            <p:audio>
              <p:cMediaNode vol="80000" mute="1">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Your turn: </a:t>
            </a:r>
            <a:endParaRPr lang="en-GB" dirty="0">
              <a:latin typeface="Arial" panose="020B0604020202020204" pitchFamily="34" charset="0"/>
              <a:cs typeface="Arial" panose="020B0604020202020204" pitchFamily="34" charset="0"/>
            </a:endParaRPr>
          </a:p>
        </p:txBody>
      </p:sp>
      <p:sp>
        <p:nvSpPr>
          <p:cNvPr id="4" name="Title 1"/>
          <p:cNvSpPr txBox="1">
            <a:spLocks/>
          </p:cNvSpPr>
          <p:nvPr/>
        </p:nvSpPr>
        <p:spPr>
          <a:xfrm>
            <a:off x="838200" y="55324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smtClean="0">
                <a:latin typeface="Arial" panose="020B0604020202020204" pitchFamily="34" charset="0"/>
                <a:cs typeface="Arial" panose="020B0604020202020204" pitchFamily="34" charset="0"/>
              </a:rPr>
              <a:t>Peter can </a:t>
            </a:r>
            <a:r>
              <a:rPr lang="en-GB" b="1" dirty="0" smtClean="0">
                <a:solidFill>
                  <a:srgbClr val="FF0000"/>
                </a:solidFill>
                <a:latin typeface="Arial" panose="020B0604020202020204" pitchFamily="34" charset="0"/>
                <a:cs typeface="Arial" panose="020B0604020202020204" pitchFamily="34" charset="0"/>
              </a:rPr>
              <a:t>climb</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5"/>
          <a:stretch>
            <a:fillRect/>
          </a:stretch>
        </p:blipFill>
        <p:spPr>
          <a:xfrm>
            <a:off x="4134849" y="614518"/>
            <a:ext cx="3922302" cy="4212210"/>
          </a:xfrm>
          <a:prstGeom prst="rect">
            <a:avLst/>
          </a:prstGeo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53800" y="5890418"/>
            <a:ext cx="609600" cy="609600"/>
          </a:xfrm>
          <a:prstGeom prst="rect">
            <a:avLst/>
          </a:prstGeom>
        </p:spPr>
      </p:pic>
    </p:spTree>
    <p:extLst>
      <p:ext uri="{BB962C8B-B14F-4D97-AF65-F5344CB8AC3E}">
        <p14:creationId xmlns:p14="http://schemas.microsoft.com/office/powerpoint/2010/main" val="12652969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432"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latin typeface="Arial" panose="020B0604020202020204" pitchFamily="34" charset="0"/>
                <a:cs typeface="Arial" panose="020B0604020202020204" pitchFamily="34" charset="0"/>
              </a:rPr>
              <a:t>Today’s verbs:</a:t>
            </a:r>
            <a:endParaRPr lang="en-GB" b="1"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607104" y="6181315"/>
            <a:ext cx="3306097" cy="475123"/>
          </a:xfrm>
        </p:spPr>
        <p:txBody>
          <a:bodyPr>
            <a:normAutofit lnSpcReduction="10000"/>
          </a:bodyPr>
          <a:lstStyle/>
          <a:p>
            <a:pPr marL="0" indent="0" algn="ctr">
              <a:buNone/>
            </a:pPr>
            <a:r>
              <a:rPr lang="en-GB" dirty="0" smtClean="0">
                <a:latin typeface="Arial" panose="020B0604020202020204" pitchFamily="34" charset="0"/>
                <a:cs typeface="Arial" panose="020B0604020202020204" pitchFamily="34" charset="0"/>
              </a:rPr>
              <a:t>climb</a:t>
            </a:r>
            <a:endParaRPr lang="en-GB" dirty="0">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4442950" y="6279840"/>
            <a:ext cx="3306097" cy="47512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smtClean="0">
                <a:latin typeface="Arial" panose="020B0604020202020204" pitchFamily="34" charset="0"/>
                <a:cs typeface="Arial" panose="020B0604020202020204" pitchFamily="34" charset="0"/>
              </a:rPr>
              <a:t>run</a:t>
            </a:r>
            <a:endParaRPr lang="en-GB" dirty="0">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2299518" y="3828001"/>
            <a:ext cx="3306097" cy="47512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smtClean="0">
                <a:latin typeface="Arial" panose="020B0604020202020204" pitchFamily="34" charset="0"/>
                <a:cs typeface="Arial" panose="020B0604020202020204" pitchFamily="34" charset="0"/>
              </a:rPr>
              <a:t>walk</a:t>
            </a:r>
            <a:endParaRPr lang="en-GB" dirty="0">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278922" y="6141985"/>
            <a:ext cx="3306097" cy="47512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smtClean="0">
                <a:latin typeface="Arial" panose="020B0604020202020204" pitchFamily="34" charset="0"/>
                <a:cs typeface="Arial" panose="020B0604020202020204" pitchFamily="34" charset="0"/>
              </a:rPr>
              <a:t>creep</a:t>
            </a:r>
            <a:endParaRPr lang="en-GB" dirty="0">
              <a:latin typeface="Arial" panose="020B0604020202020204" pitchFamily="34" charset="0"/>
              <a:cs typeface="Arial" panose="020B0604020202020204" pitchFamily="34" charset="0"/>
            </a:endParaRPr>
          </a:p>
        </p:txBody>
      </p:sp>
      <p:sp>
        <p:nvSpPr>
          <p:cNvPr id="7" name="Content Placeholder 2"/>
          <p:cNvSpPr txBox="1">
            <a:spLocks/>
          </p:cNvSpPr>
          <p:nvPr/>
        </p:nvSpPr>
        <p:spPr>
          <a:xfrm>
            <a:off x="6419233" y="3819100"/>
            <a:ext cx="3306097" cy="47512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smtClean="0">
                <a:latin typeface="Arial" panose="020B0604020202020204" pitchFamily="34" charset="0"/>
                <a:cs typeface="Arial" panose="020B0604020202020204" pitchFamily="34" charset="0"/>
              </a:rPr>
              <a:t>swim</a:t>
            </a:r>
            <a:endParaRPr lang="en-GB"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5"/>
          <a:stretch>
            <a:fillRect/>
          </a:stretch>
        </p:blipFill>
        <p:spPr>
          <a:xfrm>
            <a:off x="9414770" y="4213183"/>
            <a:ext cx="1690764" cy="1815733"/>
          </a:xfrm>
          <a:prstGeom prst="rect">
            <a:avLst/>
          </a:prstGeom>
        </p:spPr>
      </p:pic>
      <p:pic>
        <p:nvPicPr>
          <p:cNvPr id="9" name="Picture 8"/>
          <p:cNvPicPr>
            <a:picLocks noChangeAspect="1"/>
          </p:cNvPicPr>
          <p:nvPr/>
        </p:nvPicPr>
        <p:blipFill>
          <a:blip r:embed="rId6"/>
          <a:stretch>
            <a:fillRect/>
          </a:stretch>
        </p:blipFill>
        <p:spPr>
          <a:xfrm>
            <a:off x="7240187" y="946236"/>
            <a:ext cx="1664188" cy="2554067"/>
          </a:xfrm>
          <a:prstGeom prst="rect">
            <a:avLst/>
          </a:prstGeom>
        </p:spPr>
      </p:pic>
      <p:pic>
        <p:nvPicPr>
          <p:cNvPr id="10" name="Picture 9"/>
          <p:cNvPicPr>
            <a:picLocks noChangeAspect="1"/>
          </p:cNvPicPr>
          <p:nvPr/>
        </p:nvPicPr>
        <p:blipFill>
          <a:blip r:embed="rId7"/>
          <a:stretch>
            <a:fillRect/>
          </a:stretch>
        </p:blipFill>
        <p:spPr>
          <a:xfrm>
            <a:off x="3114791" y="1575063"/>
            <a:ext cx="1675550" cy="1925240"/>
          </a:xfrm>
          <a:prstGeom prst="rect">
            <a:avLst/>
          </a:prstGeom>
        </p:spPr>
      </p:pic>
      <p:pic>
        <p:nvPicPr>
          <p:cNvPr id="11" name="Picture 10"/>
          <p:cNvPicPr>
            <a:picLocks noChangeAspect="1"/>
          </p:cNvPicPr>
          <p:nvPr/>
        </p:nvPicPr>
        <p:blipFill>
          <a:blip r:embed="rId8"/>
          <a:stretch>
            <a:fillRect/>
          </a:stretch>
        </p:blipFill>
        <p:spPr>
          <a:xfrm>
            <a:off x="5269641" y="3704378"/>
            <a:ext cx="1652713" cy="2315565"/>
          </a:xfrm>
          <a:prstGeom prst="rect">
            <a:avLst/>
          </a:prstGeom>
        </p:spPr>
      </p:pic>
      <p:pic>
        <p:nvPicPr>
          <p:cNvPr id="12" name="Picture 11"/>
          <p:cNvPicPr>
            <a:picLocks noChangeAspect="1"/>
          </p:cNvPicPr>
          <p:nvPr/>
        </p:nvPicPr>
        <p:blipFill>
          <a:blip r:embed="rId9"/>
          <a:stretch>
            <a:fillRect/>
          </a:stretch>
        </p:blipFill>
        <p:spPr>
          <a:xfrm>
            <a:off x="560509" y="4065562"/>
            <a:ext cx="1850781" cy="1872990"/>
          </a:xfrm>
          <a:prstGeom prst="rect">
            <a:avLst/>
          </a:prstGeom>
        </p:spPr>
      </p:pic>
      <p:pic>
        <p:nvPicPr>
          <p:cNvPr id="1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353800" y="6046838"/>
            <a:ext cx="609600" cy="609600"/>
          </a:xfrm>
          <a:prstGeom prst="rect">
            <a:avLst/>
          </a:prstGeom>
        </p:spPr>
      </p:pic>
    </p:spTree>
    <p:extLst>
      <p:ext uri="{BB962C8B-B14F-4D97-AF65-F5344CB8AC3E}">
        <p14:creationId xmlns:p14="http://schemas.microsoft.com/office/powerpoint/2010/main" val="2522819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560" fill="hold"/>
                                        <p:tgtEl>
                                          <p:spTgt spid="13"/>
                                        </p:tgtEl>
                                      </p:cBhvr>
                                    </p:cmd>
                                  </p:childTnLst>
                                </p:cTn>
                              </p:par>
                            </p:childTnLst>
                          </p:cTn>
                        </p:par>
                      </p:childTnLst>
                    </p:cTn>
                  </p:par>
                </p:childTnLst>
              </p:cTn>
              <p:nextCondLst>
                <p:cond evt="onClick" delay="0">
                  <p:tgtEl>
                    <p:spTgt spid="13"/>
                  </p:tgtEl>
                </p:cond>
              </p:nextCondLst>
            </p:seq>
            <p:audio>
              <p:cMediaNode vol="80000">
                <p:cTn id="7" fill="hold" display="0">
                  <p:stCondLst>
                    <p:cond delay="indefinite"/>
                  </p:stCondLst>
                  <p:endCondLst>
                    <p:cond evt="onStopAudio" delay="0">
                      <p:tgtEl>
                        <p:sldTgt/>
                      </p:tgtEl>
                    </p:cond>
                  </p:endCondLst>
                </p:cTn>
                <p:tgtEl>
                  <p:spTgt spid="1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latin typeface="Arial" panose="020B0604020202020204" pitchFamily="34" charset="0"/>
                <a:cs typeface="Arial" panose="020B0604020202020204" pitchFamily="34" charset="0"/>
              </a:rPr>
              <a:t>Commentary:</a:t>
            </a:r>
            <a:endParaRPr lang="en-GB" b="1"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r>
              <a:rPr lang="en-GB" sz="2000" dirty="0" smtClean="0">
                <a:latin typeface="Arial" panose="020B0604020202020204" pitchFamily="34" charset="0"/>
                <a:cs typeface="Arial" panose="020B0604020202020204" pitchFamily="34" charset="0"/>
              </a:rPr>
              <a:t>Slide 3: Listen to me read the words below, when you</a:t>
            </a:r>
            <a:r>
              <a:rPr lang="en-GB" sz="2000" baseline="0" dirty="0" smtClean="0">
                <a:latin typeface="Arial" panose="020B0604020202020204" pitchFamily="34" charset="0"/>
                <a:cs typeface="Arial" panose="020B0604020202020204" pitchFamily="34" charset="0"/>
              </a:rPr>
              <a:t> hear me say a verb, I need you to point at it and say, “Verb alert!” My turn, verb alert,</a:t>
            </a:r>
            <a:r>
              <a:rPr lang="en-GB" sz="2000" dirty="0" smtClean="0">
                <a:latin typeface="Arial" panose="020B0604020202020204" pitchFamily="34" charset="0"/>
                <a:cs typeface="Arial" panose="020B0604020202020204" pitchFamily="34" charset="0"/>
              </a:rPr>
              <a:t> your turn, verb alert. </a:t>
            </a:r>
          </a:p>
          <a:p>
            <a:pPr marL="0" indent="0">
              <a:buNone/>
            </a:pPr>
            <a:endParaRPr lang="en-GB" sz="2000" dirty="0" smtClean="0">
              <a:latin typeface="Arial" panose="020B0604020202020204" pitchFamily="34" charset="0"/>
              <a:cs typeface="Arial" panose="020B0604020202020204" pitchFamily="34" charset="0"/>
            </a:endParaRPr>
          </a:p>
          <a:p>
            <a:pPr marL="0" indent="0">
              <a:buNone/>
            </a:pPr>
            <a:r>
              <a:rPr lang="en-GB" sz="2000" dirty="0" smtClean="0">
                <a:latin typeface="Arial" panose="020B0604020202020204" pitchFamily="34" charset="0"/>
                <a:cs typeface="Arial" panose="020B0604020202020204" pitchFamily="34" charset="0"/>
              </a:rPr>
              <a:t>Slide 4: Where</a:t>
            </a:r>
            <a:r>
              <a:rPr lang="en-GB" sz="2000" baseline="0" dirty="0" smtClean="0">
                <a:latin typeface="Arial" panose="020B0604020202020204" pitchFamily="34" charset="0"/>
                <a:cs typeface="Arial" panose="020B0604020202020204" pitchFamily="34" charset="0"/>
              </a:rPr>
              <a:t> are verbs? Verbs can be found in sentences. There are sentences in our story, Peter and the Wolf, let’s find them! </a:t>
            </a:r>
            <a:endParaRPr lang="en-GB" sz="2000" dirty="0" smtClean="0">
              <a:latin typeface="Arial" panose="020B0604020202020204" pitchFamily="34" charset="0"/>
              <a:cs typeface="Arial" panose="020B0604020202020204" pitchFamily="34" charset="0"/>
            </a:endParaRPr>
          </a:p>
          <a:p>
            <a:pPr marL="0" indent="0">
              <a:buNone/>
            </a:pPr>
            <a:endParaRPr lang="en-GB" sz="2000" dirty="0" smtClean="0">
              <a:latin typeface="Arial" panose="020B0604020202020204" pitchFamily="34" charset="0"/>
              <a:cs typeface="Arial" panose="020B0604020202020204" pitchFamily="34" charset="0"/>
            </a:endParaRPr>
          </a:p>
          <a:p>
            <a:pPr marL="0" indent="0">
              <a:buNone/>
            </a:pPr>
            <a:r>
              <a:rPr lang="en-GB" sz="2000" dirty="0" smtClean="0">
                <a:latin typeface="Arial" panose="020B0604020202020204" pitchFamily="34" charset="0"/>
                <a:cs typeface="Arial" panose="020B0604020202020204" pitchFamily="34" charset="0"/>
              </a:rPr>
              <a:t>Slide 5: Look at the picture. Who</a:t>
            </a:r>
            <a:r>
              <a:rPr lang="en-GB" sz="2000" baseline="0" dirty="0" smtClean="0">
                <a:latin typeface="Arial" panose="020B0604020202020204" pitchFamily="34" charset="0"/>
                <a:cs typeface="Arial" panose="020B0604020202020204" pitchFamily="34" charset="0"/>
              </a:rPr>
              <a:t> can we see? What are they doing?</a:t>
            </a:r>
            <a:r>
              <a:rPr lang="en-GB" sz="2000" dirty="0" smtClean="0">
                <a:latin typeface="Arial" panose="020B0604020202020204" pitchFamily="34" charset="0"/>
                <a:cs typeface="Arial" panose="020B0604020202020204" pitchFamily="34" charset="0"/>
              </a:rPr>
              <a:t> Peter is walking. Peter can walk. VERB ALERT! I heard a verb</a:t>
            </a:r>
            <a:r>
              <a:rPr lang="en-GB" sz="2000" baseline="0" dirty="0" smtClean="0">
                <a:latin typeface="Arial" panose="020B0604020202020204" pitchFamily="34" charset="0"/>
                <a:cs typeface="Arial" panose="020B0604020202020204" pitchFamily="34" charset="0"/>
              </a:rPr>
              <a:t> (a doing word), the verb is walk. </a:t>
            </a:r>
          </a:p>
          <a:p>
            <a:endParaRPr lang="en-GB" sz="2000" dirty="0">
              <a:latin typeface="Arial" panose="020B0604020202020204" pitchFamily="34" charset="0"/>
              <a:cs typeface="Arial" panose="020B0604020202020204" pitchFamily="34" charset="0"/>
            </a:endParaRPr>
          </a:p>
          <a:p>
            <a:pPr marL="0" indent="0">
              <a:buNone/>
            </a:pPr>
            <a:r>
              <a:rPr lang="en-GB" sz="2000" dirty="0" smtClean="0">
                <a:latin typeface="Arial" panose="020B0604020202020204" pitchFamily="34" charset="0"/>
                <a:cs typeface="Arial" panose="020B0604020202020204" pitchFamily="34" charset="0"/>
              </a:rPr>
              <a:t>Slide 6: Look at the picture. Who</a:t>
            </a:r>
            <a:r>
              <a:rPr lang="en-GB" sz="2000" baseline="0" dirty="0" smtClean="0">
                <a:latin typeface="Arial" panose="020B0604020202020204" pitchFamily="34" charset="0"/>
                <a:cs typeface="Arial" panose="020B0604020202020204" pitchFamily="34" charset="0"/>
              </a:rPr>
              <a:t> can we see? What are they doing? </a:t>
            </a:r>
            <a:r>
              <a:rPr lang="en-GB" sz="2000" dirty="0" smtClean="0">
                <a:latin typeface="Arial" panose="020B0604020202020204" pitchFamily="34" charset="0"/>
                <a:cs typeface="Arial" panose="020B0604020202020204" pitchFamily="34" charset="0"/>
              </a:rPr>
              <a:t> The</a:t>
            </a:r>
            <a:r>
              <a:rPr lang="en-GB" sz="2000" baseline="0" dirty="0" smtClean="0">
                <a:latin typeface="Arial" panose="020B0604020202020204" pitchFamily="34" charset="0"/>
                <a:cs typeface="Arial" panose="020B0604020202020204" pitchFamily="34" charset="0"/>
              </a:rPr>
              <a:t> duck is swimming. The duck can swim.</a:t>
            </a:r>
            <a:r>
              <a:rPr lang="en-GB" sz="2000" dirty="0" smtClean="0">
                <a:latin typeface="Arial" panose="020B0604020202020204" pitchFamily="34" charset="0"/>
                <a:cs typeface="Arial" panose="020B0604020202020204" pitchFamily="34" charset="0"/>
              </a:rPr>
              <a:t> VERB ALERT! I heard a verb</a:t>
            </a:r>
            <a:r>
              <a:rPr lang="en-GB" sz="2000" baseline="0" dirty="0" smtClean="0">
                <a:latin typeface="Arial" panose="020B0604020202020204" pitchFamily="34" charset="0"/>
                <a:cs typeface="Arial" panose="020B0604020202020204" pitchFamily="34" charset="0"/>
              </a:rPr>
              <a:t> (a doing word). Is it duck? Is it can? Is it swim? Yes! The verb is swim.</a:t>
            </a:r>
            <a:endParaRPr lang="en-GB" sz="2000" dirty="0" smtClean="0">
              <a:latin typeface="Arial" panose="020B0604020202020204" pitchFamily="34" charset="0"/>
              <a:cs typeface="Arial" panose="020B0604020202020204" pitchFamily="34" charset="0"/>
            </a:endParaRPr>
          </a:p>
          <a:p>
            <a:endParaRPr lang="en-GB" sz="2000" dirty="0" smtClean="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6496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latin typeface="Arial" panose="020B0604020202020204" pitchFamily="34" charset="0"/>
                <a:cs typeface="Arial" panose="020B0604020202020204" pitchFamily="34" charset="0"/>
              </a:rPr>
              <a:t>Commentary 2:</a:t>
            </a:r>
            <a:endParaRPr lang="en-GB" b="1"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r>
              <a:rPr lang="en-GB" sz="2000" dirty="0" smtClean="0">
                <a:latin typeface="Arial" panose="020B0604020202020204" pitchFamily="34" charset="0"/>
                <a:cs typeface="Arial" panose="020B0604020202020204" pitchFamily="34" charset="0"/>
              </a:rPr>
              <a:t>Slide 7: Look at the picture. Who</a:t>
            </a:r>
            <a:r>
              <a:rPr lang="en-GB" sz="2000" baseline="0" dirty="0" smtClean="0">
                <a:latin typeface="Arial" panose="020B0604020202020204" pitchFamily="34" charset="0"/>
                <a:cs typeface="Arial" panose="020B0604020202020204" pitchFamily="34" charset="0"/>
              </a:rPr>
              <a:t> can we see? What are they doing? </a:t>
            </a:r>
            <a:r>
              <a:rPr lang="en-GB" sz="2000" dirty="0" smtClean="0">
                <a:latin typeface="Arial" panose="020B0604020202020204" pitchFamily="34" charset="0"/>
                <a:cs typeface="Arial" panose="020B0604020202020204" pitchFamily="34" charset="0"/>
              </a:rPr>
              <a:t>The</a:t>
            </a:r>
            <a:r>
              <a:rPr lang="en-GB" sz="2000" baseline="0" dirty="0" smtClean="0">
                <a:latin typeface="Arial" panose="020B0604020202020204" pitchFamily="34" charset="0"/>
                <a:cs typeface="Arial" panose="020B0604020202020204" pitchFamily="34" charset="0"/>
              </a:rPr>
              <a:t> cat is creeping. The cat can creep. </a:t>
            </a:r>
            <a:r>
              <a:rPr lang="en-GB" sz="2000" dirty="0" smtClean="0">
                <a:latin typeface="Arial" panose="020B0604020202020204" pitchFamily="34" charset="0"/>
                <a:cs typeface="Arial" panose="020B0604020202020204" pitchFamily="34" charset="0"/>
              </a:rPr>
              <a:t>VERB ALERT! I heard a verb</a:t>
            </a:r>
            <a:r>
              <a:rPr lang="en-GB" sz="2000" baseline="0" dirty="0" smtClean="0">
                <a:latin typeface="Arial" panose="020B0604020202020204" pitchFamily="34" charset="0"/>
                <a:cs typeface="Arial" panose="020B0604020202020204" pitchFamily="34" charset="0"/>
              </a:rPr>
              <a:t> (a doing word). Is the verb the? Can you the? No! Is it cat, can you cat? No! Is it can? Can you can? No! Is it creep? Can you creep? Yes! The verb is creep.</a:t>
            </a:r>
            <a:endParaRPr lang="en-GB" sz="2000" dirty="0" smtClean="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pPr marL="0" indent="0">
              <a:buNone/>
            </a:pPr>
            <a:r>
              <a:rPr lang="en-GB" sz="2000" dirty="0" smtClean="0">
                <a:latin typeface="Arial" panose="020B0604020202020204" pitchFamily="34" charset="0"/>
                <a:cs typeface="Arial" panose="020B0604020202020204" pitchFamily="34" charset="0"/>
              </a:rPr>
              <a:t>Slide 8: </a:t>
            </a:r>
            <a:r>
              <a:rPr lang="en-GB" sz="2000" dirty="0">
                <a:latin typeface="Arial" panose="020B0604020202020204" pitchFamily="34" charset="0"/>
                <a:cs typeface="Arial" panose="020B0604020202020204" pitchFamily="34" charset="0"/>
              </a:rPr>
              <a:t>Look at the picture. Who can we see? Wolf. What is he </a:t>
            </a:r>
            <a:r>
              <a:rPr lang="en-GB" sz="2000" dirty="0" smtClean="0">
                <a:latin typeface="Arial" panose="020B0604020202020204" pitchFamily="34" charset="0"/>
                <a:cs typeface="Arial" panose="020B0604020202020204" pitchFamily="34" charset="0"/>
              </a:rPr>
              <a:t>doing? It </a:t>
            </a:r>
            <a:r>
              <a:rPr lang="en-GB" sz="2000" dirty="0">
                <a:latin typeface="Arial" panose="020B0604020202020204" pitchFamily="34" charset="0"/>
                <a:cs typeface="Arial" panose="020B0604020202020204" pitchFamily="34" charset="0"/>
              </a:rPr>
              <a:t>looks like he is running after the duck. The wolf can run. </a:t>
            </a:r>
            <a:r>
              <a:rPr lang="en-GB" sz="2000" dirty="0" smtClean="0">
                <a:latin typeface="Arial" panose="020B0604020202020204" pitchFamily="34" charset="0"/>
                <a:cs typeface="Arial" panose="020B0604020202020204" pitchFamily="34" charset="0"/>
              </a:rPr>
              <a:t> VERB </a:t>
            </a:r>
            <a:r>
              <a:rPr lang="en-GB" sz="2000" dirty="0">
                <a:latin typeface="Arial" panose="020B0604020202020204" pitchFamily="34" charset="0"/>
                <a:cs typeface="Arial" panose="020B0604020202020204" pitchFamily="34" charset="0"/>
              </a:rPr>
              <a:t>ALERT! I can see a verb (a doing word). Let’s check each word to see which one is the verb. Can you… the? Can you wolf? Can you can? Can you run? Yes! Run is the verb.</a:t>
            </a:r>
          </a:p>
          <a:p>
            <a:pPr marL="0" indent="0">
              <a:buNone/>
            </a:pPr>
            <a:endParaRPr lang="en-GB" sz="2000" dirty="0" smtClean="0">
              <a:latin typeface="Arial" panose="020B0604020202020204" pitchFamily="34" charset="0"/>
              <a:cs typeface="Arial" panose="020B0604020202020204" pitchFamily="34" charset="0"/>
            </a:endParaRPr>
          </a:p>
          <a:p>
            <a:pPr marL="0" indent="0">
              <a:buNone/>
            </a:pPr>
            <a:r>
              <a:rPr lang="en-GB" sz="2000" dirty="0" smtClean="0">
                <a:latin typeface="Arial" panose="020B0604020202020204" pitchFamily="34" charset="0"/>
                <a:cs typeface="Arial" panose="020B0604020202020204" pitchFamily="34" charset="0"/>
              </a:rPr>
              <a:t>Slide 9: Your</a:t>
            </a:r>
            <a:r>
              <a:rPr lang="en-GB" sz="2000" baseline="0" dirty="0" smtClean="0">
                <a:latin typeface="Arial" panose="020B0604020202020204" pitchFamily="34" charset="0"/>
                <a:cs typeface="Arial" panose="020B0604020202020204" pitchFamily="34" charset="0"/>
              </a:rPr>
              <a:t> turn. </a:t>
            </a:r>
            <a:r>
              <a:rPr lang="en-GB" sz="2000" dirty="0" smtClean="0">
                <a:latin typeface="Arial" panose="020B0604020202020204" pitchFamily="34" charset="0"/>
                <a:cs typeface="Arial" panose="020B0604020202020204" pitchFamily="34" charset="0"/>
              </a:rPr>
              <a:t>Look at the picture. Who</a:t>
            </a:r>
            <a:r>
              <a:rPr lang="en-GB" sz="2000" baseline="0" dirty="0" smtClean="0">
                <a:latin typeface="Arial" panose="020B0604020202020204" pitchFamily="34" charset="0"/>
                <a:cs typeface="Arial" panose="020B0604020202020204" pitchFamily="34" charset="0"/>
              </a:rPr>
              <a:t> can we see? It’s Peter! What is Peter doing? Peter is climbing. Verb alert! Climb. Finish the sentence using the verb, Peter can …</a:t>
            </a:r>
          </a:p>
          <a:p>
            <a:endParaRPr lang="en-GB" sz="2000" dirty="0" smtClean="0">
              <a:latin typeface="Arial" panose="020B0604020202020204" pitchFamily="34" charset="0"/>
              <a:cs typeface="Arial" panose="020B0604020202020204" pitchFamily="34" charset="0"/>
            </a:endParaRPr>
          </a:p>
          <a:p>
            <a:pPr marL="0" indent="0">
              <a:buNone/>
            </a:pPr>
            <a:endParaRPr lang="en-GB" sz="2000" dirty="0" smtClean="0">
              <a:latin typeface="Arial" panose="020B0604020202020204" pitchFamily="34" charset="0"/>
              <a:cs typeface="Arial" panose="020B0604020202020204" pitchFamily="34" charset="0"/>
            </a:endParaRPr>
          </a:p>
          <a:p>
            <a:endParaRPr lang="en-GB" sz="2000" dirty="0" smtClean="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0515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latin typeface="Arial" panose="020B0604020202020204" pitchFamily="34" charset="0"/>
                <a:cs typeface="Arial" panose="020B0604020202020204" pitchFamily="34" charset="0"/>
              </a:rPr>
              <a:t>What is a verb?</a:t>
            </a:r>
            <a:endParaRPr lang="en-GB" b="1"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lgn="ctr">
              <a:buNone/>
            </a:pPr>
            <a:endParaRPr lang="en-GB" dirty="0" smtClean="0">
              <a:latin typeface="Arial" panose="020B0604020202020204" pitchFamily="34" charset="0"/>
              <a:cs typeface="Arial" panose="020B0604020202020204" pitchFamily="34" charset="0"/>
            </a:endParaRPr>
          </a:p>
          <a:p>
            <a:pPr marL="0" indent="0" algn="ctr">
              <a:buNone/>
            </a:pPr>
            <a:r>
              <a:rPr lang="en-GB" dirty="0" smtClean="0">
                <a:latin typeface="Arial" panose="020B0604020202020204" pitchFamily="34" charset="0"/>
                <a:cs typeface="Arial" panose="020B0604020202020204" pitchFamily="34" charset="0"/>
              </a:rPr>
              <a:t>A verb is a word, it is a doing word!</a:t>
            </a:r>
          </a:p>
          <a:p>
            <a:pPr marL="0" indent="0" algn="ctr">
              <a:buNone/>
            </a:pPr>
            <a:endParaRPr lang="en-GB" dirty="0">
              <a:latin typeface="Arial" panose="020B0604020202020204" pitchFamily="34" charset="0"/>
              <a:cs typeface="Arial" panose="020B0604020202020204" pitchFamily="34" charset="0"/>
            </a:endParaRPr>
          </a:p>
          <a:p>
            <a:pPr marL="0" indent="0" algn="ctr">
              <a:buNone/>
            </a:pPr>
            <a:r>
              <a:rPr lang="en-GB" dirty="0" smtClean="0">
                <a:latin typeface="Arial" panose="020B0604020202020204" pitchFamily="34" charset="0"/>
                <a:cs typeface="Arial" panose="020B0604020202020204" pitchFamily="34" charset="0"/>
              </a:rPr>
              <a:t>A verb is something that you can </a:t>
            </a:r>
            <a:r>
              <a:rPr lang="en-GB" b="1" u="sng" dirty="0" smtClean="0">
                <a:latin typeface="Arial" panose="020B0604020202020204" pitchFamily="34" charset="0"/>
                <a:cs typeface="Arial" panose="020B0604020202020204" pitchFamily="34" charset="0"/>
              </a:rPr>
              <a:t>do</a:t>
            </a:r>
            <a:r>
              <a:rPr lang="en-GB" dirty="0" smtClean="0">
                <a:latin typeface="Arial" panose="020B0604020202020204" pitchFamily="34" charset="0"/>
                <a:cs typeface="Arial" panose="020B0604020202020204" pitchFamily="34" charset="0"/>
              </a:rPr>
              <a:t>. </a:t>
            </a:r>
          </a:p>
          <a:p>
            <a:pPr marL="0" indent="0">
              <a:buNone/>
            </a:pPr>
            <a:endParaRPr lang="en-GB" dirty="0" smtClean="0"/>
          </a:p>
          <a:p>
            <a:pPr marL="0" indent="0">
              <a:buNone/>
            </a:pPr>
            <a:endParaRPr lang="en-GB" dirty="0"/>
          </a:p>
        </p:txBody>
      </p:sp>
      <p:pic>
        <p:nvPicPr>
          <p:cNvPr id="4" name="Picture 3"/>
          <p:cNvPicPr>
            <a:picLocks noChangeAspect="1"/>
          </p:cNvPicPr>
          <p:nvPr/>
        </p:nvPicPr>
        <p:blipFill>
          <a:blip r:embed="rId4"/>
          <a:stretch>
            <a:fillRect/>
          </a:stretch>
        </p:blipFill>
        <p:spPr>
          <a:xfrm>
            <a:off x="345997" y="4511176"/>
            <a:ext cx="7066550" cy="2346824"/>
          </a:xfrm>
          <a:prstGeom prst="rect">
            <a:avLst/>
          </a:prstGeom>
        </p:spPr>
      </p:pic>
      <p:pic>
        <p:nvPicPr>
          <p:cNvPr id="5" name="Picture 4"/>
          <p:cNvPicPr>
            <a:picLocks noChangeAspect="1"/>
          </p:cNvPicPr>
          <p:nvPr/>
        </p:nvPicPr>
        <p:blipFill>
          <a:blip r:embed="rId5"/>
          <a:stretch>
            <a:fillRect/>
          </a:stretch>
        </p:blipFill>
        <p:spPr>
          <a:xfrm>
            <a:off x="7194873" y="4519222"/>
            <a:ext cx="4651130" cy="2338778"/>
          </a:xfrm>
          <a:prstGeom prst="rect">
            <a:avLst/>
          </a:prstGeom>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994" y="6176963"/>
            <a:ext cx="609600" cy="609600"/>
          </a:xfrm>
          <a:prstGeom prst="rect">
            <a:avLst/>
          </a:prstGeom>
        </p:spPr>
      </p:pic>
    </p:spTree>
    <p:extLst>
      <p:ext uri="{BB962C8B-B14F-4D97-AF65-F5344CB8AC3E}">
        <p14:creationId xmlns:p14="http://schemas.microsoft.com/office/powerpoint/2010/main" val="20893234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736" fill="hold"/>
                                        <p:tgtEl>
                                          <p:spTgt spid="6"/>
                                        </p:tgtEl>
                                      </p:cBhvr>
                                    </p:cmd>
                                  </p:childTnLst>
                                </p:cTn>
                              </p:par>
                            </p:childTnLst>
                          </p:cTn>
                        </p:par>
                      </p:childTnLst>
                    </p:cTn>
                  </p:par>
                </p:childTnLst>
              </p:cTn>
              <p:nextCondLst>
                <p:cond evt="onClick" delay="0">
                  <p:tgtEl>
                    <p:spTgt spid="6"/>
                  </p:tgtEl>
                </p:cond>
              </p:nextCondLst>
            </p:seq>
            <p:audio>
              <p:cMediaNode vol="80000" mute="1">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latin typeface="Arial" panose="020B0604020202020204" pitchFamily="34" charset="0"/>
                <a:cs typeface="Arial" panose="020B0604020202020204" pitchFamily="34" charset="0"/>
              </a:rPr>
              <a:t>Find the verbs:</a:t>
            </a:r>
            <a:endParaRPr lang="en-GB" b="1" u="sng" dirty="0">
              <a:latin typeface="Arial" panose="020B0604020202020204" pitchFamily="34" charset="0"/>
              <a:cs typeface="Arial" panose="020B0604020202020204" pitchFamily="34" charset="0"/>
            </a:endParaRPr>
          </a:p>
        </p:txBody>
      </p:sp>
      <p:sp>
        <p:nvSpPr>
          <p:cNvPr id="4" name="TextBox 3"/>
          <p:cNvSpPr txBox="1"/>
          <p:nvPr/>
        </p:nvSpPr>
        <p:spPr>
          <a:xfrm>
            <a:off x="2147454" y="2604655"/>
            <a:ext cx="969819" cy="646331"/>
          </a:xfrm>
          <a:prstGeom prst="rect">
            <a:avLst/>
          </a:prstGeom>
          <a:noFill/>
        </p:spPr>
        <p:txBody>
          <a:bodyPr wrap="square" rtlCol="0">
            <a:spAutoFit/>
          </a:bodyPr>
          <a:lstStyle/>
          <a:p>
            <a:r>
              <a:rPr lang="en-GB" sz="3600" dirty="0" smtClean="0">
                <a:solidFill>
                  <a:srgbClr val="FF0000"/>
                </a:solidFill>
                <a:latin typeface="Arial" panose="020B0604020202020204" pitchFamily="34" charset="0"/>
                <a:cs typeface="Arial" panose="020B0604020202020204" pitchFamily="34" charset="0"/>
              </a:rPr>
              <a:t>run</a:t>
            </a:r>
            <a:endParaRPr lang="en-GB" sz="3600" dirty="0">
              <a:solidFill>
                <a:srgbClr val="FF0000"/>
              </a:solidFill>
              <a:latin typeface="Arial" panose="020B0604020202020204" pitchFamily="34" charset="0"/>
              <a:cs typeface="Arial" panose="020B0604020202020204" pitchFamily="34" charset="0"/>
            </a:endParaRPr>
          </a:p>
        </p:txBody>
      </p:sp>
      <p:sp>
        <p:nvSpPr>
          <p:cNvPr id="5" name="TextBox 4"/>
          <p:cNvSpPr txBox="1"/>
          <p:nvPr/>
        </p:nvSpPr>
        <p:spPr>
          <a:xfrm>
            <a:off x="6096000" y="2599823"/>
            <a:ext cx="1620982" cy="646331"/>
          </a:xfrm>
          <a:prstGeom prst="rect">
            <a:avLst/>
          </a:prstGeom>
          <a:noFill/>
        </p:spPr>
        <p:txBody>
          <a:bodyPr wrap="square" rtlCol="0">
            <a:spAutoFit/>
          </a:bodyPr>
          <a:lstStyle/>
          <a:p>
            <a:r>
              <a:rPr lang="en-GB" sz="3600" dirty="0" smtClean="0">
                <a:solidFill>
                  <a:srgbClr val="0070C0"/>
                </a:solidFill>
                <a:latin typeface="Arial" panose="020B0604020202020204" pitchFamily="34" charset="0"/>
                <a:cs typeface="Arial" panose="020B0604020202020204" pitchFamily="34" charset="0"/>
              </a:rPr>
              <a:t>school</a:t>
            </a:r>
            <a:endParaRPr lang="en-GB" sz="3600" dirty="0">
              <a:solidFill>
                <a:srgbClr val="0070C0"/>
              </a:solidFill>
              <a:latin typeface="Arial" panose="020B0604020202020204" pitchFamily="34" charset="0"/>
              <a:cs typeface="Arial" panose="020B0604020202020204" pitchFamily="34" charset="0"/>
            </a:endParaRPr>
          </a:p>
        </p:txBody>
      </p:sp>
      <p:sp>
        <p:nvSpPr>
          <p:cNvPr id="6" name="TextBox 5"/>
          <p:cNvSpPr txBox="1"/>
          <p:nvPr/>
        </p:nvSpPr>
        <p:spPr>
          <a:xfrm>
            <a:off x="2147454" y="5153891"/>
            <a:ext cx="1468582" cy="646331"/>
          </a:xfrm>
          <a:prstGeom prst="rect">
            <a:avLst/>
          </a:prstGeom>
          <a:noFill/>
        </p:spPr>
        <p:txBody>
          <a:bodyPr wrap="square" rtlCol="0">
            <a:spAutoFit/>
          </a:bodyPr>
          <a:lstStyle/>
          <a:p>
            <a:r>
              <a:rPr lang="en-GB" sz="3600" dirty="0" smtClean="0">
                <a:solidFill>
                  <a:srgbClr val="00B050"/>
                </a:solidFill>
                <a:latin typeface="Arial" panose="020B0604020202020204" pitchFamily="34" charset="0"/>
                <a:cs typeface="Arial" panose="020B0604020202020204" pitchFamily="34" charset="0"/>
              </a:rPr>
              <a:t>sleep</a:t>
            </a:r>
            <a:endParaRPr lang="en-GB" sz="3600" dirty="0">
              <a:solidFill>
                <a:srgbClr val="00B050"/>
              </a:solidFill>
              <a:latin typeface="Arial" panose="020B0604020202020204" pitchFamily="34" charset="0"/>
              <a:cs typeface="Arial" panose="020B0604020202020204" pitchFamily="34" charset="0"/>
            </a:endParaRPr>
          </a:p>
        </p:txBody>
      </p:sp>
      <p:sp>
        <p:nvSpPr>
          <p:cNvPr id="7" name="TextBox 6"/>
          <p:cNvSpPr txBox="1"/>
          <p:nvPr/>
        </p:nvSpPr>
        <p:spPr>
          <a:xfrm>
            <a:off x="6172200" y="5153891"/>
            <a:ext cx="1468582" cy="646331"/>
          </a:xfrm>
          <a:prstGeom prst="rect">
            <a:avLst/>
          </a:prstGeom>
          <a:noFill/>
        </p:spPr>
        <p:txBody>
          <a:bodyPr wrap="square" rtlCol="0">
            <a:spAutoFit/>
          </a:bodyPr>
          <a:lstStyle/>
          <a:p>
            <a:r>
              <a:rPr lang="en-GB" sz="3600" dirty="0" smtClean="0">
                <a:latin typeface="Arial" panose="020B0604020202020204" pitchFamily="34" charset="0"/>
                <a:cs typeface="Arial" panose="020B0604020202020204" pitchFamily="34" charset="0"/>
              </a:rPr>
              <a:t>table</a:t>
            </a:r>
            <a:endParaRPr lang="en-GB" sz="3600" dirty="0">
              <a:latin typeface="Arial" panose="020B0604020202020204" pitchFamily="34" charset="0"/>
              <a:cs typeface="Arial" panose="020B0604020202020204" pitchFamily="34" charset="0"/>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53800" y="5941142"/>
            <a:ext cx="609600" cy="609600"/>
          </a:xfrm>
          <a:prstGeom prst="rect">
            <a:avLst/>
          </a:prstGeom>
        </p:spPr>
      </p:pic>
    </p:spTree>
    <p:extLst>
      <p:ext uri="{BB962C8B-B14F-4D97-AF65-F5344CB8AC3E}">
        <p14:creationId xmlns:p14="http://schemas.microsoft.com/office/powerpoint/2010/main" val="29168796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601"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6055" y="254288"/>
            <a:ext cx="10515600" cy="1325563"/>
          </a:xfrm>
        </p:spPr>
        <p:txBody>
          <a:bodyPr/>
          <a:lstStyle/>
          <a:p>
            <a:pPr algn="ctr"/>
            <a:r>
              <a:rPr lang="en-GB" b="1" dirty="0" smtClean="0">
                <a:latin typeface="Arial" panose="020B0604020202020204" pitchFamily="34" charset="0"/>
                <a:cs typeface="Arial" panose="020B0604020202020204" pitchFamily="34" charset="0"/>
              </a:rPr>
              <a:t>Where are verbs?</a:t>
            </a:r>
            <a:endParaRPr lang="en-GB" b="1" dirty="0">
              <a:latin typeface="Arial" panose="020B0604020202020204" pitchFamily="34" charset="0"/>
              <a:cs typeface="Arial" panose="020B0604020202020204" pitchFamily="34" charset="0"/>
            </a:endParaRPr>
          </a:p>
        </p:txBody>
      </p:sp>
      <p:sp>
        <p:nvSpPr>
          <p:cNvPr id="4" name="Title 1"/>
          <p:cNvSpPr txBox="1">
            <a:spLocks/>
          </p:cNvSpPr>
          <p:nvPr/>
        </p:nvSpPr>
        <p:spPr>
          <a:xfrm>
            <a:off x="949036" y="201381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smtClean="0">
                <a:latin typeface="Arial" panose="020B0604020202020204" pitchFamily="34" charset="0"/>
                <a:cs typeface="Arial" panose="020B0604020202020204" pitchFamily="34" charset="0"/>
              </a:rPr>
              <a:t>Let’s find some in our story!</a:t>
            </a:r>
            <a:endParaRPr lang="en-GB"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5"/>
          <a:stretch>
            <a:fillRect/>
          </a:stretch>
        </p:blipFill>
        <p:spPr>
          <a:xfrm>
            <a:off x="4197321" y="3452603"/>
            <a:ext cx="2467319" cy="3000794"/>
          </a:xfrm>
          <a:prstGeom prst="rect">
            <a:avLst/>
          </a:prstGeo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59836" y="6044381"/>
            <a:ext cx="609600" cy="609600"/>
          </a:xfrm>
          <a:prstGeom prst="rect">
            <a:avLst/>
          </a:prstGeom>
        </p:spPr>
      </p:pic>
    </p:spTree>
    <p:extLst>
      <p:ext uri="{BB962C8B-B14F-4D97-AF65-F5344CB8AC3E}">
        <p14:creationId xmlns:p14="http://schemas.microsoft.com/office/powerpoint/2010/main" val="41734423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00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1327" y="5532437"/>
            <a:ext cx="10515600" cy="1325563"/>
          </a:xfrm>
        </p:spPr>
        <p:txBody>
          <a:bodyPr/>
          <a:lstStyle/>
          <a:p>
            <a:pPr algn="ctr"/>
            <a:r>
              <a:rPr lang="en-GB" dirty="0" smtClean="0">
                <a:latin typeface="Arial" panose="020B0604020202020204" pitchFamily="34" charset="0"/>
                <a:cs typeface="Arial" panose="020B0604020202020204" pitchFamily="34" charset="0"/>
              </a:rPr>
              <a:t>Peter can walk.</a:t>
            </a:r>
            <a:endParaRPr lang="en-GB"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5"/>
          <a:stretch>
            <a:fillRect/>
          </a:stretch>
        </p:blipFill>
        <p:spPr>
          <a:xfrm>
            <a:off x="4335417" y="307469"/>
            <a:ext cx="3687420" cy="4236919"/>
          </a:xfrm>
          <a:prstGeom prst="rect">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07097" y="5890418"/>
            <a:ext cx="609600" cy="609600"/>
          </a:xfrm>
          <a:prstGeom prst="rect">
            <a:avLst/>
          </a:prstGeom>
        </p:spPr>
      </p:pic>
    </p:spTree>
    <p:extLst>
      <p:ext uri="{BB962C8B-B14F-4D97-AF65-F5344CB8AC3E}">
        <p14:creationId xmlns:p14="http://schemas.microsoft.com/office/powerpoint/2010/main" val="2620495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03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636" y="5532437"/>
            <a:ext cx="10515600" cy="1325563"/>
          </a:xfrm>
        </p:spPr>
        <p:txBody>
          <a:bodyPr/>
          <a:lstStyle/>
          <a:p>
            <a:pPr algn="ctr"/>
            <a:r>
              <a:rPr lang="en-GB" dirty="0" smtClean="0">
                <a:latin typeface="Arial" panose="020B0604020202020204" pitchFamily="34" charset="0"/>
                <a:cs typeface="Arial" panose="020B0604020202020204" pitchFamily="34" charset="0"/>
              </a:rPr>
              <a:t>The duck can swim.</a:t>
            </a:r>
            <a:endParaRPr lang="en-GB"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5"/>
          <a:stretch>
            <a:fillRect/>
          </a:stretch>
        </p:blipFill>
        <p:spPr>
          <a:xfrm>
            <a:off x="4466207" y="454604"/>
            <a:ext cx="2672012" cy="4100798"/>
          </a:xfrm>
          <a:prstGeom prst="rect">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54581" y="5890418"/>
            <a:ext cx="609600" cy="609600"/>
          </a:xfrm>
          <a:prstGeom prst="rect">
            <a:avLst/>
          </a:prstGeom>
        </p:spPr>
      </p:pic>
    </p:spTree>
    <p:extLst>
      <p:ext uri="{BB962C8B-B14F-4D97-AF65-F5344CB8AC3E}">
        <p14:creationId xmlns:p14="http://schemas.microsoft.com/office/powerpoint/2010/main" val="31866584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10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451" y="5674544"/>
            <a:ext cx="10515600" cy="1325563"/>
          </a:xfrm>
        </p:spPr>
        <p:txBody>
          <a:bodyPr/>
          <a:lstStyle/>
          <a:p>
            <a:pPr algn="ctr"/>
            <a:r>
              <a:rPr lang="en-GB" dirty="0" smtClean="0">
                <a:latin typeface="Arial" panose="020B0604020202020204" pitchFamily="34" charset="0"/>
                <a:cs typeface="Arial" panose="020B0604020202020204" pitchFamily="34" charset="0"/>
              </a:rPr>
              <a:t>The cat can creep.</a:t>
            </a:r>
            <a:endParaRPr lang="en-GB"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5"/>
          <a:stretch>
            <a:fillRect/>
          </a:stretch>
        </p:blipFill>
        <p:spPr>
          <a:xfrm>
            <a:off x="3754834" y="671366"/>
            <a:ext cx="4032314" cy="4080702"/>
          </a:xfrm>
          <a:prstGeom prst="rect">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33355" y="5926393"/>
            <a:ext cx="609600" cy="609600"/>
          </a:xfrm>
          <a:prstGeom prst="rect">
            <a:avLst/>
          </a:prstGeom>
        </p:spPr>
      </p:pic>
    </p:spTree>
    <p:extLst>
      <p:ext uri="{BB962C8B-B14F-4D97-AF65-F5344CB8AC3E}">
        <p14:creationId xmlns:p14="http://schemas.microsoft.com/office/powerpoint/2010/main" val="11913352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257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8419" y="5733538"/>
            <a:ext cx="10515600" cy="1325563"/>
          </a:xfrm>
        </p:spPr>
        <p:txBody>
          <a:bodyPr/>
          <a:lstStyle/>
          <a:p>
            <a:pPr algn="ctr"/>
            <a:r>
              <a:rPr lang="en-GB" dirty="0" smtClean="0">
                <a:latin typeface="Arial" panose="020B0604020202020204" pitchFamily="34" charset="0"/>
                <a:cs typeface="Arial" panose="020B0604020202020204" pitchFamily="34" charset="0"/>
              </a:rPr>
              <a:t>The wolf can run.</a:t>
            </a:r>
            <a:endParaRPr lang="en-GB"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5"/>
          <a:stretch>
            <a:fillRect/>
          </a:stretch>
        </p:blipFill>
        <p:spPr>
          <a:xfrm>
            <a:off x="4585855" y="377452"/>
            <a:ext cx="3289783" cy="4609213"/>
          </a:xfrm>
          <a:prstGeom prst="rect">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29219" y="5926393"/>
            <a:ext cx="609600" cy="609600"/>
          </a:xfrm>
          <a:prstGeom prst="rect">
            <a:avLst/>
          </a:prstGeom>
        </p:spPr>
      </p:pic>
    </p:spTree>
    <p:extLst>
      <p:ext uri="{BB962C8B-B14F-4D97-AF65-F5344CB8AC3E}">
        <p14:creationId xmlns:p14="http://schemas.microsoft.com/office/powerpoint/2010/main" val="10463748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563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Your turn: </a:t>
            </a:r>
            <a:endParaRPr lang="en-GB" dirty="0">
              <a:latin typeface="Arial" panose="020B0604020202020204" pitchFamily="34" charset="0"/>
              <a:cs typeface="Arial" panose="020B0604020202020204" pitchFamily="34" charset="0"/>
            </a:endParaRPr>
          </a:p>
        </p:txBody>
      </p:sp>
      <p:sp>
        <p:nvSpPr>
          <p:cNvPr id="4" name="Title 1"/>
          <p:cNvSpPr txBox="1">
            <a:spLocks/>
          </p:cNvSpPr>
          <p:nvPr/>
        </p:nvSpPr>
        <p:spPr>
          <a:xfrm>
            <a:off x="838200" y="55324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smtClean="0">
                <a:latin typeface="Arial" panose="020B0604020202020204" pitchFamily="34" charset="0"/>
                <a:cs typeface="Arial" panose="020B0604020202020204" pitchFamily="34" charset="0"/>
              </a:rPr>
              <a:t>Peter can _______________.</a:t>
            </a:r>
            <a:endParaRPr lang="en-GB"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5"/>
          <a:stretch>
            <a:fillRect/>
          </a:stretch>
        </p:blipFill>
        <p:spPr>
          <a:xfrm>
            <a:off x="4134849" y="585022"/>
            <a:ext cx="3922302" cy="4212210"/>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48103" y="5860922"/>
            <a:ext cx="609600" cy="609600"/>
          </a:xfrm>
          <a:prstGeom prst="rect">
            <a:avLst/>
          </a:prstGeom>
        </p:spPr>
      </p:pic>
    </p:spTree>
    <p:extLst>
      <p:ext uri="{BB962C8B-B14F-4D97-AF65-F5344CB8AC3E}">
        <p14:creationId xmlns:p14="http://schemas.microsoft.com/office/powerpoint/2010/main" val="31410328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841"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896</Words>
  <Application>Microsoft Office PowerPoint</Application>
  <PresentationFormat>Widescreen</PresentationFormat>
  <Paragraphs>67</Paragraphs>
  <Slides>13</Slides>
  <Notes>9</Notes>
  <HiddenSlides>0</HiddenSlides>
  <MMClips>11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Learning Intention:    To find verbs</vt:lpstr>
      <vt:lpstr>What is a verb?</vt:lpstr>
      <vt:lpstr>Find the verbs:</vt:lpstr>
      <vt:lpstr>Where are verbs?</vt:lpstr>
      <vt:lpstr>Peter can walk.</vt:lpstr>
      <vt:lpstr>The duck can swim.</vt:lpstr>
      <vt:lpstr>The cat can creep.</vt:lpstr>
      <vt:lpstr>The wolf can run.</vt:lpstr>
      <vt:lpstr>Your turn: </vt:lpstr>
      <vt:lpstr>Your turn: </vt:lpstr>
      <vt:lpstr>Today’s verbs:</vt:lpstr>
      <vt:lpstr>Commentary:</vt:lpstr>
      <vt:lpstr>Commentary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Intention:  To find verbs</dc:title>
  <dc:creator>Kiddy, Rubie</dc:creator>
  <cp:lastModifiedBy>Kiddy, Rubie</cp:lastModifiedBy>
  <cp:revision>17</cp:revision>
  <dcterms:created xsi:type="dcterms:W3CDTF">2021-02-24T08:59:13Z</dcterms:created>
  <dcterms:modified xsi:type="dcterms:W3CDTF">2021-02-24T11:01:37Z</dcterms:modified>
</cp:coreProperties>
</file>