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"/>
  </p:notesMasterIdLst>
  <p:sldIdLst>
    <p:sldId id="265" r:id="rId2"/>
    <p:sldId id="285" r:id="rId3"/>
    <p:sldId id="270" r:id="rId4"/>
    <p:sldId id="284" r:id="rId5"/>
    <p:sldId id="286" r:id="rId6"/>
  </p:sldIdLst>
  <p:sldSz cx="9906000" cy="6858000" type="A4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D78"/>
    <a:srgbClr val="B6A58C"/>
    <a:srgbClr val="006600"/>
    <a:srgbClr val="996600"/>
    <a:srgbClr val="663300"/>
    <a:srgbClr val="0000FF"/>
    <a:srgbClr val="FF99FF"/>
    <a:srgbClr val="FF9300"/>
    <a:srgbClr val="9437FF"/>
    <a:srgbClr val="D88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13"/>
    <p:restoredTop sz="94689"/>
  </p:normalViewPr>
  <p:slideViewPr>
    <p:cSldViewPr snapToGrid="0" snapToObjects="1">
      <p:cViewPr varScale="1">
        <p:scale>
          <a:sx n="88" d="100"/>
          <a:sy n="88" d="100"/>
        </p:scale>
        <p:origin x="7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9D0FF4-B90F-9B40-9692-0C0FE467852E}" type="datetimeFigureOut">
              <a:rPr lang="en-GB" smtClean="0"/>
              <a:t>27/02/2021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79488" y="1241425"/>
            <a:ext cx="4840287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7F22A1-8195-AA4C-8800-F2233489C4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4930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27/02/2021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27/02/2021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27/02/2021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27/02/2021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27/02/2021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27/02/2021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27/02/2021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27/02/2021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27/02/2021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27/02/2021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27/02/2021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30128A-54E9-E04F-8167-9F4DA7D0023B}" type="datetimeFigureOut">
              <a:rPr lang="en-GB" smtClean="0"/>
              <a:t>27/02/2021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655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tiff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2.jpeg"/><Relationship Id="rId4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12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microsoft.com/office/2007/relationships/hdphoto" Target="../media/hdphoto1.wdp"/><Relationship Id="rId11" Type="http://schemas.openxmlformats.org/officeDocument/2006/relationships/image" Target="../media/image9.tiff"/><Relationship Id="rId5" Type="http://schemas.openxmlformats.org/officeDocument/2006/relationships/image" Target="../media/image6.png"/><Relationship Id="rId10" Type="http://schemas.microsoft.com/office/2007/relationships/hdphoto" Target="../media/hdphoto3.wdp"/><Relationship Id="rId4" Type="http://schemas.openxmlformats.org/officeDocument/2006/relationships/image" Target="../media/image2.jpe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C8E0F3-2BC8-8F44-AA65-9ACA92B600B4}"/>
              </a:ext>
            </a:extLst>
          </p:cNvPr>
          <p:cNvSpPr txBox="1"/>
          <p:nvPr/>
        </p:nvSpPr>
        <p:spPr>
          <a:xfrm>
            <a:off x="0" y="0"/>
            <a:ext cx="9906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Learning intention: to plan instructions.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Can you remember all of the important features of instructions?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720651F-6560-EE47-B57F-2F8AFA828B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783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24"/>
    </mc:Choice>
    <mc:Fallback>
      <p:transition spd="slow" advTm="11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C8E0F3-2BC8-8F44-AA65-9ACA92B600B4}"/>
              </a:ext>
            </a:extLst>
          </p:cNvPr>
          <p:cNvSpPr txBox="1"/>
          <p:nvPr/>
        </p:nvSpPr>
        <p:spPr>
          <a:xfrm>
            <a:off x="0" y="0"/>
            <a:ext cx="99060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Learning intention: to plan instructions.</a:t>
            </a:r>
          </a:p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Imperative verbs (bossy verbs)</a:t>
            </a:r>
          </a:p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Second person (you)</a:t>
            </a:r>
          </a:p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Instructions in lists (e.g. touch the handle, open the gate and go through it)</a:t>
            </a:r>
          </a:p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Numbers or bullet points</a:t>
            </a:r>
          </a:p>
        </p:txBody>
      </p:sp>
      <p:sp>
        <p:nvSpPr>
          <p:cNvPr id="2" name="5-Point Star 1"/>
          <p:cNvSpPr/>
          <p:nvPr/>
        </p:nvSpPr>
        <p:spPr>
          <a:xfrm>
            <a:off x="3582589" y="3829546"/>
            <a:ext cx="4599309" cy="2926854"/>
          </a:xfrm>
          <a:prstGeom prst="star5">
            <a:avLst/>
          </a:prstGeom>
          <a:solidFill>
            <a:srgbClr val="FFEA3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Imperative verbs</a:t>
            </a:r>
            <a:endParaRPr lang="en-GB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xplosion 1 2"/>
          <p:cNvSpPr/>
          <p:nvPr/>
        </p:nvSpPr>
        <p:spPr>
          <a:xfrm>
            <a:off x="6457796" y="2203305"/>
            <a:ext cx="3448204" cy="2634343"/>
          </a:xfrm>
          <a:prstGeom prst="irregularSeal1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Numbers or bullet points</a:t>
            </a:r>
            <a:endParaRPr lang="en-GB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xplosion 2 5"/>
          <p:cNvSpPr/>
          <p:nvPr/>
        </p:nvSpPr>
        <p:spPr>
          <a:xfrm>
            <a:off x="1527132" y="5239502"/>
            <a:ext cx="2313710" cy="1369375"/>
          </a:xfrm>
          <a:prstGeom prst="irregularSeal2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Lists</a:t>
            </a:r>
            <a:endParaRPr lang="en-GB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Explosion 2 6"/>
          <p:cNvSpPr/>
          <p:nvPr/>
        </p:nvSpPr>
        <p:spPr>
          <a:xfrm>
            <a:off x="0" y="3231654"/>
            <a:ext cx="3718790" cy="1860326"/>
          </a:xfrm>
          <a:prstGeom prst="irregularSeal2">
            <a:avLst/>
          </a:prstGeom>
          <a:solidFill>
            <a:srgbClr val="45C8F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 person</a:t>
            </a:r>
            <a:endParaRPr lang="en-GB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10FEF01-3D14-0B4F-8837-A9DA814DE8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50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10"/>
    </mc:Choice>
    <mc:Fallback>
      <p:transition spd="slow" advTm="21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58E7433-892D-0748-B4EC-0E230CF5E0C7}"/>
              </a:ext>
            </a:extLst>
          </p:cNvPr>
          <p:cNvSpPr txBox="1"/>
          <p:nvPr/>
        </p:nvSpPr>
        <p:spPr>
          <a:xfrm>
            <a:off x="0" y="0"/>
            <a:ext cx="9906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Learning intention: to plan instructions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You are going to be writing instructions for an adventure! Using the story map from last lesson, add any imperative verbs or ‘Wow!’ words you liked from the ‘Instructions’ story.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3B6E64-B0FC-C342-8F71-D8687804F1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7771" y="2942272"/>
            <a:ext cx="5387076" cy="3806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D70815B-9333-174C-BE48-A1CB866BE0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008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45"/>
    </mc:Choice>
    <mc:Fallback>
      <p:transition spd="slow" advTm="16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0C63AB9-2070-6E43-98A6-627A56749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7288" y="4967620"/>
            <a:ext cx="2830958" cy="188730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B66288F-438B-7D4C-BCB5-A650D6D396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884" b="74644"/>
          <a:stretch/>
        </p:blipFill>
        <p:spPr bwMode="auto">
          <a:xfrm>
            <a:off x="5039573" y="3419154"/>
            <a:ext cx="1565605" cy="1548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DE49081-0E2A-5A48-9794-0475A2240A0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123" t="29896" r="44942" b="31913"/>
          <a:stretch/>
        </p:blipFill>
        <p:spPr>
          <a:xfrm>
            <a:off x="6718899" y="2264231"/>
            <a:ext cx="2850405" cy="27901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8E7433-892D-0748-B4EC-0E230CF5E0C7}"/>
              </a:ext>
            </a:extLst>
          </p:cNvPr>
          <p:cNvSpPr txBox="1"/>
          <p:nvPr/>
        </p:nvSpPr>
        <p:spPr>
          <a:xfrm>
            <a:off x="0" y="0"/>
            <a:ext cx="990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 want to borrow ‘Wow’ words from the story. Have a think about what they mean… would they fit with your instruction map? Can you think of any better words?</a:t>
            </a:r>
          </a:p>
        </p:txBody>
      </p:sp>
      <p:sp>
        <p:nvSpPr>
          <p:cNvPr id="18" name="Explosion 2 17">
            <a:extLst>
              <a:ext uri="{FF2B5EF4-FFF2-40B4-BE49-F238E27FC236}">
                <a16:creationId xmlns:a16="http://schemas.microsoft.com/office/drawing/2014/main" id="{1424A12C-4B0D-6D4D-80CA-F9607A783CB6}"/>
              </a:ext>
            </a:extLst>
          </p:cNvPr>
          <p:cNvSpPr/>
          <p:nvPr/>
        </p:nvSpPr>
        <p:spPr>
          <a:xfrm>
            <a:off x="4368246" y="1732522"/>
            <a:ext cx="2123212" cy="1291927"/>
          </a:xfrm>
          <a:prstGeom prst="irregularSeal2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trust</a:t>
            </a:r>
            <a:endParaRPr lang="en-GB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Explosion 2 18">
            <a:extLst>
              <a:ext uri="{FF2B5EF4-FFF2-40B4-BE49-F238E27FC236}">
                <a16:creationId xmlns:a16="http://schemas.microsoft.com/office/drawing/2014/main" id="{943D3BFF-A2A9-974E-9113-C069FB2B2E53}"/>
              </a:ext>
            </a:extLst>
          </p:cNvPr>
          <p:cNvSpPr/>
          <p:nvPr/>
        </p:nvSpPr>
        <p:spPr>
          <a:xfrm>
            <a:off x="3445752" y="2993021"/>
            <a:ext cx="2631212" cy="1291927"/>
          </a:xfrm>
          <a:prstGeom prst="irregularSeal2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castle</a:t>
            </a:r>
            <a:endParaRPr lang="en-GB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Explosion 2 19">
            <a:extLst>
              <a:ext uri="{FF2B5EF4-FFF2-40B4-BE49-F238E27FC236}">
                <a16:creationId xmlns:a16="http://schemas.microsoft.com/office/drawing/2014/main" id="{A8104049-1EEC-EF4F-BA54-1117DF71ABC3}"/>
              </a:ext>
            </a:extLst>
          </p:cNvPr>
          <p:cNvSpPr/>
          <p:nvPr/>
        </p:nvSpPr>
        <p:spPr>
          <a:xfrm flipH="1">
            <a:off x="6459314" y="1494661"/>
            <a:ext cx="3425371" cy="1291927"/>
          </a:xfrm>
          <a:prstGeom prst="irregularSeal2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ferryman</a:t>
            </a:r>
            <a:endParaRPr lang="en-GB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Explosion 2 20">
            <a:extLst>
              <a:ext uri="{FF2B5EF4-FFF2-40B4-BE49-F238E27FC236}">
                <a16:creationId xmlns:a16="http://schemas.microsoft.com/office/drawing/2014/main" id="{7F3D5DF6-BA9E-C148-90BE-4008339972BA}"/>
              </a:ext>
            </a:extLst>
          </p:cNvPr>
          <p:cNvSpPr/>
          <p:nvPr/>
        </p:nvSpPr>
        <p:spPr>
          <a:xfrm>
            <a:off x="6076964" y="5522265"/>
            <a:ext cx="3807721" cy="1291927"/>
          </a:xfrm>
          <a:prstGeom prst="irregularSeal2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remember</a:t>
            </a:r>
            <a:endParaRPr lang="en-GB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Explosion 2 21">
            <a:extLst>
              <a:ext uri="{FF2B5EF4-FFF2-40B4-BE49-F238E27FC236}">
                <a16:creationId xmlns:a16="http://schemas.microsoft.com/office/drawing/2014/main" id="{F59BA6DE-5E78-0A4E-AC8D-722D7E45F0D1}"/>
              </a:ext>
            </a:extLst>
          </p:cNvPr>
          <p:cNvSpPr/>
          <p:nvPr/>
        </p:nvSpPr>
        <p:spPr>
          <a:xfrm>
            <a:off x="4429118" y="4917514"/>
            <a:ext cx="2289782" cy="1291927"/>
          </a:xfrm>
          <a:prstGeom prst="irregularSeal2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return</a:t>
            </a:r>
            <a:endParaRPr lang="en-GB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Explosion 2 22">
            <a:extLst>
              <a:ext uri="{FF2B5EF4-FFF2-40B4-BE49-F238E27FC236}">
                <a16:creationId xmlns:a16="http://schemas.microsoft.com/office/drawing/2014/main" id="{732E03A9-9DCD-A44E-909B-0D557EB9D7B4}"/>
              </a:ext>
            </a:extLst>
          </p:cNvPr>
          <p:cNvSpPr/>
          <p:nvPr/>
        </p:nvSpPr>
        <p:spPr>
          <a:xfrm>
            <a:off x="180768" y="4342379"/>
            <a:ext cx="3022103" cy="1291927"/>
          </a:xfrm>
          <a:prstGeom prst="irregularSeal2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journey</a:t>
            </a:r>
            <a:endParaRPr lang="en-GB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A66176-3C6D-0644-B3AF-A773F3B7A6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744" y="2183121"/>
            <a:ext cx="2988127" cy="1990552"/>
          </a:xfrm>
          <a:prstGeom prst="rect">
            <a:avLst/>
          </a:prstGeom>
        </p:spPr>
      </p:pic>
      <p:sp>
        <p:nvSpPr>
          <p:cNvPr id="17" name="Explosion 2 16">
            <a:extLst>
              <a:ext uri="{FF2B5EF4-FFF2-40B4-BE49-F238E27FC236}">
                <a16:creationId xmlns:a16="http://schemas.microsoft.com/office/drawing/2014/main" id="{D1E0617B-3370-C246-954D-D97381A93163}"/>
              </a:ext>
            </a:extLst>
          </p:cNvPr>
          <p:cNvSpPr/>
          <p:nvPr/>
        </p:nvSpPr>
        <p:spPr>
          <a:xfrm>
            <a:off x="2063" y="1440873"/>
            <a:ext cx="4398326" cy="1291927"/>
          </a:xfrm>
          <a:prstGeom prst="irregularSeal2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undergrowth</a:t>
            </a:r>
            <a:endParaRPr lang="en-GB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E18D03FA-EF94-B84B-B0F0-2570C8CEF6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836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123"/>
    </mc:Choice>
    <mc:Fallback>
      <p:transition spd="slow" advTm="23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A45CD34-7DC5-914F-A353-7752445270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565" t="81332" r="38819"/>
          <a:stretch/>
        </p:blipFill>
        <p:spPr bwMode="auto">
          <a:xfrm rot="20790511">
            <a:off x="4537519" y="2283777"/>
            <a:ext cx="1924237" cy="123136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8E7433-892D-0748-B4EC-0E230CF5E0C7}"/>
              </a:ext>
            </a:extLst>
          </p:cNvPr>
          <p:cNvSpPr txBox="1"/>
          <p:nvPr/>
        </p:nvSpPr>
        <p:spPr>
          <a:xfrm>
            <a:off x="0" y="0"/>
            <a:ext cx="99060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 have added some ‘Wow’ words and imperative verbs to my map to help me to write my instructions tomorrow. What else can I add?</a:t>
            </a:r>
            <a:endParaRPr lang="en-US" sz="32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8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u="sng" dirty="0">
                <a:latin typeface="Arial" panose="020B0604020202020204" pitchFamily="34" charset="0"/>
                <a:cs typeface="Arial" panose="020B0604020202020204" pitchFamily="34" charset="0"/>
              </a:rPr>
              <a:t>Now it’s your turn…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CCE63C-FCB5-7E46-90FE-C5B9351FA3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383" b="100000" l="7835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1704" t="71742"/>
          <a:stretch/>
        </p:blipFill>
        <p:spPr bwMode="auto">
          <a:xfrm>
            <a:off x="1596570" y="2171630"/>
            <a:ext cx="1172343" cy="12795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BA5F921-FF9D-A949-ACC7-827AF468813A}"/>
              </a:ext>
            </a:extLst>
          </p:cNvPr>
          <p:cNvCxnSpPr/>
          <p:nvPr/>
        </p:nvCxnSpPr>
        <p:spPr>
          <a:xfrm>
            <a:off x="1132112" y="2946398"/>
            <a:ext cx="46445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8988B2C8-FFBC-1642-BE59-7767E074B08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481" l="2200" r="100000"/>
                    </a14:imgEffect>
                  </a14:imgLayer>
                </a14:imgProps>
              </a:ext>
            </a:extLst>
          </a:blip>
          <a:srcRect l="12914" t="5925" r="12571" b="13439"/>
          <a:stretch/>
        </p:blipFill>
        <p:spPr>
          <a:xfrm>
            <a:off x="2345712" y="2623838"/>
            <a:ext cx="707885" cy="8273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B6D5CB3-3680-804A-B739-A35EBC7929D4}"/>
              </a:ext>
            </a:extLst>
          </p:cNvPr>
          <p:cNvSpPr txBox="1"/>
          <p:nvPr/>
        </p:nvSpPr>
        <p:spPr>
          <a:xfrm>
            <a:off x="973285" y="3451151"/>
            <a:ext cx="2895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slimy, green goblin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EF52D11-02BA-2C40-91F2-F475B51A8160}"/>
              </a:ext>
            </a:extLst>
          </p:cNvPr>
          <p:cNvCxnSpPr>
            <a:cxnSpLocks/>
          </p:cNvCxnSpPr>
          <p:nvPr/>
        </p:nvCxnSpPr>
        <p:spPr>
          <a:xfrm>
            <a:off x="5035179" y="3448360"/>
            <a:ext cx="596364" cy="27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7058F149-7159-B943-8052-D53C39C443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300" b="91300" l="6700" r="92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70800" y="2776320"/>
            <a:ext cx="1578811" cy="157881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7C7B465-D420-E249-BD4D-608393C3AF33}"/>
              </a:ext>
            </a:extLst>
          </p:cNvPr>
          <p:cNvSpPr txBox="1"/>
          <p:nvPr/>
        </p:nvSpPr>
        <p:spPr>
          <a:xfrm>
            <a:off x="5035179" y="4219347"/>
            <a:ext cx="5323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rainbow shark’s dangerous den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488A996-E4A5-D745-8D7A-BA07EC6E39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6226631" y="4919971"/>
            <a:ext cx="1930400" cy="1693926"/>
          </a:xfrm>
          <a:prstGeom prst="rect">
            <a:avLst/>
          </a:prstGeom>
        </p:spPr>
      </p:pic>
      <p:cxnSp>
        <p:nvCxnSpPr>
          <p:cNvPr id="6" name="Curved Connector 5">
            <a:extLst>
              <a:ext uri="{FF2B5EF4-FFF2-40B4-BE49-F238E27FC236}">
                <a16:creationId xmlns:a16="http://schemas.microsoft.com/office/drawing/2014/main" id="{4BC2FD97-1ED7-1E49-8B59-78804EFB7B0D}"/>
              </a:ext>
            </a:extLst>
          </p:cNvPr>
          <p:cNvCxnSpPr>
            <a:cxnSpLocks/>
          </p:cNvCxnSpPr>
          <p:nvPr/>
        </p:nvCxnSpPr>
        <p:spPr>
          <a:xfrm>
            <a:off x="2496457" y="2148114"/>
            <a:ext cx="5023921" cy="4509325"/>
          </a:xfrm>
          <a:prstGeom prst="curved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xplosion 2 16">
            <a:extLst>
              <a:ext uri="{FF2B5EF4-FFF2-40B4-BE49-F238E27FC236}">
                <a16:creationId xmlns:a16="http://schemas.microsoft.com/office/drawing/2014/main" id="{F75DEFAC-0D93-F844-92F3-31ECA4AEA929}"/>
              </a:ext>
            </a:extLst>
          </p:cNvPr>
          <p:cNvSpPr/>
          <p:nvPr/>
        </p:nvSpPr>
        <p:spPr>
          <a:xfrm>
            <a:off x="296674" y="1326356"/>
            <a:ext cx="2870790" cy="1291927"/>
          </a:xfrm>
          <a:prstGeom prst="irregularSeal2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journey</a:t>
            </a:r>
            <a:endParaRPr lang="en-GB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8D8AFA-30B1-6242-878B-F3F7098520AA}"/>
              </a:ext>
            </a:extLst>
          </p:cNvPr>
          <p:cNvSpPr txBox="1"/>
          <p:nvPr/>
        </p:nvSpPr>
        <p:spPr>
          <a:xfrm>
            <a:off x="110835" y="2688543"/>
            <a:ext cx="2895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begin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508101-2F2B-C249-A965-072D4D49A484}"/>
              </a:ext>
            </a:extLst>
          </p:cNvPr>
          <p:cNvSpPr txBox="1"/>
          <p:nvPr/>
        </p:nvSpPr>
        <p:spPr>
          <a:xfrm>
            <a:off x="5265370" y="1741009"/>
            <a:ext cx="2895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travel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ACBD3ED-E9B3-9844-B850-B98578E5844F}"/>
              </a:ext>
            </a:extLst>
          </p:cNvPr>
          <p:cNvCxnSpPr>
            <a:cxnSpLocks/>
          </p:cNvCxnSpPr>
          <p:nvPr/>
        </p:nvCxnSpPr>
        <p:spPr>
          <a:xfrm flipH="1">
            <a:off x="5035179" y="1653923"/>
            <a:ext cx="988250" cy="6683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xplosion 2 19">
            <a:extLst>
              <a:ext uri="{FF2B5EF4-FFF2-40B4-BE49-F238E27FC236}">
                <a16:creationId xmlns:a16="http://schemas.microsoft.com/office/drawing/2014/main" id="{126A0796-368A-3146-9BA5-7D523C39F4F7}"/>
              </a:ext>
            </a:extLst>
          </p:cNvPr>
          <p:cNvSpPr/>
          <p:nvPr/>
        </p:nvSpPr>
        <p:spPr>
          <a:xfrm>
            <a:off x="4535722" y="4929205"/>
            <a:ext cx="2289782" cy="1291927"/>
          </a:xfrm>
          <a:prstGeom prst="irregularSeal2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return</a:t>
            </a:r>
            <a:endParaRPr lang="en-GB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Explosion 2 20">
            <a:extLst>
              <a:ext uri="{FF2B5EF4-FFF2-40B4-BE49-F238E27FC236}">
                <a16:creationId xmlns:a16="http://schemas.microsoft.com/office/drawing/2014/main" id="{1A433F98-EF43-6345-9F73-ABA448DB6496}"/>
              </a:ext>
            </a:extLst>
          </p:cNvPr>
          <p:cNvSpPr/>
          <p:nvPr/>
        </p:nvSpPr>
        <p:spPr>
          <a:xfrm>
            <a:off x="-1416" y="3876556"/>
            <a:ext cx="2123212" cy="1291927"/>
          </a:xfrm>
          <a:prstGeom prst="irregularSeal2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trust</a:t>
            </a:r>
            <a:endParaRPr lang="en-GB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87F8D525-AA72-8443-B086-EC21226552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642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678"/>
    </mc:Choice>
    <mc:Fallback>
      <p:transition spd="slow" advTm="54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4101</TotalTime>
  <Words>204</Words>
  <Application>Microsoft Macintosh PowerPoint</Application>
  <PresentationFormat>A4 Paper (210x297 mm)</PresentationFormat>
  <Paragraphs>44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Shona Thom (UG)</dc:creator>
  <cp:lastModifiedBy>Microsoft Office User</cp:lastModifiedBy>
  <cp:revision>92</cp:revision>
  <cp:lastPrinted>2019-10-02T15:50:32Z</cp:lastPrinted>
  <dcterms:created xsi:type="dcterms:W3CDTF">2018-03-10T18:23:35Z</dcterms:created>
  <dcterms:modified xsi:type="dcterms:W3CDTF">2021-02-27T18:45:14Z</dcterms:modified>
</cp:coreProperties>
</file>