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  <p:sldId id="339" r:id="rId3"/>
    <p:sldId id="341" r:id="rId4"/>
    <p:sldId id="343" r:id="rId5"/>
    <p:sldId id="34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88E"/>
    <a:srgbClr val="FF66FF"/>
    <a:srgbClr val="FF0000"/>
    <a:srgbClr val="6600FF"/>
    <a:srgbClr val="FF505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CEE04-36CD-4F0D-9442-C095567B03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7319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3F7D4-8A56-4958-A8F4-BBAD695E67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34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5AD9B-4880-4A8D-A9CD-A1F56DED30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8596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13B54-2BDA-44C2-AABF-0A7CAE479A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618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91D58-3176-4DEF-B9B1-3DD668AF55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1861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79547-8E54-45F6-BCE6-65EFACEC86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581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0C60F-00AD-444B-B53B-4062CAD332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72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281D6-19BF-4B25-A7C4-8A5C8B7990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81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B945D-71F8-4053-988A-C7CAFFED26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847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B1C5-C1ED-4992-98CF-8047C0DA0D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005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B3039-DA6B-4542-A15D-D486C4239A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1076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E696F-427F-40FE-9CA0-92BDB3D8F1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405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E4D8FE9-4816-467A-8C22-A50B1B6C32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609600" y="1828800"/>
            <a:ext cx="8001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u="sng" dirty="0">
                <a:cs typeface="Arial" panose="020B0604020202020204" pitchFamily="34" charset="0"/>
              </a:rPr>
              <a:t>Learning Intention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400" u="sng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u="sng" dirty="0">
                <a:cs typeface="Arial" panose="020B0604020202020204" pitchFamily="34" charset="0"/>
              </a:rPr>
              <a:t>To multiply by </a:t>
            </a:r>
            <a:r>
              <a:rPr lang="en-GB" altLang="en-US" sz="4400" u="sng" dirty="0" smtClean="0">
                <a:cs typeface="Arial" panose="020B0604020202020204" pitchFamily="34" charset="0"/>
              </a:rPr>
              <a:t>powers </a:t>
            </a:r>
            <a:r>
              <a:rPr lang="en-GB" altLang="en-US" sz="4400" u="sng" dirty="0" smtClean="0">
                <a:cs typeface="Arial" panose="020B0604020202020204" pitchFamily="34" charset="0"/>
              </a:rPr>
              <a:t>of ten</a:t>
            </a:r>
            <a:endParaRPr lang="en-GB" altLang="en-US" sz="4400" u="sng" dirty="0">
              <a:cs typeface="Arial" panose="020B0604020202020204" pitchFamily="34" charset="0"/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2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71628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400" dirty="0">
                <a:cs typeface="Arial" panose="020B0604020202020204" pitchFamily="34" charset="0"/>
              </a:rPr>
              <a:t>When we multiply by 10 we are making the number ten times bigger</a:t>
            </a:r>
            <a:r>
              <a:rPr lang="en-GB" altLang="en-US" sz="4400" dirty="0">
                <a:solidFill>
                  <a:srgbClr val="6600FF"/>
                </a:solidFill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48200" y="372385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0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912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4585507"/>
              </p:ext>
            </p:extLst>
          </p:nvPr>
        </p:nvGraphicFramePr>
        <p:xfrm>
          <a:off x="2133600" y="2971800"/>
          <a:ext cx="4572000" cy="298945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7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GB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60" name="Text Box 32"/>
          <p:cNvSpPr txBox="1">
            <a:spLocks noChangeArrowheads="1"/>
          </p:cNvSpPr>
          <p:nvPr/>
        </p:nvSpPr>
        <p:spPr bwMode="auto">
          <a:xfrm>
            <a:off x="4191000" y="1143000"/>
            <a:ext cx="32766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en-US" sz="2800">
              <a:solidFill>
                <a:srgbClr val="FF505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5050"/>
                </a:solidFill>
              </a:rPr>
              <a:t> </a:t>
            </a:r>
          </a:p>
        </p:txBody>
      </p:sp>
      <p:sp>
        <p:nvSpPr>
          <p:cNvPr id="10261" name="Text Box 33"/>
          <p:cNvSpPr txBox="1">
            <a:spLocks noChangeArrowheads="1"/>
          </p:cNvSpPr>
          <p:nvPr/>
        </p:nvSpPr>
        <p:spPr bwMode="auto">
          <a:xfrm>
            <a:off x="4479925" y="2551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Text Box 34"/>
          <p:cNvSpPr txBox="1">
            <a:spLocks noChangeArrowheads="1"/>
          </p:cNvSpPr>
          <p:nvPr/>
        </p:nvSpPr>
        <p:spPr bwMode="auto">
          <a:xfrm>
            <a:off x="320675" y="0"/>
            <a:ext cx="86868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 dirty="0">
                <a:cs typeface="Arial" panose="020B0604020202020204" pitchFamily="34" charset="0"/>
              </a:rPr>
              <a:t>Step 1.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3200" dirty="0">
                <a:cs typeface="Arial" panose="020B0604020202020204" pitchFamily="34" charset="0"/>
              </a:rPr>
              <a:t>Write the calculation and the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3200" dirty="0">
                <a:cs typeface="Arial" panose="020B0604020202020204" pitchFamily="34" charset="0"/>
              </a:rPr>
              <a:t>number on your grid.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3200" dirty="0">
                <a:latin typeface="Comic Sans MS" panose="030F0702030302020204" pitchFamily="66" charset="0"/>
              </a:rPr>
              <a:t>                                                       6X</a:t>
            </a:r>
            <a:r>
              <a:rPr lang="en-GB" altLang="en-US" sz="3200" b="1" dirty="0">
                <a:solidFill>
                  <a:srgbClr val="7030A0"/>
                </a:solidFill>
                <a:latin typeface="Comic Sans MS" panose="030F0702030302020204" pitchFamily="66" charset="0"/>
              </a:rPr>
              <a:t>10</a:t>
            </a:r>
            <a:r>
              <a:rPr lang="en-GB" altLang="en-US" sz="3200" dirty="0">
                <a:latin typeface="Comic Sans MS" panose="030F0702030302020204" pitchFamily="66" charset="0"/>
              </a:rPr>
              <a:t>=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3200" dirty="0">
              <a:latin typeface="Comic Sans MS" panose="030F0702030302020204" pitchFamily="66" charset="0"/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467600" y="466927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20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2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062547"/>
              </p:ext>
            </p:extLst>
          </p:nvPr>
        </p:nvGraphicFramePr>
        <p:xfrm>
          <a:off x="2133600" y="3124200"/>
          <a:ext cx="4572000" cy="298945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77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GB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7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08" name="AutoShape 31"/>
          <p:cNvSpPr>
            <a:spLocks noChangeArrowheads="1"/>
          </p:cNvSpPr>
          <p:nvPr/>
        </p:nvSpPr>
        <p:spPr bwMode="auto">
          <a:xfrm flipH="1">
            <a:off x="4953000" y="2514600"/>
            <a:ext cx="1371600" cy="762000"/>
          </a:xfrm>
          <a:custGeom>
            <a:avLst/>
            <a:gdLst>
              <a:gd name="T0" fmla="*/ 42403142 w 21600"/>
              <a:gd name="T1" fmla="*/ 3739 h 21600"/>
              <a:gd name="T2" fmla="*/ 10931398 w 21600"/>
              <a:gd name="T3" fmla="*/ 13969752 h 21600"/>
              <a:gd name="T4" fmla="*/ 42975721 w 21600"/>
              <a:gd name="T5" fmla="*/ 6721651 h 21600"/>
              <a:gd name="T6" fmla="*/ 97983671 w 21600"/>
              <a:gd name="T7" fmla="*/ 13440833 h 21600"/>
              <a:gd name="T8" fmla="*/ 76209529 w 21600"/>
              <a:gd name="T9" fmla="*/ 20161252 h 21600"/>
              <a:gd name="T10" fmla="*/ 54435371 w 21600"/>
              <a:gd name="T11" fmla="*/ 1344083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0894"/>
                  <a:pt x="5402" y="10989"/>
                  <a:pt x="5407" y="11083"/>
                </a:cubicBezTo>
                <a:lnTo>
                  <a:pt x="14" y="11367"/>
                </a:lnTo>
                <a:cubicBezTo>
                  <a:pt x="4" y="11178"/>
                  <a:pt x="0" y="10989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2309" name="Text Box 32"/>
          <p:cNvSpPr txBox="1">
            <a:spLocks noChangeArrowheads="1"/>
          </p:cNvSpPr>
          <p:nvPr/>
        </p:nvSpPr>
        <p:spPr bwMode="auto">
          <a:xfrm>
            <a:off x="4267200" y="1752600"/>
            <a:ext cx="32766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en-US" sz="2800">
              <a:solidFill>
                <a:srgbClr val="FF505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5050"/>
                </a:solidFill>
              </a:rPr>
              <a:t> x10</a:t>
            </a:r>
          </a:p>
        </p:txBody>
      </p:sp>
      <p:sp>
        <p:nvSpPr>
          <p:cNvPr id="12310" name="Text Box 33"/>
          <p:cNvSpPr txBox="1">
            <a:spLocks noChangeArrowheads="1"/>
          </p:cNvSpPr>
          <p:nvPr/>
        </p:nvSpPr>
        <p:spPr bwMode="auto">
          <a:xfrm>
            <a:off x="4479925" y="2551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11" name="Text Box 34"/>
          <p:cNvSpPr txBox="1">
            <a:spLocks noChangeArrowheads="1"/>
          </p:cNvSpPr>
          <p:nvPr/>
        </p:nvSpPr>
        <p:spPr bwMode="auto">
          <a:xfrm>
            <a:off x="228600" y="381000"/>
            <a:ext cx="8686800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 dirty="0">
                <a:cs typeface="Arial" panose="020B0604020202020204" pitchFamily="34" charset="0"/>
              </a:rPr>
              <a:t>Step </a:t>
            </a:r>
            <a:r>
              <a:rPr lang="en-GB" altLang="en-US" sz="3200" dirty="0" smtClean="0">
                <a:cs typeface="Arial" panose="020B0604020202020204" pitchFamily="34" charset="0"/>
              </a:rPr>
              <a:t>2:</a:t>
            </a:r>
            <a:endParaRPr lang="en-GB" altLang="en-US" sz="3200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3200" dirty="0">
                <a:cs typeface="Arial" panose="020B0604020202020204" pitchFamily="34" charset="0"/>
              </a:rPr>
              <a:t>Because </a:t>
            </a:r>
            <a:r>
              <a:rPr lang="en-GB" altLang="en-US" sz="3200" b="1" dirty="0">
                <a:cs typeface="Arial" panose="020B0604020202020204" pitchFamily="34" charset="0"/>
              </a:rPr>
              <a:t>1</a:t>
            </a:r>
            <a:r>
              <a:rPr lang="en-GB" altLang="en-US" sz="4400" b="1" u="sng" dirty="0">
                <a:cs typeface="Arial" panose="020B0604020202020204" pitchFamily="34" charset="0"/>
              </a:rPr>
              <a:t>0</a:t>
            </a:r>
            <a:r>
              <a:rPr lang="en-GB" altLang="en-US" sz="3200" dirty="0">
                <a:cs typeface="Arial" panose="020B0604020202020204" pitchFamily="34" charset="0"/>
              </a:rPr>
              <a:t> has 1 zero, move the number 6, one place to the left</a:t>
            </a:r>
            <a:r>
              <a:rPr lang="en-GB" altLang="en-US" sz="3200" dirty="0">
                <a:latin typeface="Comic Sans MS" panose="030F0702030302020204" pitchFamily="66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3200" dirty="0">
              <a:latin typeface="Comic Sans MS" panose="030F0702030302020204" pitchFamily="66" charset="0"/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848600" y="3581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90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2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884110"/>
              </p:ext>
            </p:extLst>
          </p:nvPr>
        </p:nvGraphicFramePr>
        <p:xfrm>
          <a:off x="2133600" y="3505200"/>
          <a:ext cx="4572000" cy="314007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2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  <a:endParaRPr kumimoji="0" lang="en-GB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6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32" name="AutoShape 31"/>
          <p:cNvSpPr>
            <a:spLocks noChangeArrowheads="1"/>
          </p:cNvSpPr>
          <p:nvPr/>
        </p:nvSpPr>
        <p:spPr bwMode="auto">
          <a:xfrm flipH="1">
            <a:off x="4724400" y="2895600"/>
            <a:ext cx="1371600" cy="762000"/>
          </a:xfrm>
          <a:custGeom>
            <a:avLst/>
            <a:gdLst>
              <a:gd name="T0" fmla="*/ 42403142 w 21600"/>
              <a:gd name="T1" fmla="*/ 3739 h 21600"/>
              <a:gd name="T2" fmla="*/ 10931398 w 21600"/>
              <a:gd name="T3" fmla="*/ 13969752 h 21600"/>
              <a:gd name="T4" fmla="*/ 42975721 w 21600"/>
              <a:gd name="T5" fmla="*/ 6721651 h 21600"/>
              <a:gd name="T6" fmla="*/ 97983671 w 21600"/>
              <a:gd name="T7" fmla="*/ 13440833 h 21600"/>
              <a:gd name="T8" fmla="*/ 76209529 w 21600"/>
              <a:gd name="T9" fmla="*/ 20161252 h 21600"/>
              <a:gd name="T10" fmla="*/ 54435371 w 21600"/>
              <a:gd name="T11" fmla="*/ 1344083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399" y="10894"/>
                  <a:pt x="5402" y="10989"/>
                  <a:pt x="5407" y="11083"/>
                </a:cubicBezTo>
                <a:lnTo>
                  <a:pt x="14" y="11367"/>
                </a:lnTo>
                <a:cubicBezTo>
                  <a:pt x="4" y="11178"/>
                  <a:pt x="0" y="10989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66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33" name="Text Box 32"/>
          <p:cNvSpPr txBox="1">
            <a:spLocks noChangeArrowheads="1"/>
          </p:cNvSpPr>
          <p:nvPr/>
        </p:nvSpPr>
        <p:spPr bwMode="auto">
          <a:xfrm>
            <a:off x="4191000" y="1905000"/>
            <a:ext cx="32766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en-US" sz="2800">
              <a:solidFill>
                <a:srgbClr val="FF5050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2800">
                <a:solidFill>
                  <a:srgbClr val="FF5050"/>
                </a:solidFill>
              </a:rPr>
              <a:t> x10</a:t>
            </a:r>
          </a:p>
        </p:txBody>
      </p:sp>
      <p:sp>
        <p:nvSpPr>
          <p:cNvPr id="13334" name="Text Box 33"/>
          <p:cNvSpPr txBox="1">
            <a:spLocks noChangeArrowheads="1"/>
          </p:cNvSpPr>
          <p:nvPr/>
        </p:nvSpPr>
        <p:spPr bwMode="auto">
          <a:xfrm>
            <a:off x="4479925" y="25511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5" name="Text Box 34"/>
          <p:cNvSpPr txBox="1">
            <a:spLocks noChangeArrowheads="1"/>
          </p:cNvSpPr>
          <p:nvPr/>
        </p:nvSpPr>
        <p:spPr bwMode="auto">
          <a:xfrm>
            <a:off x="228600" y="381000"/>
            <a:ext cx="86868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3200" dirty="0">
                <a:cs typeface="Arial" panose="020B0604020202020204" pitchFamily="34" charset="0"/>
              </a:rPr>
              <a:t>Step </a:t>
            </a:r>
            <a:r>
              <a:rPr lang="en-GB" altLang="en-US" sz="3200" dirty="0" smtClean="0">
                <a:cs typeface="Arial" panose="020B0604020202020204" pitchFamily="34" charset="0"/>
              </a:rPr>
              <a:t>3:</a:t>
            </a:r>
            <a:endParaRPr lang="en-GB" altLang="en-US" sz="3200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2800" dirty="0">
                <a:cs typeface="Arial" panose="020B0604020202020204" pitchFamily="34" charset="0"/>
              </a:rPr>
              <a:t>We </a:t>
            </a:r>
            <a:r>
              <a:rPr lang="en-GB" altLang="en-US" sz="2800" u="sng" dirty="0">
                <a:cs typeface="Arial" panose="020B0604020202020204" pitchFamily="34" charset="0"/>
              </a:rPr>
              <a:t>must</a:t>
            </a:r>
            <a:r>
              <a:rPr lang="en-GB" altLang="en-US" sz="2800" dirty="0">
                <a:cs typeface="Arial" panose="020B0604020202020204" pitchFamily="34" charset="0"/>
              </a:rPr>
              <a:t> put a 0 in the empty </a:t>
            </a:r>
            <a:r>
              <a:rPr lang="en-GB" altLang="en-US" sz="2800" dirty="0" smtClean="0">
                <a:cs typeface="Arial" panose="020B0604020202020204" pitchFamily="34" charset="0"/>
              </a:rPr>
              <a:t>ones </a:t>
            </a:r>
            <a:r>
              <a:rPr lang="en-GB" altLang="en-US" sz="2800" dirty="0">
                <a:cs typeface="Arial" panose="020B0604020202020204" pitchFamily="34" charset="0"/>
              </a:rPr>
              <a:t>column to hold the place.               6 x 10 = 60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3200" dirty="0"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endParaRPr lang="en-GB" altLang="en-US" sz="3200" dirty="0">
              <a:latin typeface="Comic Sans MS" panose="030F0702030302020204" pitchFamily="66" charset="0"/>
            </a:endParaRPr>
          </a:p>
        </p:txBody>
      </p:sp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91400" y="416877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88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69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102</Words>
  <Application>Microsoft Office PowerPoint</Application>
  <PresentationFormat>On-screen Show (4:3)</PresentationFormat>
  <Paragraphs>34</Paragraphs>
  <Slides>5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MJC</dc:creator>
  <cp:lastModifiedBy>Conroy, Bekki</cp:lastModifiedBy>
  <cp:revision>32</cp:revision>
  <dcterms:created xsi:type="dcterms:W3CDTF">2006-01-07T13:46:15Z</dcterms:created>
  <dcterms:modified xsi:type="dcterms:W3CDTF">2021-02-10T13:09:23Z</dcterms:modified>
</cp:coreProperties>
</file>