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7" r:id="rId2"/>
    <p:sldId id="339" r:id="rId3"/>
    <p:sldId id="341" r:id="rId4"/>
    <p:sldId id="343" r:id="rId5"/>
    <p:sldId id="346" r:id="rId6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88E"/>
    <a:srgbClr val="FF66FF"/>
    <a:srgbClr val="FF0000"/>
    <a:srgbClr val="6600FF"/>
    <a:srgbClr val="FF5050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7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FCEE04-36CD-4F0D-9442-C095567B03E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17319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B3F7D4-8A56-4958-A8F4-BBAD695E673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1346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5AD9B-4880-4A8D-A9CD-A1F56DED307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385968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813B54-2BDA-44C2-AABF-0A7CAE479A6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46184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991D58-3176-4DEF-B9B1-3DD668AF556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81861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79547-8E54-45F6-BCE6-65EFACEC861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45813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80C60F-00AD-444B-B53B-4062CAD332D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2872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F281D6-19BF-4B25-A7C4-8A5C8B79907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1818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4B945D-71F8-4053-988A-C7CAFFED269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28476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2B1C5-C1ED-4992-98CF-8047C0DA0D4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20059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B3039-DA6B-4542-A15D-D486C4239A4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61076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3E696F-427F-40FE-9CA0-92BDB3D8F19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74057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DE4D8FE9-4816-467A-8C22-A50B1B6C324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5.m4a"/><Relationship Id="rId1" Type="http://schemas.microsoft.com/office/2007/relationships/media" Target="../media/media5.m4a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1"/>
          <p:cNvSpPr txBox="1">
            <a:spLocks noChangeArrowheads="1"/>
          </p:cNvSpPr>
          <p:nvPr/>
        </p:nvSpPr>
        <p:spPr bwMode="auto">
          <a:xfrm>
            <a:off x="609600" y="1828800"/>
            <a:ext cx="800100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400" u="sng" dirty="0">
                <a:cs typeface="Arial" panose="020B0604020202020204" pitchFamily="34" charset="0"/>
              </a:rPr>
              <a:t>Learning Intention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4400" u="sng" dirty="0"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400" u="sng" dirty="0">
                <a:cs typeface="Arial" panose="020B0604020202020204" pitchFamily="34" charset="0"/>
              </a:rPr>
              <a:t>To multiply by </a:t>
            </a:r>
            <a:r>
              <a:rPr lang="en-GB" altLang="en-US" sz="4400" u="sng" dirty="0" smtClean="0">
                <a:cs typeface="Arial" panose="020B0604020202020204" pitchFamily="34" charset="0"/>
              </a:rPr>
              <a:t>powers </a:t>
            </a:r>
            <a:r>
              <a:rPr lang="en-GB" altLang="en-US" sz="4400" u="sng" dirty="0" smtClean="0">
                <a:cs typeface="Arial" panose="020B0604020202020204" pitchFamily="34" charset="0"/>
              </a:rPr>
              <a:t>of ten</a:t>
            </a:r>
            <a:endParaRPr lang="en-GB" altLang="en-US" sz="4400" u="sng" dirty="0">
              <a:cs typeface="Arial" panose="020B0604020202020204" pitchFamily="34" charset="0"/>
            </a:endParaRPr>
          </a:p>
        </p:txBody>
      </p:sp>
      <p:pic>
        <p:nvPicPr>
          <p:cNvPr id="2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1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1066800" y="2209800"/>
            <a:ext cx="71628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 dirty="0">
                <a:cs typeface="Arial" panose="020B0604020202020204" pitchFamily="34" charset="0"/>
              </a:rPr>
              <a:t>When we multiply by 10 we are making the number ten times bigger</a:t>
            </a:r>
            <a:r>
              <a:rPr lang="en-GB" altLang="en-US" sz="4400" dirty="0">
                <a:solidFill>
                  <a:srgbClr val="6600FF"/>
                </a:solidFill>
                <a:cs typeface="Arial" panose="020B0604020202020204" pitchFamily="34" charset="0"/>
              </a:rPr>
              <a:t>.</a:t>
            </a:r>
          </a:p>
        </p:txBody>
      </p:sp>
      <p:pic>
        <p:nvPicPr>
          <p:cNvPr id="2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648200" y="372385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000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25000" y="12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91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26" name="Group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4585507"/>
              </p:ext>
            </p:extLst>
          </p:nvPr>
        </p:nvGraphicFramePr>
        <p:xfrm>
          <a:off x="2133600" y="2971800"/>
          <a:ext cx="4572000" cy="2989456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777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4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4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4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  <a:endParaRPr kumimoji="0" lang="en-GB" sz="4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57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6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6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57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6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6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260" name="Text Box 32"/>
          <p:cNvSpPr txBox="1">
            <a:spLocks noChangeArrowheads="1"/>
          </p:cNvSpPr>
          <p:nvPr/>
        </p:nvSpPr>
        <p:spPr bwMode="auto">
          <a:xfrm>
            <a:off x="4191000" y="1143000"/>
            <a:ext cx="3276600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en-US" sz="2800">
              <a:solidFill>
                <a:srgbClr val="FF5050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5050"/>
                </a:solidFill>
              </a:rPr>
              <a:t> </a:t>
            </a:r>
          </a:p>
        </p:txBody>
      </p:sp>
      <p:sp>
        <p:nvSpPr>
          <p:cNvPr id="10261" name="Text Box 33"/>
          <p:cNvSpPr txBox="1">
            <a:spLocks noChangeArrowheads="1"/>
          </p:cNvSpPr>
          <p:nvPr/>
        </p:nvSpPr>
        <p:spPr bwMode="auto">
          <a:xfrm>
            <a:off x="4479925" y="25511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62" name="Text Box 34"/>
          <p:cNvSpPr txBox="1">
            <a:spLocks noChangeArrowheads="1"/>
          </p:cNvSpPr>
          <p:nvPr/>
        </p:nvSpPr>
        <p:spPr bwMode="auto">
          <a:xfrm>
            <a:off x="320675" y="0"/>
            <a:ext cx="8686800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3200" dirty="0">
                <a:cs typeface="Arial" panose="020B0604020202020204" pitchFamily="34" charset="0"/>
              </a:rPr>
              <a:t>Step 1.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3200" dirty="0">
                <a:cs typeface="Arial" panose="020B0604020202020204" pitchFamily="34" charset="0"/>
              </a:rPr>
              <a:t>Write the calculation and the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3200" dirty="0">
                <a:cs typeface="Arial" panose="020B0604020202020204" pitchFamily="34" charset="0"/>
              </a:rPr>
              <a:t>number on your grid.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3200" dirty="0">
                <a:latin typeface="Comic Sans MS" panose="030F0702030302020204" pitchFamily="66" charset="0"/>
              </a:rPr>
              <a:t>                                                       6X</a:t>
            </a:r>
            <a:r>
              <a:rPr lang="en-GB" altLang="en-US" sz="3200" b="1" dirty="0">
                <a:solidFill>
                  <a:srgbClr val="7030A0"/>
                </a:solidFill>
                <a:latin typeface="Comic Sans MS" panose="030F0702030302020204" pitchFamily="66" charset="0"/>
              </a:rPr>
              <a:t>10</a:t>
            </a:r>
            <a:r>
              <a:rPr lang="en-GB" altLang="en-US" sz="3200" dirty="0">
                <a:latin typeface="Comic Sans MS" panose="030F0702030302020204" pitchFamily="66" charset="0"/>
              </a:rPr>
              <a:t>=</a:t>
            </a:r>
          </a:p>
          <a:p>
            <a:pPr algn="ctr" eaLnBrk="1" hangingPunct="1">
              <a:spcBef>
                <a:spcPct val="50000"/>
              </a:spcBef>
            </a:pPr>
            <a:endParaRPr lang="en-GB" altLang="en-US" sz="3200" dirty="0">
              <a:latin typeface="Comic Sans MS" panose="030F0702030302020204" pitchFamily="66" charset="0"/>
            </a:endParaRPr>
          </a:p>
        </p:txBody>
      </p:sp>
      <p:pic>
        <p:nvPicPr>
          <p:cNvPr id="2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7467600" y="466927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201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2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26" name="Group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9062547"/>
              </p:ext>
            </p:extLst>
          </p:nvPr>
        </p:nvGraphicFramePr>
        <p:xfrm>
          <a:off x="2133600" y="3124200"/>
          <a:ext cx="4572000" cy="2989456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777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4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4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4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  <a:endParaRPr kumimoji="0" lang="en-GB" sz="4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57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6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6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57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6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Comic Sans MS" pitchFamily="66" charset="0"/>
                        </a:rPr>
                        <a:t>6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6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308" name="AutoShape 31"/>
          <p:cNvSpPr>
            <a:spLocks noChangeArrowheads="1"/>
          </p:cNvSpPr>
          <p:nvPr/>
        </p:nvSpPr>
        <p:spPr bwMode="auto">
          <a:xfrm flipH="1">
            <a:off x="4953000" y="2514600"/>
            <a:ext cx="1371600" cy="762000"/>
          </a:xfrm>
          <a:custGeom>
            <a:avLst/>
            <a:gdLst>
              <a:gd name="T0" fmla="*/ 42403142 w 21600"/>
              <a:gd name="T1" fmla="*/ 3739 h 21600"/>
              <a:gd name="T2" fmla="*/ 10931398 w 21600"/>
              <a:gd name="T3" fmla="*/ 13969752 h 21600"/>
              <a:gd name="T4" fmla="*/ 42975721 w 21600"/>
              <a:gd name="T5" fmla="*/ 6721651 h 21600"/>
              <a:gd name="T6" fmla="*/ 97983671 w 21600"/>
              <a:gd name="T7" fmla="*/ 13440833 h 21600"/>
              <a:gd name="T8" fmla="*/ 76209529 w 21600"/>
              <a:gd name="T9" fmla="*/ 20161252 h 21600"/>
              <a:gd name="T10" fmla="*/ 54435371 w 21600"/>
              <a:gd name="T11" fmla="*/ 13440833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7817" y="5400"/>
                  <a:pt x="5400" y="7817"/>
                  <a:pt x="5400" y="10800"/>
                </a:cubicBezTo>
                <a:cubicBezTo>
                  <a:pt x="5399" y="10894"/>
                  <a:pt x="5402" y="10989"/>
                  <a:pt x="5407" y="11083"/>
                </a:cubicBezTo>
                <a:lnTo>
                  <a:pt x="14" y="11367"/>
                </a:lnTo>
                <a:cubicBezTo>
                  <a:pt x="4" y="11178"/>
                  <a:pt x="0" y="10989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764" y="-1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2309" name="Text Box 32"/>
          <p:cNvSpPr txBox="1">
            <a:spLocks noChangeArrowheads="1"/>
          </p:cNvSpPr>
          <p:nvPr/>
        </p:nvSpPr>
        <p:spPr bwMode="auto">
          <a:xfrm>
            <a:off x="4267200" y="1752600"/>
            <a:ext cx="3276600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en-US" sz="2800">
              <a:solidFill>
                <a:srgbClr val="FF5050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5050"/>
                </a:solidFill>
              </a:rPr>
              <a:t> x10</a:t>
            </a:r>
          </a:p>
        </p:txBody>
      </p:sp>
      <p:sp>
        <p:nvSpPr>
          <p:cNvPr id="12310" name="Text Box 33"/>
          <p:cNvSpPr txBox="1">
            <a:spLocks noChangeArrowheads="1"/>
          </p:cNvSpPr>
          <p:nvPr/>
        </p:nvSpPr>
        <p:spPr bwMode="auto">
          <a:xfrm>
            <a:off x="4479925" y="25511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311" name="Text Box 34"/>
          <p:cNvSpPr txBox="1">
            <a:spLocks noChangeArrowheads="1"/>
          </p:cNvSpPr>
          <p:nvPr/>
        </p:nvSpPr>
        <p:spPr bwMode="auto">
          <a:xfrm>
            <a:off x="228600" y="381000"/>
            <a:ext cx="8686800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3200" dirty="0">
                <a:cs typeface="Arial" panose="020B0604020202020204" pitchFamily="34" charset="0"/>
              </a:rPr>
              <a:t>Step </a:t>
            </a:r>
            <a:r>
              <a:rPr lang="en-GB" altLang="en-US" sz="3200" dirty="0" smtClean="0">
                <a:cs typeface="Arial" panose="020B0604020202020204" pitchFamily="34" charset="0"/>
              </a:rPr>
              <a:t>2:</a:t>
            </a:r>
            <a:endParaRPr lang="en-GB" altLang="en-US" sz="3200" dirty="0">
              <a:cs typeface="Arial" panose="020B0604020202020204" pitchFamily="34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3200" dirty="0">
                <a:cs typeface="Arial" panose="020B0604020202020204" pitchFamily="34" charset="0"/>
              </a:rPr>
              <a:t>Because </a:t>
            </a:r>
            <a:r>
              <a:rPr lang="en-GB" altLang="en-US" sz="3200" b="1" dirty="0">
                <a:cs typeface="Arial" panose="020B0604020202020204" pitchFamily="34" charset="0"/>
              </a:rPr>
              <a:t>1</a:t>
            </a:r>
            <a:r>
              <a:rPr lang="en-GB" altLang="en-US" sz="4400" b="1" u="sng" dirty="0">
                <a:cs typeface="Arial" panose="020B0604020202020204" pitchFamily="34" charset="0"/>
              </a:rPr>
              <a:t>0</a:t>
            </a:r>
            <a:r>
              <a:rPr lang="en-GB" altLang="en-US" sz="3200" dirty="0">
                <a:cs typeface="Arial" panose="020B0604020202020204" pitchFamily="34" charset="0"/>
              </a:rPr>
              <a:t> has 1 zero, move the number 6, one place to the left</a:t>
            </a:r>
            <a:r>
              <a:rPr lang="en-GB" altLang="en-US" sz="3200" dirty="0">
                <a:latin typeface="Comic Sans MS" panose="030F0702030302020204" pitchFamily="66" charset="0"/>
              </a:rPr>
              <a:t>.</a:t>
            </a:r>
          </a:p>
          <a:p>
            <a:pPr algn="ctr" eaLnBrk="1" hangingPunct="1">
              <a:spcBef>
                <a:spcPct val="50000"/>
              </a:spcBef>
            </a:pPr>
            <a:endParaRPr lang="en-GB" altLang="en-US" sz="3200" dirty="0">
              <a:latin typeface="Comic Sans MS" panose="030F0702030302020204" pitchFamily="66" charset="0"/>
            </a:endParaRPr>
          </a:p>
        </p:txBody>
      </p:sp>
      <p:pic>
        <p:nvPicPr>
          <p:cNvPr id="2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7848600" y="35814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907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2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26" name="Group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1884110"/>
              </p:ext>
            </p:extLst>
          </p:nvPr>
        </p:nvGraphicFramePr>
        <p:xfrm>
          <a:off x="2133600" y="3505200"/>
          <a:ext cx="4572000" cy="3140074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2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4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4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4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  <a:endParaRPr kumimoji="0" lang="en-GB" sz="4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0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6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6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0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6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Comic Sans MS" pitchFamily="66" charset="0"/>
                        </a:rPr>
                        <a:t>6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6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332" name="AutoShape 31"/>
          <p:cNvSpPr>
            <a:spLocks noChangeArrowheads="1"/>
          </p:cNvSpPr>
          <p:nvPr/>
        </p:nvSpPr>
        <p:spPr bwMode="auto">
          <a:xfrm flipH="1">
            <a:off x="4724400" y="2895600"/>
            <a:ext cx="1371600" cy="762000"/>
          </a:xfrm>
          <a:custGeom>
            <a:avLst/>
            <a:gdLst>
              <a:gd name="T0" fmla="*/ 42403142 w 21600"/>
              <a:gd name="T1" fmla="*/ 3739 h 21600"/>
              <a:gd name="T2" fmla="*/ 10931398 w 21600"/>
              <a:gd name="T3" fmla="*/ 13969752 h 21600"/>
              <a:gd name="T4" fmla="*/ 42975721 w 21600"/>
              <a:gd name="T5" fmla="*/ 6721651 h 21600"/>
              <a:gd name="T6" fmla="*/ 97983671 w 21600"/>
              <a:gd name="T7" fmla="*/ 13440833 h 21600"/>
              <a:gd name="T8" fmla="*/ 76209529 w 21600"/>
              <a:gd name="T9" fmla="*/ 20161252 h 21600"/>
              <a:gd name="T10" fmla="*/ 54435371 w 21600"/>
              <a:gd name="T11" fmla="*/ 13440833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7817" y="5400"/>
                  <a:pt x="5400" y="7817"/>
                  <a:pt x="5400" y="10800"/>
                </a:cubicBezTo>
                <a:cubicBezTo>
                  <a:pt x="5399" y="10894"/>
                  <a:pt x="5402" y="10989"/>
                  <a:pt x="5407" y="11083"/>
                </a:cubicBezTo>
                <a:lnTo>
                  <a:pt x="14" y="11367"/>
                </a:lnTo>
                <a:cubicBezTo>
                  <a:pt x="4" y="11178"/>
                  <a:pt x="0" y="10989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764" y="-1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3333" name="Text Box 32"/>
          <p:cNvSpPr txBox="1">
            <a:spLocks noChangeArrowheads="1"/>
          </p:cNvSpPr>
          <p:nvPr/>
        </p:nvSpPr>
        <p:spPr bwMode="auto">
          <a:xfrm>
            <a:off x="4191000" y="1905000"/>
            <a:ext cx="3276600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en-US" sz="2800">
              <a:solidFill>
                <a:srgbClr val="FF5050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5050"/>
                </a:solidFill>
              </a:rPr>
              <a:t> x10</a:t>
            </a:r>
          </a:p>
        </p:txBody>
      </p:sp>
      <p:sp>
        <p:nvSpPr>
          <p:cNvPr id="13334" name="Text Box 33"/>
          <p:cNvSpPr txBox="1">
            <a:spLocks noChangeArrowheads="1"/>
          </p:cNvSpPr>
          <p:nvPr/>
        </p:nvSpPr>
        <p:spPr bwMode="auto">
          <a:xfrm>
            <a:off x="4479925" y="25511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335" name="Text Box 34"/>
          <p:cNvSpPr txBox="1">
            <a:spLocks noChangeArrowheads="1"/>
          </p:cNvSpPr>
          <p:nvPr/>
        </p:nvSpPr>
        <p:spPr bwMode="auto">
          <a:xfrm>
            <a:off x="228600" y="381000"/>
            <a:ext cx="868680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3200" dirty="0">
                <a:cs typeface="Arial" panose="020B0604020202020204" pitchFamily="34" charset="0"/>
              </a:rPr>
              <a:t>Step </a:t>
            </a:r>
            <a:r>
              <a:rPr lang="en-GB" altLang="en-US" sz="3200" dirty="0" smtClean="0">
                <a:cs typeface="Arial" panose="020B0604020202020204" pitchFamily="34" charset="0"/>
              </a:rPr>
              <a:t>3:</a:t>
            </a:r>
            <a:endParaRPr lang="en-GB" altLang="en-US" sz="3200" dirty="0">
              <a:cs typeface="Arial" panose="020B0604020202020204" pitchFamily="34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2800" dirty="0">
                <a:cs typeface="Arial" panose="020B0604020202020204" pitchFamily="34" charset="0"/>
              </a:rPr>
              <a:t>We </a:t>
            </a:r>
            <a:r>
              <a:rPr lang="en-GB" altLang="en-US" sz="2800" u="sng" dirty="0">
                <a:cs typeface="Arial" panose="020B0604020202020204" pitchFamily="34" charset="0"/>
              </a:rPr>
              <a:t>must</a:t>
            </a:r>
            <a:r>
              <a:rPr lang="en-GB" altLang="en-US" sz="2800" dirty="0">
                <a:cs typeface="Arial" panose="020B0604020202020204" pitchFamily="34" charset="0"/>
              </a:rPr>
              <a:t> put a 0 in the empty </a:t>
            </a:r>
            <a:r>
              <a:rPr lang="en-GB" altLang="en-US" sz="2800" dirty="0" smtClean="0">
                <a:cs typeface="Arial" panose="020B0604020202020204" pitchFamily="34" charset="0"/>
              </a:rPr>
              <a:t>ones </a:t>
            </a:r>
            <a:r>
              <a:rPr lang="en-GB" altLang="en-US" sz="2800" dirty="0">
                <a:cs typeface="Arial" panose="020B0604020202020204" pitchFamily="34" charset="0"/>
              </a:rPr>
              <a:t>column to hold the place.               6 x 10 = 60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3200" dirty="0">
                <a:cs typeface="Arial" panose="020B0604020202020204" pitchFamily="34" charset="0"/>
              </a:rPr>
              <a:t> </a:t>
            </a:r>
          </a:p>
          <a:p>
            <a:pPr algn="ctr" eaLnBrk="1" hangingPunct="1">
              <a:spcBef>
                <a:spcPct val="50000"/>
              </a:spcBef>
            </a:pPr>
            <a:endParaRPr lang="en-GB" altLang="en-US" sz="3200" dirty="0">
              <a:latin typeface="Comic Sans MS" panose="030F0702030302020204" pitchFamily="66" charset="0"/>
            </a:endParaRPr>
          </a:p>
        </p:txBody>
      </p:sp>
      <p:pic>
        <p:nvPicPr>
          <p:cNvPr id="2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7391400" y="416877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884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69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783</TotalTime>
  <Words>102</Words>
  <Application>Microsoft Office PowerPoint</Application>
  <PresentationFormat>On-screen Show (4:3)</PresentationFormat>
  <Paragraphs>34</Paragraphs>
  <Slides>5</Slides>
  <Notes>0</Notes>
  <HiddenSlides>0</HiddenSlides>
  <MMClips>5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Comic Sans MS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MJC</dc:creator>
  <cp:lastModifiedBy>Conroy, Bekki</cp:lastModifiedBy>
  <cp:revision>32</cp:revision>
  <dcterms:created xsi:type="dcterms:W3CDTF">2006-01-07T13:46:15Z</dcterms:created>
  <dcterms:modified xsi:type="dcterms:W3CDTF">2021-02-10T13:09:23Z</dcterms:modified>
</cp:coreProperties>
</file>