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83" r:id="rId3"/>
    <p:sldId id="384" r:id="rId4"/>
    <p:sldId id="385" r:id="rId5"/>
    <p:sldId id="388" r:id="rId6"/>
    <p:sldId id="394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6D2EC"/>
    <a:srgbClr val="458DCF"/>
    <a:srgbClr val="FF00FF"/>
    <a:srgbClr val="006600"/>
    <a:srgbClr val="FF0000"/>
    <a:srgbClr val="FF6600"/>
    <a:srgbClr val="33CCFF"/>
    <a:srgbClr val="00CC00"/>
    <a:srgbClr val="2E7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27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E8A3B-5016-47AA-A56D-CA1ABCAFFD4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9765B-FE92-479B-A0CD-C4C733550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17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0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06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55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0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15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71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8" y="1724575"/>
            <a:ext cx="4350929" cy="337836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8410F19-8084-4441-8CC2-1860CC449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254" y="1243418"/>
            <a:ext cx="9144000" cy="1183108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explore grammatical terminology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Narrative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Poetry- The Highwayman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1A3460-2490-4DF2-BE83-EB409A776532}"/>
              </a:ext>
            </a:extLst>
          </p:cNvPr>
          <p:cNvSpPr/>
          <p:nvPr/>
        </p:nvSpPr>
        <p:spPr>
          <a:xfrm>
            <a:off x="903136" y="5193846"/>
            <a:ext cx="10385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>
                <a:latin typeface="+mj-lt"/>
              </a:rPr>
              <a:t>The highwayman, </a:t>
            </a:r>
            <a:r>
              <a:rPr lang="en-GB" sz="2800" i="1" dirty="0">
                <a:solidFill>
                  <a:srgbClr val="0000FF"/>
                </a:solidFill>
                <a:latin typeface="+mj-lt"/>
              </a:rPr>
              <a:t>who was scared of the dark</a:t>
            </a:r>
            <a:r>
              <a:rPr lang="en-GB" sz="2800" i="1" dirty="0">
                <a:latin typeface="+mj-lt"/>
              </a:rPr>
              <a:t>, rode through the wood.</a:t>
            </a:r>
          </a:p>
        </p:txBody>
      </p:sp>
    </p:spTree>
    <p:extLst>
      <p:ext uri="{BB962C8B-B14F-4D97-AF65-F5344CB8AC3E}">
        <p14:creationId xmlns:p14="http://schemas.microsoft.com/office/powerpoint/2010/main" val="4210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85764"/>
            <a:ext cx="105735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Clauses</a:t>
            </a:r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Relative clauses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 more information about a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noun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pronoun</a:t>
            </a:r>
            <a:r>
              <a:rPr lang="en-GB" sz="2400" dirty="0"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611" y="2470220"/>
            <a:ext cx="728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</a:p>
        </p:txBody>
      </p:sp>
      <p:sp>
        <p:nvSpPr>
          <p:cNvPr id="6" name="Rounded Rectangular Callout 2"/>
          <p:cNvSpPr/>
          <p:nvPr/>
        </p:nvSpPr>
        <p:spPr>
          <a:xfrm>
            <a:off x="7781819" y="2516541"/>
            <a:ext cx="3577346" cy="541576"/>
          </a:xfrm>
          <a:prstGeom prst="wedgeRoundRectCallout">
            <a:avLst>
              <a:gd name="adj1" fmla="val 62865"/>
              <a:gd name="adj2" fmla="val 487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Tell me more about </a:t>
            </a:r>
            <a:r>
              <a:rPr lang="en-GB" sz="2400" b="1" dirty="0">
                <a:solidFill>
                  <a:schemeClr val="tx1"/>
                </a:solidFill>
              </a:rPr>
              <a:t>Bess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785611" y="3238477"/>
            <a:ext cx="9117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was the landlord’s daughter,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611" y="3860743"/>
            <a:ext cx="7786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was feeling bored,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  <a:endParaRPr lang="en-GB" sz="24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610" y="4513716"/>
            <a:ext cx="7606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was a little crazy,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  <a:endParaRPr lang="en-GB" sz="24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uiExpand="1" build="p"/>
      <p:bldP spid="6" grpId="0" animBg="1"/>
      <p:bldP spid="4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298242"/>
            <a:ext cx="105735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</a:t>
            </a:r>
            <a:r>
              <a:rPr lang="en-GB" sz="32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</a:p>
          <a:p>
            <a:pPr algn="ctr"/>
            <a:r>
              <a:rPr lang="en-GB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Relative clauses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 more information about a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noun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pronoun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usually begin with a </a:t>
            </a:r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relative pronoun/adverb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1093" y="5202226"/>
            <a:ext cx="606258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</a:rPr>
              <a:t>Relative Pronouns/Adverbs</a:t>
            </a:r>
          </a:p>
          <a:p>
            <a:pPr algn="ctr"/>
            <a:r>
              <a:rPr lang="en-GB" sz="2400" dirty="0">
                <a:solidFill>
                  <a:srgbClr val="0000FF"/>
                </a:solidFill>
              </a:rPr>
              <a:t>who, which, where, when, whose, that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4B078E-F513-4FF2-A735-F61EF3BDB0C1}"/>
              </a:ext>
            </a:extLst>
          </p:cNvPr>
          <p:cNvSpPr txBox="1"/>
          <p:nvPr/>
        </p:nvSpPr>
        <p:spPr>
          <a:xfrm>
            <a:off x="785610" y="2456579"/>
            <a:ext cx="728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</a:t>
            </a:r>
            <a:r>
              <a:rPr lang="en-GB" sz="2400" dirty="0"/>
              <a:t>.</a:t>
            </a:r>
          </a:p>
        </p:txBody>
      </p:sp>
      <p:sp>
        <p:nvSpPr>
          <p:cNvPr id="12" name="Rounded Rectangular Callout 2">
            <a:extLst>
              <a:ext uri="{FF2B5EF4-FFF2-40B4-BE49-F238E27FC236}">
                <a16:creationId xmlns:a16="http://schemas.microsoft.com/office/drawing/2014/main" id="{8A56E6D3-F16A-416C-A016-771AC6894255}"/>
              </a:ext>
            </a:extLst>
          </p:cNvPr>
          <p:cNvSpPr/>
          <p:nvPr/>
        </p:nvSpPr>
        <p:spPr>
          <a:xfrm>
            <a:off x="7781819" y="2516541"/>
            <a:ext cx="3577346" cy="541576"/>
          </a:xfrm>
          <a:prstGeom prst="wedgeRoundRectCallout">
            <a:avLst>
              <a:gd name="adj1" fmla="val 62865"/>
              <a:gd name="adj2" fmla="val 487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Tell me more about </a:t>
            </a:r>
            <a:r>
              <a:rPr lang="en-GB" sz="2400" b="1" dirty="0">
                <a:solidFill>
                  <a:schemeClr val="tx1"/>
                </a:solidFill>
              </a:rPr>
              <a:t>Bess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en-GB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72D4BA-8D6F-4DC4-8D4D-504D1DE6E63D}"/>
              </a:ext>
            </a:extLst>
          </p:cNvPr>
          <p:cNvSpPr/>
          <p:nvPr/>
        </p:nvSpPr>
        <p:spPr>
          <a:xfrm>
            <a:off x="785611" y="3238477"/>
            <a:ext cx="9117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the landlord’s daughter,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F165B7-E26E-4C1E-B44B-1BA8A4AC1BDC}"/>
              </a:ext>
            </a:extLst>
          </p:cNvPr>
          <p:cNvSpPr/>
          <p:nvPr/>
        </p:nvSpPr>
        <p:spPr>
          <a:xfrm>
            <a:off x="785611" y="3860743"/>
            <a:ext cx="779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feeling bored,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</a:t>
            </a:r>
            <a:r>
              <a:rPr lang="en-GB" sz="2400" dirty="0"/>
              <a:t>.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5D8AEA-28F1-4B4F-BF2F-E2DB359D8D5D}"/>
              </a:ext>
            </a:extLst>
          </p:cNvPr>
          <p:cNvSpPr/>
          <p:nvPr/>
        </p:nvSpPr>
        <p:spPr>
          <a:xfrm>
            <a:off x="785610" y="4513716"/>
            <a:ext cx="7606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a little crazy,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looked out of the window.</a:t>
            </a:r>
            <a:endParaRPr lang="en-GB" sz="24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8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07" y="655041"/>
            <a:ext cx="10573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Pronouns/Adverbs </a:t>
            </a:r>
          </a:p>
          <a:p>
            <a:pPr algn="ctr"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</a:t>
            </a:r>
            <a:r>
              <a:rPr lang="en-GB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relate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clause to the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noun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pronoun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5123" y="2146889"/>
            <a:ext cx="9896167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soldiers, </a:t>
            </a:r>
            <a:r>
              <a:rPr lang="en-GB" sz="2400" i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wearing red uniforms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marched to the inn.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 wore a velvet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stolen from a duke.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looked at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sky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stars twinkled like diamonds.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4706" y="4961068"/>
            <a:ext cx="606258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</a:rPr>
              <a:t>Relative Pronouns/Adverbs</a:t>
            </a:r>
          </a:p>
          <a:p>
            <a:pPr algn="ctr"/>
            <a:r>
              <a:rPr lang="en-GB" sz="2400" dirty="0">
                <a:solidFill>
                  <a:srgbClr val="0000FF"/>
                </a:solidFill>
              </a:rPr>
              <a:t>who, which, where, when, whose, that</a:t>
            </a:r>
          </a:p>
        </p:txBody>
      </p:sp>
    </p:spTree>
    <p:extLst>
      <p:ext uri="{BB962C8B-B14F-4D97-AF65-F5344CB8AC3E}">
        <p14:creationId xmlns:p14="http://schemas.microsoft.com/office/powerpoint/2010/main" val="67983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23" y="518613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Punctuating</a:t>
            </a:r>
            <a:r>
              <a:rPr lang="en-GB" sz="32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Relative Clauses</a:t>
            </a:r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7957" y="1673174"/>
            <a:ext cx="936885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the 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comes after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main clause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do not usually separate the clauses with a comma.</a:t>
            </a:r>
          </a:p>
          <a:p>
            <a:pPr lvl="0" algn="ctr"/>
            <a:r>
              <a:rPr lang="en-GB" sz="28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08998" y="3489856"/>
            <a:ext cx="972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Tim listened in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yard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GB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full of barrels and boxes</a:t>
            </a:r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Left Brace 17"/>
          <p:cNvSpPr/>
          <p:nvPr/>
        </p:nvSpPr>
        <p:spPr>
          <a:xfrm rot="5400000">
            <a:off x="3489074" y="1582374"/>
            <a:ext cx="247207" cy="35677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890683" y="2785205"/>
            <a:ext cx="1283109" cy="369332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main clause</a:t>
            </a:r>
          </a:p>
        </p:txBody>
      </p:sp>
      <p:sp>
        <p:nvSpPr>
          <p:cNvPr id="23" name="Left Brace 22"/>
          <p:cNvSpPr/>
          <p:nvPr/>
        </p:nvSpPr>
        <p:spPr>
          <a:xfrm rot="5400000">
            <a:off x="7778070" y="1029337"/>
            <a:ext cx="247250" cy="4673788"/>
          </a:xfrm>
          <a:prstGeom prst="lef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931615" y="2780541"/>
            <a:ext cx="19401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relative clause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7957" y="4723161"/>
            <a:ext cx="936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would create an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unnecessary break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sentence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3" grpId="0" animBg="1"/>
      <p:bldP spid="24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Punctuating</a:t>
            </a:r>
            <a:r>
              <a:rPr lang="en-GB" sz="32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Embedded Relative Clauses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9897" y="2050026"/>
            <a:ext cx="120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85610" y="1542194"/>
            <a:ext cx="10573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Sometimes the 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embedded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main clause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63254" y="3659932"/>
            <a:ext cx="802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The landlord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got up early each day,</a:t>
            </a:r>
            <a:r>
              <a:rPr lang="en-GB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slept upstairs</a:t>
            </a:r>
            <a:r>
              <a:rPr lang="en-GB" sz="2400" b="1" i="1" dirty="0">
                <a:solidFill>
                  <a:srgbClr val="0000FF"/>
                </a:solidFill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8" name="Left Brace 17"/>
          <p:cNvSpPr/>
          <p:nvPr/>
        </p:nvSpPr>
        <p:spPr>
          <a:xfrm rot="5400000">
            <a:off x="3300342" y="2830730"/>
            <a:ext cx="187024" cy="14596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809374" y="3052447"/>
            <a:ext cx="1314287" cy="369332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main clause</a:t>
            </a:r>
          </a:p>
        </p:txBody>
      </p:sp>
      <p:sp>
        <p:nvSpPr>
          <p:cNvPr id="15" name="Left Brace 14"/>
          <p:cNvSpPr/>
          <p:nvPr/>
        </p:nvSpPr>
        <p:spPr>
          <a:xfrm rot="5400000">
            <a:off x="8363629" y="2741019"/>
            <a:ext cx="192909" cy="16449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802939" y="3050983"/>
            <a:ext cx="1314287" cy="369332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main clause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D5CA2F-BE5A-46E6-8BD6-D4D6C1D08AC6}"/>
              </a:ext>
            </a:extLst>
          </p:cNvPr>
          <p:cNvSpPr/>
          <p:nvPr/>
        </p:nvSpPr>
        <p:spPr>
          <a:xfrm>
            <a:off x="1411570" y="4702901"/>
            <a:ext cx="936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embedded clause is separated by two commas.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ECDC4-C7CF-4E62-A834-B99D7692D6B9}"/>
              </a:ext>
            </a:extLst>
          </p:cNvPr>
          <p:cNvSpPr/>
          <p:nvPr/>
        </p:nvSpPr>
        <p:spPr>
          <a:xfrm>
            <a:off x="3047999" y="223046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landlord slept upstairs</a:t>
            </a:r>
            <a:r>
              <a:rPr lang="en-GB" sz="2400" b="1" i="1" dirty="0">
                <a:solidFill>
                  <a:srgbClr val="0000FF"/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64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15" grpId="0" animBg="1"/>
      <p:bldP spid="20" grpId="0" animBg="1"/>
      <p:bldP spid="14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5116</TotalTime>
  <Words>357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Learning Intention – To explore grammatical terminology  Relative Clauses Narrative Poetry- The Highwayman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Hall, Linda</cp:lastModifiedBy>
  <cp:revision>433</cp:revision>
  <cp:lastPrinted>2021-02-02T13:20:01Z</cp:lastPrinted>
  <dcterms:created xsi:type="dcterms:W3CDTF">2013-08-23T07:43:20Z</dcterms:created>
  <dcterms:modified xsi:type="dcterms:W3CDTF">2021-02-02T13:20:02Z</dcterms:modified>
</cp:coreProperties>
</file>