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7"/>
  </p:notesMasterIdLst>
  <p:handoutMasterIdLst>
    <p:handoutMasterId r:id="rId8"/>
  </p:handoutMasterIdLst>
  <p:sldIdLst>
    <p:sldId id="278" r:id="rId2"/>
    <p:sldId id="279" r:id="rId3"/>
    <p:sldId id="289" r:id="rId4"/>
    <p:sldId id="290" r:id="rId5"/>
    <p:sldId id="291" r:id="rId6"/>
  </p:sldIdLst>
  <p:sldSz cx="9144000" cy="6858000" type="screen4x3"/>
  <p:notesSz cx="6858000" cy="9144000"/>
  <p:embeddedFontLst>
    <p:embeddedFont>
      <p:font typeface="Twinkl" panose="020B0604020202020204" charset="0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52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16" userDrawn="1">
          <p15:clr>
            <a:srgbClr val="A4A3A4"/>
          </p15:clr>
        </p15:guide>
        <p15:guide id="11" pos="530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62A5"/>
    <a:srgbClr val="F6F4F0"/>
    <a:srgbClr val="CEC09E"/>
    <a:srgbClr val="BDAB7D"/>
    <a:srgbClr val="693931"/>
    <a:srgbClr val="99FF66"/>
    <a:srgbClr val="9C8261"/>
    <a:srgbClr val="9F8863"/>
    <a:srgbClr val="A08A65"/>
    <a:srgbClr val="87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414" y="72"/>
      </p:cViewPr>
      <p:guideLst>
        <p:guide orient="horz" pos="2160"/>
        <p:guide pos="2880"/>
        <p:guide pos="340"/>
        <p:guide orient="horz" pos="3952"/>
        <p:guide pos="5420"/>
        <p:guide orient="horz" pos="323"/>
        <p:guide pos="476"/>
        <p:guide orient="horz" pos="459"/>
        <p:guide orient="horz" pos="3816"/>
        <p:guide pos="5307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19/01/2021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white-rose-maths-resources/year-3-white-rose-maths-resources-key-stage-1-year-1-year-2/spring-block-5-fractions-year-3-white-rose-maths-supporting-resources-key-stage-1" TargetMode="External"/><Relationship Id="rId4" Type="http://schemas.openxmlformats.org/officeDocument/2006/relationships/hyperlink" Target="https://www.twinkl.co.uk/resources/white-rose-maths-resources/year-5-white-rose-maths-resources-key-stage-1-year-1-year-2/autumn-block-3-statistics-year-5-white-rose-maths-resources-key-stage-1-year-1-year-2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5" Type="http://schemas.openxmlformats.org/officeDocument/2006/relationships/hyperlink" Target="https://www.twinkl.co.uk/resources/white-rose-maths-resources/year-3-white-rose-maths-resources-key-stage-1-year-1-year-2/spring-block-5-fractions-year-3-white-rose-maths-supporting-resources-key-stage-1" TargetMode="External"/><Relationship Id="rId4" Type="http://schemas.openxmlformats.org/officeDocument/2006/relationships/hyperlink" Target="https://www.twinkl.co.uk/resources/white-rose-maths-resources/year-5-white-rose-maths-resources-key-stage-1-year-1-year-2/autumn-block-3-statistics-year-5-white-rose-maths-resources-key-stage-1-year-1-year-2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394855" y="5763277"/>
            <a:ext cx="1005840" cy="7232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ectangle 4">
            <a:hlinkClick r:id="rId5"/>
          </p:cNvPr>
          <p:cNvSpPr/>
          <p:nvPr userDrawn="1"/>
        </p:nvSpPr>
        <p:spPr>
          <a:xfrm>
            <a:off x="304800" y="5758248"/>
            <a:ext cx="1194486" cy="716692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 rot="1288051">
            <a:off x="2709863" y="4205287"/>
            <a:ext cx="109538" cy="45719"/>
          </a:xfrm>
          <a:prstGeom prst="rect">
            <a:avLst/>
          </a:prstGeom>
          <a:solidFill>
            <a:srgbClr val="9C8261"/>
          </a:solidFill>
          <a:ln>
            <a:noFill/>
          </a:ln>
          <a:effectLst>
            <a:glow rad="38100">
              <a:srgbClr val="9C826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69080" y="3067397"/>
            <a:ext cx="1005840" cy="723207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5" name="Rectangle 4">
            <a:hlinkClick r:id="rId5"/>
          </p:cNvPr>
          <p:cNvSpPr/>
          <p:nvPr userDrawn="1"/>
        </p:nvSpPr>
        <p:spPr>
          <a:xfrm>
            <a:off x="3979701" y="3067397"/>
            <a:ext cx="1194486" cy="716692"/>
          </a:xfrm>
          <a:prstGeom prst="rect">
            <a:avLst/>
          </a:prstGeom>
          <a:solidFill>
            <a:schemeClr val="bg1">
              <a:alpha val="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8A0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628648" y="1833924"/>
            <a:ext cx="8137524" cy="2193019"/>
          </a:xfrm>
          <a:prstGeom prst="roundRect">
            <a:avLst>
              <a:gd name="adj" fmla="val 6409"/>
            </a:avLst>
          </a:prstGeom>
          <a:noFill/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endParaRPr lang="en-US" sz="3600" dirty="0">
              <a:latin typeface="+mn-lt"/>
            </a:endParaRPr>
          </a:p>
        </p:txBody>
      </p:sp>
      <p:sp>
        <p:nvSpPr>
          <p:cNvPr id="14" name="Content Placeholder 15"/>
          <p:cNvSpPr txBox="1">
            <a:spLocks/>
          </p:cNvSpPr>
          <p:nvPr/>
        </p:nvSpPr>
        <p:spPr>
          <a:xfrm>
            <a:off x="811530" y="2225584"/>
            <a:ext cx="7886700" cy="1409700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Twinkl" pitchFamily="50" charset="0"/>
                <a:ea typeface="Twinkl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buNone/>
            </a:pP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4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nit fractions</a:t>
            </a:r>
            <a:endParaRPr lang="en-US" sz="4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93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342" y="1180600"/>
            <a:ext cx="490388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bar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the correct fraction</a:t>
            </a:r>
            <a:r>
              <a:rPr lang="en-GB" dirty="0"/>
              <a:t>.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6325788"/>
              </p:ext>
            </p:extLst>
          </p:nvPr>
        </p:nvGraphicFramePr>
        <p:xfrm>
          <a:off x="3131158" y="2721669"/>
          <a:ext cx="2881684" cy="4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08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08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8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2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4" name="Oval 13"/>
          <p:cNvSpPr/>
          <p:nvPr/>
        </p:nvSpPr>
        <p:spPr>
          <a:xfrm>
            <a:off x="3269565" y="4312530"/>
            <a:ext cx="868680" cy="8686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3269564" y="4312530"/>
            <a:ext cx="868681" cy="868680"/>
          </a:xfrm>
          <a:prstGeom prst="ellipse">
            <a:avLst/>
          </a:prstGeom>
          <a:solidFill>
            <a:srgbClr val="99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3552526" y="4454334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 smtClean="0"/>
              <a:t>1</a:t>
            </a:r>
          </a:p>
          <a:p>
            <a:pPr algn="ctr">
              <a:lnSpc>
                <a:spcPts val="2400"/>
              </a:lnSpc>
            </a:pPr>
            <a:r>
              <a:rPr lang="en-GB" sz="2400" dirty="0"/>
              <a:t>2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3619202" y="4737044"/>
            <a:ext cx="169406" cy="0"/>
          </a:xfrm>
          <a:prstGeom prst="line">
            <a:avLst/>
          </a:prstGeom>
          <a:ln w="222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/>
          <p:cNvGrpSpPr/>
          <p:nvPr/>
        </p:nvGrpSpPr>
        <p:grpSpPr>
          <a:xfrm>
            <a:off x="1539786" y="4312530"/>
            <a:ext cx="868680" cy="868680"/>
            <a:chOff x="1440726" y="4000110"/>
            <a:chExt cx="868680" cy="868680"/>
          </a:xfrm>
        </p:grpSpPr>
        <p:sp>
          <p:nvSpPr>
            <p:cNvPr id="20" name="Oval 19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4</a:t>
              </a:r>
              <a:endParaRPr lang="en-GB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99344" y="4312530"/>
            <a:ext cx="868680" cy="868680"/>
            <a:chOff x="1440726" y="4000110"/>
            <a:chExt cx="868680" cy="868680"/>
          </a:xfrm>
        </p:grpSpPr>
        <p:sp>
          <p:nvSpPr>
            <p:cNvPr id="24" name="Oval 23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5</a:t>
              </a:r>
              <a:endParaRPr lang="en-GB" sz="2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6729122" y="4312530"/>
            <a:ext cx="868680" cy="868680"/>
            <a:chOff x="1440726" y="4000110"/>
            <a:chExt cx="868680" cy="868680"/>
          </a:xfrm>
        </p:grpSpPr>
        <p:sp>
          <p:nvSpPr>
            <p:cNvPr id="28" name="Oval 27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3</a:t>
              </a:r>
              <a:endParaRPr lang="en-GB" sz="2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891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6729122" y="4312530"/>
            <a:ext cx="868680" cy="8686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767342" y="1180600"/>
            <a:ext cx="510068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bar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the correct fraction.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429000" y="677462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498321"/>
              </p:ext>
            </p:extLst>
          </p:nvPr>
        </p:nvGraphicFramePr>
        <p:xfrm>
          <a:off x="2632710" y="2721669"/>
          <a:ext cx="3878580" cy="4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28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2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78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2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3269565" y="4312530"/>
            <a:ext cx="868680" cy="868680"/>
            <a:chOff x="3269565" y="4312530"/>
            <a:chExt cx="868680" cy="868680"/>
          </a:xfrm>
        </p:grpSpPr>
        <p:sp>
          <p:nvSpPr>
            <p:cNvPr id="14" name="Oval 13"/>
            <p:cNvSpPr/>
            <p:nvPr/>
          </p:nvSpPr>
          <p:spPr>
            <a:xfrm>
              <a:off x="3269565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52526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619202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1539786" y="4312530"/>
            <a:ext cx="868680" cy="868680"/>
            <a:chOff x="1440726" y="4000110"/>
            <a:chExt cx="868680" cy="868680"/>
          </a:xfrm>
        </p:grpSpPr>
        <p:sp>
          <p:nvSpPr>
            <p:cNvPr id="20" name="Oval 19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4</a:t>
              </a:r>
              <a:endParaRPr lang="en-GB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oup 22"/>
          <p:cNvGrpSpPr/>
          <p:nvPr/>
        </p:nvGrpSpPr>
        <p:grpSpPr>
          <a:xfrm>
            <a:off x="4999344" y="4312530"/>
            <a:ext cx="868680" cy="868680"/>
            <a:chOff x="1440726" y="4000110"/>
            <a:chExt cx="868680" cy="868680"/>
          </a:xfrm>
        </p:grpSpPr>
        <p:sp>
          <p:nvSpPr>
            <p:cNvPr id="24" name="Oval 23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5</a:t>
              </a:r>
              <a:endParaRPr lang="en-GB" sz="2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Oval 31"/>
          <p:cNvSpPr/>
          <p:nvPr/>
        </p:nvSpPr>
        <p:spPr>
          <a:xfrm>
            <a:off x="6729122" y="4311171"/>
            <a:ext cx="868680" cy="868680"/>
          </a:xfrm>
          <a:prstGeom prst="ellipse">
            <a:avLst/>
          </a:prstGeom>
          <a:solidFill>
            <a:srgbClr val="99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Box 28"/>
          <p:cNvSpPr txBox="1"/>
          <p:nvPr/>
        </p:nvSpPr>
        <p:spPr>
          <a:xfrm>
            <a:off x="7012083" y="4454334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 smtClean="0"/>
              <a:t>1</a:t>
            </a:r>
          </a:p>
          <a:p>
            <a:pPr algn="ctr">
              <a:lnSpc>
                <a:spcPts val="2400"/>
              </a:lnSpc>
            </a:pPr>
            <a:r>
              <a:rPr lang="en-GB" sz="2400" dirty="0" smtClean="0"/>
              <a:t>3</a:t>
            </a:r>
            <a:endParaRPr lang="en-GB" sz="2400" dirty="0"/>
          </a:p>
        </p:txBody>
      </p:sp>
      <p:cxnSp>
        <p:nvCxnSpPr>
          <p:cNvPr id="30" name="Straight Connector 29"/>
          <p:cNvCxnSpPr/>
          <p:nvPr/>
        </p:nvCxnSpPr>
        <p:spPr>
          <a:xfrm>
            <a:off x="7078759" y="4737044"/>
            <a:ext cx="169406" cy="0"/>
          </a:xfrm>
          <a:prstGeom prst="line">
            <a:avLst/>
          </a:prstGeom>
          <a:ln w="222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944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341" y="1180600"/>
            <a:ext cx="47510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bar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the correct fraction.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429000" y="677462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480949"/>
              </p:ext>
            </p:extLst>
          </p:nvPr>
        </p:nvGraphicFramePr>
        <p:xfrm>
          <a:off x="2264272" y="2721669"/>
          <a:ext cx="4615456" cy="4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538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38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8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38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8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2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269565" y="4312530"/>
            <a:ext cx="868680" cy="868680"/>
            <a:chOff x="3269565" y="4312530"/>
            <a:chExt cx="868680" cy="868680"/>
          </a:xfrm>
        </p:grpSpPr>
        <p:sp>
          <p:nvSpPr>
            <p:cNvPr id="14" name="Oval 13"/>
            <p:cNvSpPr/>
            <p:nvPr/>
          </p:nvSpPr>
          <p:spPr>
            <a:xfrm>
              <a:off x="3269565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52526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619202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Oval 19"/>
          <p:cNvSpPr/>
          <p:nvPr/>
        </p:nvSpPr>
        <p:spPr>
          <a:xfrm>
            <a:off x="1539786" y="4312530"/>
            <a:ext cx="868680" cy="868680"/>
          </a:xfrm>
          <a:prstGeom prst="ellipse">
            <a:avLst/>
          </a:prstGeom>
          <a:solidFill>
            <a:schemeClr val="bg1"/>
          </a:solidFill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1539786" y="4312530"/>
            <a:ext cx="868680" cy="868680"/>
          </a:xfrm>
          <a:prstGeom prst="ellipse">
            <a:avLst/>
          </a:prstGeom>
          <a:solidFill>
            <a:srgbClr val="99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extBox 20"/>
          <p:cNvSpPr txBox="1"/>
          <p:nvPr/>
        </p:nvSpPr>
        <p:spPr>
          <a:xfrm>
            <a:off x="1822747" y="4454334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 smtClean="0"/>
              <a:t>1</a:t>
            </a:r>
          </a:p>
          <a:p>
            <a:pPr algn="ctr">
              <a:lnSpc>
                <a:spcPts val="2400"/>
              </a:lnSpc>
            </a:pPr>
            <a:r>
              <a:rPr lang="en-GB" sz="2400" dirty="0" smtClean="0"/>
              <a:t>4</a:t>
            </a:r>
            <a:endParaRPr lang="en-GB" sz="2400" dirty="0"/>
          </a:p>
        </p:txBody>
      </p:sp>
      <p:cxnSp>
        <p:nvCxnSpPr>
          <p:cNvPr id="22" name="Straight Connector 21"/>
          <p:cNvCxnSpPr/>
          <p:nvPr/>
        </p:nvCxnSpPr>
        <p:spPr>
          <a:xfrm>
            <a:off x="1889423" y="4737044"/>
            <a:ext cx="169406" cy="0"/>
          </a:xfrm>
          <a:prstGeom prst="line">
            <a:avLst/>
          </a:prstGeom>
          <a:ln w="222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4999344" y="4312530"/>
            <a:ext cx="868680" cy="868680"/>
            <a:chOff x="1440726" y="4000110"/>
            <a:chExt cx="868680" cy="868680"/>
          </a:xfrm>
        </p:grpSpPr>
        <p:sp>
          <p:nvSpPr>
            <p:cNvPr id="24" name="Oval 23"/>
            <p:cNvSpPr/>
            <p:nvPr/>
          </p:nvSpPr>
          <p:spPr>
            <a:xfrm>
              <a:off x="1440726" y="400011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23687" y="414191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5</a:t>
              </a:r>
              <a:endParaRPr lang="en-GB" sz="2400" dirty="0"/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1790363" y="442462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6729122" y="4312530"/>
            <a:ext cx="868680" cy="868680"/>
            <a:chOff x="6729122" y="4312530"/>
            <a:chExt cx="868680" cy="868680"/>
          </a:xfrm>
        </p:grpSpPr>
        <p:sp>
          <p:nvSpPr>
            <p:cNvPr id="28" name="Oval 27"/>
            <p:cNvSpPr/>
            <p:nvPr/>
          </p:nvSpPr>
          <p:spPr>
            <a:xfrm>
              <a:off x="6729122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2083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3</a:t>
              </a:r>
              <a:endParaRPr lang="en-GB" sz="2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78759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85437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7341" y="1180600"/>
            <a:ext cx="475104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Match the bar 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model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 the correct fraction.</a:t>
            </a:r>
          </a:p>
        </p:txBody>
      </p:sp>
      <p:cxnSp>
        <p:nvCxnSpPr>
          <p:cNvPr id="103" name="Straight Connector 102"/>
          <p:cNvCxnSpPr/>
          <p:nvPr/>
        </p:nvCxnSpPr>
        <p:spPr>
          <a:xfrm>
            <a:off x="3429000" y="677462"/>
            <a:ext cx="0" cy="396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7981366"/>
              </p:ext>
            </p:extLst>
          </p:nvPr>
        </p:nvGraphicFramePr>
        <p:xfrm>
          <a:off x="2012245" y="2721669"/>
          <a:ext cx="5119510" cy="4781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23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239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39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239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3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8172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62A5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3269565" y="4312530"/>
            <a:ext cx="868680" cy="868680"/>
            <a:chOff x="3269565" y="4312530"/>
            <a:chExt cx="868680" cy="868680"/>
          </a:xfrm>
        </p:grpSpPr>
        <p:sp>
          <p:nvSpPr>
            <p:cNvPr id="14" name="Oval 13"/>
            <p:cNvSpPr/>
            <p:nvPr/>
          </p:nvSpPr>
          <p:spPr>
            <a:xfrm>
              <a:off x="3269565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552526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/>
                <a:t>2</a:t>
              </a: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3619202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6"/>
          <p:cNvGrpSpPr/>
          <p:nvPr/>
        </p:nvGrpSpPr>
        <p:grpSpPr>
          <a:xfrm>
            <a:off x="1539786" y="4312530"/>
            <a:ext cx="868680" cy="868680"/>
            <a:chOff x="1539786" y="4312530"/>
            <a:chExt cx="868680" cy="868680"/>
          </a:xfrm>
        </p:grpSpPr>
        <p:sp>
          <p:nvSpPr>
            <p:cNvPr id="20" name="Oval 19"/>
            <p:cNvSpPr/>
            <p:nvPr/>
          </p:nvSpPr>
          <p:spPr>
            <a:xfrm>
              <a:off x="1539786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822747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4</a:t>
              </a:r>
              <a:endParaRPr lang="en-GB" sz="2400" dirty="0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1889423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23"/>
          <p:cNvSpPr/>
          <p:nvPr/>
        </p:nvSpPr>
        <p:spPr>
          <a:xfrm>
            <a:off x="4999344" y="4312530"/>
            <a:ext cx="868680" cy="86868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2" name="Oval 31"/>
          <p:cNvSpPr/>
          <p:nvPr/>
        </p:nvSpPr>
        <p:spPr>
          <a:xfrm>
            <a:off x="4999344" y="4312530"/>
            <a:ext cx="868680" cy="868680"/>
          </a:xfrm>
          <a:prstGeom prst="ellipse">
            <a:avLst/>
          </a:prstGeom>
          <a:solidFill>
            <a:srgbClr val="99FF66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/>
          <p:cNvSpPr txBox="1"/>
          <p:nvPr/>
        </p:nvSpPr>
        <p:spPr>
          <a:xfrm>
            <a:off x="5282305" y="4454334"/>
            <a:ext cx="3064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GB" sz="2400" dirty="0" smtClean="0"/>
              <a:t>1</a:t>
            </a:r>
          </a:p>
          <a:p>
            <a:pPr algn="ctr">
              <a:lnSpc>
                <a:spcPts val="2400"/>
              </a:lnSpc>
            </a:pPr>
            <a:r>
              <a:rPr lang="en-GB" sz="2400" dirty="0" smtClean="0"/>
              <a:t>5</a:t>
            </a:r>
            <a:endParaRPr lang="en-GB" sz="2400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5348981" y="4737044"/>
            <a:ext cx="169406" cy="0"/>
          </a:xfrm>
          <a:prstGeom prst="line">
            <a:avLst/>
          </a:prstGeom>
          <a:ln w="22225">
            <a:solidFill>
              <a:schemeClr val="tx1">
                <a:lumMod val="90000"/>
                <a:lumOff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6729122" y="4312530"/>
            <a:ext cx="868680" cy="868680"/>
            <a:chOff x="6729122" y="4312530"/>
            <a:chExt cx="868680" cy="868680"/>
          </a:xfrm>
        </p:grpSpPr>
        <p:sp>
          <p:nvSpPr>
            <p:cNvPr id="28" name="Oval 27"/>
            <p:cNvSpPr/>
            <p:nvPr/>
          </p:nvSpPr>
          <p:spPr>
            <a:xfrm>
              <a:off x="6729122" y="4312530"/>
              <a:ext cx="868680" cy="86868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012083" y="4454334"/>
              <a:ext cx="306449" cy="6155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1</a:t>
              </a:r>
            </a:p>
            <a:p>
              <a:pPr algn="ctr">
                <a:lnSpc>
                  <a:spcPts val="2400"/>
                </a:lnSpc>
              </a:pPr>
              <a:r>
                <a:rPr lang="en-GB" sz="2400" dirty="0" smtClean="0"/>
                <a:t>3</a:t>
              </a:r>
              <a:endParaRPr lang="en-GB" sz="2400" dirty="0"/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78759" y="4737044"/>
              <a:ext cx="169406" cy="0"/>
            </a:xfrm>
            <a:prstGeom prst="line">
              <a:avLst/>
            </a:prstGeom>
            <a:ln w="22225">
              <a:solidFill>
                <a:schemeClr val="tx1">
                  <a:lumMod val="90000"/>
                  <a:lumOff val="1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0742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27BB997-074F-4A73-BCC3-A160949C16AA}" vid="{3779DEE8-1EA6-4D01-BADE-96D173D04F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Mastery PowerPoint Template</Template>
  <TotalTime>212</TotalTime>
  <Words>73</Words>
  <Application>Microsoft Office PowerPoint</Application>
  <PresentationFormat>On-screen Show (4:3)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Twinkl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Ford</dc:creator>
  <cp:lastModifiedBy>Watson, Craig</cp:lastModifiedBy>
  <cp:revision>28</cp:revision>
  <dcterms:created xsi:type="dcterms:W3CDTF">2020-01-24T14:32:33Z</dcterms:created>
  <dcterms:modified xsi:type="dcterms:W3CDTF">2021-01-19T12:26:59Z</dcterms:modified>
</cp:coreProperties>
</file>