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57" d="100"/>
          <a:sy n="57" d="100"/>
        </p:scale>
        <p:origin x="72" y="3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4E0F-6953-420F-BBE3-4BA2EA7DC3E5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5085-11DF-47B7-A8BE-F7DD47EEC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202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4E0F-6953-420F-BBE3-4BA2EA7DC3E5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5085-11DF-47B7-A8BE-F7DD47EEC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3988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4E0F-6953-420F-BBE3-4BA2EA7DC3E5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5085-11DF-47B7-A8BE-F7DD47EEC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9615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4E0F-6953-420F-BBE3-4BA2EA7DC3E5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5085-11DF-47B7-A8BE-F7DD47EEC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5699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4E0F-6953-420F-BBE3-4BA2EA7DC3E5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5085-11DF-47B7-A8BE-F7DD47EEC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5988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4E0F-6953-420F-BBE3-4BA2EA7DC3E5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5085-11DF-47B7-A8BE-F7DD47EEC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16979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4E0F-6953-420F-BBE3-4BA2EA7DC3E5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5085-11DF-47B7-A8BE-F7DD47EEC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52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4E0F-6953-420F-BBE3-4BA2EA7DC3E5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5085-11DF-47B7-A8BE-F7DD47EEC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9963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4E0F-6953-420F-BBE3-4BA2EA7DC3E5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5085-11DF-47B7-A8BE-F7DD47EEC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033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4E0F-6953-420F-BBE3-4BA2EA7DC3E5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5085-11DF-47B7-A8BE-F7DD47EEC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2464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DD4E0F-6953-420F-BBE3-4BA2EA7DC3E5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B05085-11DF-47B7-A8BE-F7DD47EEC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5900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DD4E0F-6953-420F-BBE3-4BA2EA7DC3E5}" type="datetimeFigureOut">
              <a:rPr lang="en-GB" smtClean="0"/>
              <a:t>29/01/2021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B05085-11DF-47B7-A8BE-F7DD47EEC5A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6627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Spellings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 smtClean="0"/>
              <a:t>Adding the suffix -</a:t>
            </a:r>
            <a:r>
              <a:rPr lang="en-GB" dirty="0" err="1" smtClean="0"/>
              <a:t>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9214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The –</a:t>
            </a:r>
            <a:r>
              <a:rPr lang="en-GB" dirty="0" err="1" smtClean="0"/>
              <a:t>ly</a:t>
            </a:r>
            <a:r>
              <a:rPr lang="en-GB" dirty="0" smtClean="0"/>
              <a:t> suffix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/>
              <a:t>The suffix –</a:t>
            </a:r>
            <a:r>
              <a:rPr lang="en-GB" dirty="0" err="1" smtClean="0"/>
              <a:t>ly</a:t>
            </a:r>
            <a:r>
              <a:rPr lang="en-GB" dirty="0" smtClean="0"/>
              <a:t> is added to an adjective to form an adverb.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The suffix begins with a consonant, l, so for most root words the suffix can be added without changing anything.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For example</a:t>
            </a:r>
          </a:p>
          <a:p>
            <a:pPr>
              <a:buFontTx/>
              <a:buChar char="-"/>
            </a:pPr>
            <a:r>
              <a:rPr lang="en-GB" dirty="0" smtClean="0"/>
              <a:t>Calm </a:t>
            </a:r>
            <a:r>
              <a:rPr lang="en-GB" dirty="0" smtClean="0">
                <a:sym typeface="Wingdings" panose="05000000000000000000" pitchFamily="2" charset="2"/>
              </a:rPr>
              <a:t> calmly</a:t>
            </a:r>
          </a:p>
          <a:p>
            <a:pPr>
              <a:buFontTx/>
              <a:buChar char="-"/>
            </a:pPr>
            <a:r>
              <a:rPr lang="en-GB" dirty="0" smtClean="0">
                <a:sym typeface="Wingdings" panose="05000000000000000000" pitchFamily="2" charset="2"/>
              </a:rPr>
              <a:t>Slow  slowly</a:t>
            </a:r>
          </a:p>
          <a:p>
            <a:pPr>
              <a:buFontTx/>
              <a:buChar char="-"/>
            </a:pPr>
            <a:r>
              <a:rPr lang="en-GB" dirty="0" smtClean="0">
                <a:sym typeface="Wingdings" panose="05000000000000000000" pitchFamily="2" charset="2"/>
              </a:rPr>
              <a:t>Loud  loudly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10904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4" y="195791"/>
            <a:ext cx="10515600" cy="1325563"/>
          </a:xfrm>
        </p:spPr>
        <p:txBody>
          <a:bodyPr/>
          <a:lstStyle/>
          <a:p>
            <a:r>
              <a:rPr lang="en-GB" dirty="0" smtClean="0"/>
              <a:t>The exceptions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2865" y="1351492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Like most rules in English, there are some exceptions.</a:t>
            </a:r>
            <a:endParaRPr lang="en-GB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42180654"/>
              </p:ext>
            </p:extLst>
          </p:nvPr>
        </p:nvGraphicFramePr>
        <p:xfrm>
          <a:off x="364063" y="2040465"/>
          <a:ext cx="11489270" cy="440690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44635">
                  <a:extLst>
                    <a:ext uri="{9D8B030D-6E8A-4147-A177-3AD203B41FA5}">
                      <a16:colId xmlns:a16="http://schemas.microsoft.com/office/drawing/2014/main" val="668426238"/>
                    </a:ext>
                  </a:extLst>
                </a:gridCol>
                <a:gridCol w="5744635">
                  <a:extLst>
                    <a:ext uri="{9D8B030D-6E8A-4147-A177-3AD203B41FA5}">
                      <a16:colId xmlns:a16="http://schemas.microsoft.com/office/drawing/2014/main" val="1754515304"/>
                    </a:ext>
                  </a:extLst>
                </a:gridCol>
              </a:tblGrid>
              <a:tr h="2120901">
                <a:tc>
                  <a:txBody>
                    <a:bodyPr/>
                    <a:lstStyle/>
                    <a:p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If the root word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 ends in a –y then change the y to an –</a:t>
                      </a:r>
                      <a:r>
                        <a:rPr lang="en-GB" sz="2400" b="0" baseline="0" dirty="0" err="1" smtClean="0">
                          <a:solidFill>
                            <a:schemeClr val="tx1"/>
                          </a:solidFill>
                        </a:rPr>
                        <a:t>i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, but only if the word has more than 1 syllable.</a:t>
                      </a:r>
                    </a:p>
                    <a:p>
                      <a:endParaRPr lang="en-GB" sz="24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Happy 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 happily</a:t>
                      </a:r>
                    </a:p>
                    <a:p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Angry  angrily</a:t>
                      </a:r>
                      <a:endParaRPr lang="en-GB" sz="2400" b="0" baseline="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If the root word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 ends in le then the -le is changed to -</a:t>
                      </a:r>
                      <a:r>
                        <a:rPr lang="en-GB" sz="2400" b="0" baseline="0" dirty="0" err="1" smtClean="0">
                          <a:solidFill>
                            <a:schemeClr val="tx1"/>
                          </a:solidFill>
                        </a:rPr>
                        <a:t>ly</a:t>
                      </a:r>
                      <a:endParaRPr lang="en-GB" sz="24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24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Gentle 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 gently</a:t>
                      </a:r>
                    </a:p>
                    <a:p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Simple  simply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073203"/>
                  </a:ext>
                </a:extLst>
              </a:tr>
              <a:tr h="2120901">
                <a:tc>
                  <a:txBody>
                    <a:bodyPr/>
                    <a:lstStyle/>
                    <a:p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If the root words end in –</a:t>
                      </a:r>
                      <a:r>
                        <a:rPr lang="en-GB" sz="2400" b="0" dirty="0" err="1" smtClean="0">
                          <a:solidFill>
                            <a:schemeClr val="tx1"/>
                          </a:solidFill>
                        </a:rPr>
                        <a:t>ic</a:t>
                      </a:r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, then we add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 –ally instead of just –</a:t>
                      </a:r>
                      <a:r>
                        <a:rPr lang="en-GB" sz="2400" b="0" baseline="0" dirty="0" err="1" smtClean="0">
                          <a:solidFill>
                            <a:schemeClr val="tx1"/>
                          </a:solidFill>
                        </a:rPr>
                        <a:t>ly</a:t>
                      </a:r>
                      <a:endParaRPr lang="en-GB" sz="24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24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Basic 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 basically</a:t>
                      </a:r>
                    </a:p>
                    <a:p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Frantic  frantically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0" dirty="0" smtClean="0">
                          <a:solidFill>
                            <a:schemeClr val="tx1"/>
                          </a:solidFill>
                        </a:rPr>
                        <a:t>Some words follow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 their own rules</a:t>
                      </a:r>
                    </a:p>
                    <a:p>
                      <a:endParaRPr lang="en-GB" sz="2400" b="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</a:rPr>
                        <a:t>True </a:t>
                      </a:r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 truly</a:t>
                      </a:r>
                    </a:p>
                    <a:p>
                      <a:r>
                        <a:rPr lang="en-GB" sz="2400" b="0" baseline="0" dirty="0" smtClean="0">
                          <a:solidFill>
                            <a:schemeClr val="tx1"/>
                          </a:solidFill>
                          <a:sym typeface="Wingdings" panose="05000000000000000000" pitchFamily="2" charset="2"/>
                        </a:rPr>
                        <a:t>Whole  wholly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0346378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2797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Your spelling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GB" dirty="0" smtClean="0"/>
              <a:t>This week I would like you to practice these spellings.</a:t>
            </a:r>
          </a:p>
          <a:p>
            <a:pPr marL="0" indent="0">
              <a:buNone/>
            </a:pPr>
            <a:r>
              <a:rPr lang="en-GB" dirty="0" smtClean="0"/>
              <a:t>Remember to look, cover, write and check.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 smtClean="0"/>
              <a:t>Calmly</a:t>
            </a:r>
          </a:p>
          <a:p>
            <a:pPr marL="0" indent="0">
              <a:buNone/>
            </a:pPr>
            <a:r>
              <a:rPr lang="en-GB" dirty="0" smtClean="0"/>
              <a:t>Happily</a:t>
            </a:r>
          </a:p>
          <a:p>
            <a:pPr marL="0" indent="0">
              <a:buNone/>
            </a:pPr>
            <a:r>
              <a:rPr lang="en-GB" dirty="0" smtClean="0"/>
              <a:t>Gently</a:t>
            </a:r>
          </a:p>
          <a:p>
            <a:pPr marL="0" indent="0">
              <a:buNone/>
            </a:pPr>
            <a:r>
              <a:rPr lang="en-GB" dirty="0" smtClean="0"/>
              <a:t>Simply</a:t>
            </a:r>
          </a:p>
          <a:p>
            <a:pPr marL="0" indent="0">
              <a:buNone/>
            </a:pPr>
            <a:r>
              <a:rPr lang="en-GB" dirty="0" smtClean="0"/>
              <a:t>Basically </a:t>
            </a:r>
          </a:p>
          <a:p>
            <a:pPr marL="0" indent="0">
              <a:buNone/>
            </a:pPr>
            <a:r>
              <a:rPr lang="en-GB" dirty="0" smtClean="0"/>
              <a:t>Frantically</a:t>
            </a:r>
          </a:p>
          <a:p>
            <a:pPr marL="0" indent="0">
              <a:buNone/>
            </a:pPr>
            <a:r>
              <a:rPr lang="en-GB" dirty="0" smtClean="0"/>
              <a:t>Truly</a:t>
            </a:r>
          </a:p>
          <a:p>
            <a:pPr marL="0" indent="0">
              <a:buNone/>
            </a:pPr>
            <a:r>
              <a:rPr lang="en-GB" dirty="0" smtClean="0"/>
              <a:t>Easily</a:t>
            </a:r>
          </a:p>
          <a:p>
            <a:pPr marL="0" indent="0">
              <a:buNone/>
            </a:pP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2387" y="3396190"/>
            <a:ext cx="8191413" cy="1971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859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196</Words>
  <Application>Microsoft Office PowerPoint</Application>
  <PresentationFormat>Widescreen</PresentationFormat>
  <Paragraphs>41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Wingdings</vt:lpstr>
      <vt:lpstr>Office Theme</vt:lpstr>
      <vt:lpstr>Spellings</vt:lpstr>
      <vt:lpstr>The –ly suffix</vt:lpstr>
      <vt:lpstr>The exceptions</vt:lpstr>
      <vt:lpstr>Your spelling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Spellings</dc:title>
  <dc:creator>Watson, Craig</dc:creator>
  <cp:lastModifiedBy>Watson, Craig</cp:lastModifiedBy>
  <cp:revision>2</cp:revision>
  <dcterms:created xsi:type="dcterms:W3CDTF">2021-01-29T15:13:51Z</dcterms:created>
  <dcterms:modified xsi:type="dcterms:W3CDTF">2021-01-29T15:17:48Z</dcterms:modified>
</cp:coreProperties>
</file>