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C128B-4A2C-4F65-B5A8-4BE85CD3597D}" v="14" dt="2021-01-06T16:17:52.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1BC128B-4A2C-4F65-B5A8-4BE85CD3597D}"/>
    <pc:docChg chg="modSld">
      <pc:chgData name="" userId="" providerId="" clId="Web-{D1BC128B-4A2C-4F65-B5A8-4BE85CD3597D}" dt="2021-01-06T16:17:52.169" v="13" actId="20577"/>
      <pc:docMkLst>
        <pc:docMk/>
      </pc:docMkLst>
      <pc:sldChg chg="modSp">
        <pc:chgData name="" userId="" providerId="" clId="Web-{D1BC128B-4A2C-4F65-B5A8-4BE85CD3597D}" dt="2021-01-06T16:17:52.169" v="12" actId="20577"/>
        <pc:sldMkLst>
          <pc:docMk/>
          <pc:sldMk cId="4000047688" sldId="264"/>
        </pc:sldMkLst>
        <pc:spChg chg="mod">
          <ac:chgData name="" userId="" providerId="" clId="Web-{D1BC128B-4A2C-4F65-B5A8-4BE85CD3597D}" dt="2021-01-06T16:17:52.169" v="12" actId="20577"/>
          <ac:spMkLst>
            <pc:docMk/>
            <pc:sldMk cId="4000047688" sldId="264"/>
            <ac:spMk id="2" creationId="{71E2FCC4-4A51-4694-B649-784F0F8541B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2E3539-B22B-43C5-B30E-1FA86CAF57B6}"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394023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2E3539-B22B-43C5-B30E-1FA86CAF57B6}"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184729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2E3539-B22B-43C5-B30E-1FA86CAF57B6}"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301019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2E3539-B22B-43C5-B30E-1FA86CAF57B6}"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396947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E3539-B22B-43C5-B30E-1FA86CAF57B6}"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429214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2E3539-B22B-43C5-B30E-1FA86CAF57B6}"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5198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2E3539-B22B-43C5-B30E-1FA86CAF57B6}" type="datetimeFigureOut">
              <a:rPr lang="en-GB" smtClean="0"/>
              <a:t>09/01/2021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289881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2E3539-B22B-43C5-B30E-1FA86CAF57B6}" type="datetimeFigureOut">
              <a:rPr lang="en-GB" smtClean="0"/>
              <a:t>09/01/2021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391235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E3539-B22B-43C5-B30E-1FA86CAF57B6}" type="datetimeFigureOut">
              <a:rPr lang="en-GB" smtClean="0"/>
              <a:t>09/01/2021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406964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E3539-B22B-43C5-B30E-1FA86CAF57B6}"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28983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E3539-B22B-43C5-B30E-1FA86CAF57B6}"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01212-E093-4D4E-8078-DE45ED69D423}" type="slidenum">
              <a:rPr lang="en-GB" smtClean="0"/>
              <a:t>‹#›</a:t>
            </a:fld>
            <a:endParaRPr lang="en-GB"/>
          </a:p>
        </p:txBody>
      </p:sp>
    </p:spTree>
    <p:extLst>
      <p:ext uri="{BB962C8B-B14F-4D97-AF65-F5344CB8AC3E}">
        <p14:creationId xmlns:p14="http://schemas.microsoft.com/office/powerpoint/2010/main" val="260077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E3539-B22B-43C5-B30E-1FA86CAF57B6}" type="datetimeFigureOut">
              <a:rPr lang="en-GB" smtClean="0"/>
              <a:t>09/01/2021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01212-E093-4D4E-8078-DE45ED69D423}" type="slidenum">
              <a:rPr lang="en-GB" smtClean="0"/>
              <a:t>‹#›</a:t>
            </a:fld>
            <a:endParaRPr lang="en-GB"/>
          </a:p>
        </p:txBody>
      </p:sp>
    </p:spTree>
    <p:extLst>
      <p:ext uri="{BB962C8B-B14F-4D97-AF65-F5344CB8AC3E}">
        <p14:creationId xmlns:p14="http://schemas.microsoft.com/office/powerpoint/2010/main" val="366953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FCC4-4A51-4694-B649-784F0F8541B5}"/>
              </a:ext>
            </a:extLst>
          </p:cNvPr>
          <p:cNvSpPr>
            <a:spLocks noGrp="1"/>
          </p:cNvSpPr>
          <p:nvPr>
            <p:ph type="title"/>
          </p:nvPr>
        </p:nvSpPr>
        <p:spPr>
          <a:xfrm>
            <a:off x="1042692" y="1069145"/>
            <a:ext cx="10515600" cy="4031993"/>
          </a:xfrm>
        </p:spPr>
        <p:txBody>
          <a:bodyPr>
            <a:normAutofit fontScale="90000"/>
          </a:bodyPr>
          <a:lstStyle/>
          <a:p>
            <a:r>
              <a:rPr lang="en-GB" sz="2700" dirty="0">
                <a:latin typeface="Comic Sans MS"/>
              </a:rPr>
              <a:t>To access Orange level book (Jam Tarts)</a:t>
            </a: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a:rPr>
              <a:t>follow the instructions below.</a:t>
            </a: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a:rPr>
              <a:t>In your internet browser type Oxford Owl</a:t>
            </a: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a:rPr>
              <a:t>Click on log in and put in your username and password, these need to be exactly as they are written on your sheet. You will find this in you home learning pack. </a:t>
            </a: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a:latin typeface="Comic Sans MS"/>
              </a:rPr>
              <a:t> </a:t>
            </a:r>
            <a:r>
              <a:rPr lang="en-GB" dirty="0"/>
              <a:t/>
            </a:r>
            <a:br>
              <a:rPr lang="en-GB" dirty="0"/>
            </a:br>
            <a:r>
              <a:rPr lang="en-GB" dirty="0"/>
              <a:t/>
            </a:r>
            <a:br>
              <a:rPr lang="en-GB" dirty="0"/>
            </a:br>
            <a:r>
              <a:rPr lang="en-GB" dirty="0"/>
              <a:t/>
            </a:r>
            <a:br>
              <a:rPr lang="en-GB" dirty="0"/>
            </a:br>
            <a:endParaRPr lang="en-GB" dirty="0"/>
          </a:p>
        </p:txBody>
      </p:sp>
      <p:pic>
        <p:nvPicPr>
          <p:cNvPr id="8" name="Picture 7">
            <a:extLst>
              <a:ext uri="{FF2B5EF4-FFF2-40B4-BE49-F238E27FC236}">
                <a16:creationId xmlns:a16="http://schemas.microsoft.com/office/drawing/2014/main" id="{9753B233-D06D-478E-8822-B60E2D33C8F5}"/>
              </a:ext>
            </a:extLst>
          </p:cNvPr>
          <p:cNvPicPr>
            <a:picLocks noChangeAspect="1"/>
          </p:cNvPicPr>
          <p:nvPr/>
        </p:nvPicPr>
        <p:blipFill rotWithShape="1">
          <a:blip r:embed="rId2"/>
          <a:srcRect l="8551" t="34122" r="36632" b="12212"/>
          <a:stretch/>
        </p:blipFill>
        <p:spPr>
          <a:xfrm>
            <a:off x="2005795" y="2907527"/>
            <a:ext cx="6683146" cy="3678702"/>
          </a:xfrm>
          <a:prstGeom prst="rect">
            <a:avLst/>
          </a:prstGeom>
        </p:spPr>
      </p:pic>
      <p:sp>
        <p:nvSpPr>
          <p:cNvPr id="9" name="Arrow: Right 8">
            <a:extLst>
              <a:ext uri="{FF2B5EF4-FFF2-40B4-BE49-F238E27FC236}">
                <a16:creationId xmlns:a16="http://schemas.microsoft.com/office/drawing/2014/main" id="{93916BAA-C67E-4B38-BEB7-6B06ECD43FB2}"/>
              </a:ext>
            </a:extLst>
          </p:cNvPr>
          <p:cNvSpPr/>
          <p:nvPr/>
        </p:nvSpPr>
        <p:spPr>
          <a:xfrm>
            <a:off x="1126485" y="4747642"/>
            <a:ext cx="1545763" cy="225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004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1D1-008B-4E54-BD6F-9924323F4D5D}"/>
              </a:ext>
            </a:extLst>
          </p:cNvPr>
          <p:cNvSpPr>
            <a:spLocks noGrp="1"/>
          </p:cNvSpPr>
          <p:nvPr>
            <p:ph type="title"/>
          </p:nvPr>
        </p:nvSpPr>
        <p:spPr>
          <a:xfrm>
            <a:off x="434315" y="535184"/>
            <a:ext cx="10515600" cy="6084277"/>
          </a:xfrm>
        </p:spPr>
        <p:txBody>
          <a:bodyPr>
            <a:normAutofit/>
          </a:bodyPr>
          <a:lstStyle/>
          <a:p>
            <a:r>
              <a:rPr lang="en-GB" sz="2400" dirty="0">
                <a:latin typeface="Comic Sans MS" panose="030F0702030302020204" pitchFamily="66" charset="0"/>
              </a:rPr>
              <a:t>Click on the sound button to hear what you have to do next.</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Page 9 Where are they going?</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Page 10 Where did mum park?</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Page 11 What is at the top of Mum’s shopping list?</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Page 12 What was the coffee in?</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Page 13 How big were the eggs?</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Page 16 Do you think Mum was cross with Mark? Why or why not?</a:t>
            </a:r>
          </a:p>
        </p:txBody>
      </p:sp>
      <p:pic>
        <p:nvPicPr>
          <p:cNvPr id="6" name="Recorded Sound">
            <a:hlinkClick r:id="" action="ppaction://media"/>
            <a:extLst>
              <a:ext uri="{FF2B5EF4-FFF2-40B4-BE49-F238E27FC236}">
                <a16:creationId xmlns:a16="http://schemas.microsoft.com/office/drawing/2014/main" id="{723F2E16-A4A7-41EE-A0E6-A06503C6D5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94574" y="1070112"/>
            <a:ext cx="609600" cy="609600"/>
          </a:xfrm>
          <a:prstGeom prst="rect">
            <a:avLst/>
          </a:prstGeom>
        </p:spPr>
      </p:pic>
    </p:spTree>
    <p:extLst>
      <p:ext uri="{BB962C8B-B14F-4D97-AF65-F5344CB8AC3E}">
        <p14:creationId xmlns:p14="http://schemas.microsoft.com/office/powerpoint/2010/main" val="30549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03AB2-8A97-49D0-9BD6-65F102FFB1ED}"/>
              </a:ext>
            </a:extLst>
          </p:cNvPr>
          <p:cNvSpPr>
            <a:spLocks noGrp="1"/>
          </p:cNvSpPr>
          <p:nvPr>
            <p:ph type="title"/>
          </p:nvPr>
        </p:nvSpPr>
        <p:spPr>
          <a:xfrm>
            <a:off x="838200" y="338621"/>
            <a:ext cx="10515600" cy="4591188"/>
          </a:xfrm>
        </p:spPr>
        <p:txBody>
          <a:bodyPr>
            <a:normAutofit/>
          </a:bodyPr>
          <a:lstStyle/>
          <a:p>
            <a:r>
              <a:rPr lang="en-GB" sz="2400" dirty="0">
                <a:latin typeface="Comic Sans MS" panose="030F0702030302020204" pitchFamily="66" charset="0"/>
              </a:rPr>
              <a:t>Nearly done, ask your grown up to read the questions on page 18. See if you can answer the questions without help.</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Well done, I hope you have enjoyed this session. See you next time.</a:t>
            </a:r>
            <a:br>
              <a:rPr lang="en-GB" sz="2400" dirty="0">
                <a:latin typeface="Comic Sans MS" panose="030F0702030302020204" pitchFamily="66" charset="0"/>
              </a:rPr>
            </a:br>
            <a:r>
              <a:rPr lang="en-GB" sz="2400" dirty="0">
                <a:latin typeface="Comic Sans MS" panose="030F0702030302020204" pitchFamily="66" charset="0"/>
              </a:rPr>
              <a:t>Stay safe, I look forward to seeing you soon. Bye.</a:t>
            </a:r>
          </a:p>
        </p:txBody>
      </p:sp>
      <p:sp>
        <p:nvSpPr>
          <p:cNvPr id="6" name="Star: 5 Points 5">
            <a:extLst>
              <a:ext uri="{FF2B5EF4-FFF2-40B4-BE49-F238E27FC236}">
                <a16:creationId xmlns:a16="http://schemas.microsoft.com/office/drawing/2014/main" id="{88550CF4-1A89-48B3-A99F-EFAB12AA997E}"/>
              </a:ext>
            </a:extLst>
          </p:cNvPr>
          <p:cNvSpPr/>
          <p:nvPr/>
        </p:nvSpPr>
        <p:spPr>
          <a:xfrm>
            <a:off x="4797286" y="4439477"/>
            <a:ext cx="1603514" cy="1411357"/>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a:extLst>
              <a:ext uri="{FF2B5EF4-FFF2-40B4-BE49-F238E27FC236}">
                <a16:creationId xmlns:a16="http://schemas.microsoft.com/office/drawing/2014/main" id="{AA0AD374-C284-4D4D-A9AE-6D65CD5F1F2F}"/>
              </a:ext>
            </a:extLst>
          </p:cNvPr>
          <p:cNvSpPr/>
          <p:nvPr/>
        </p:nvSpPr>
        <p:spPr>
          <a:xfrm>
            <a:off x="7656443" y="4578627"/>
            <a:ext cx="1603514" cy="1272208"/>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8C892F1-A736-4695-AC96-3C6AAFA62AF2}"/>
              </a:ext>
            </a:extLst>
          </p:cNvPr>
          <p:cNvPicPr>
            <a:picLocks noChangeAspect="1"/>
          </p:cNvPicPr>
          <p:nvPr/>
        </p:nvPicPr>
        <p:blipFill>
          <a:blip r:embed="rId2"/>
          <a:stretch>
            <a:fillRect/>
          </a:stretch>
        </p:blipFill>
        <p:spPr>
          <a:xfrm>
            <a:off x="2112060" y="4578627"/>
            <a:ext cx="1639966" cy="1310754"/>
          </a:xfrm>
          <a:prstGeom prst="rect">
            <a:avLst/>
          </a:prstGeom>
        </p:spPr>
      </p:pic>
    </p:spTree>
    <p:extLst>
      <p:ext uri="{BB962C8B-B14F-4D97-AF65-F5344CB8AC3E}">
        <p14:creationId xmlns:p14="http://schemas.microsoft.com/office/powerpoint/2010/main" val="2413023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CDAE-A9A5-4895-B757-4ABA2CB39236}"/>
              </a:ext>
            </a:extLst>
          </p:cNvPr>
          <p:cNvSpPr>
            <a:spLocks noGrp="1"/>
          </p:cNvSpPr>
          <p:nvPr>
            <p:ph type="title"/>
          </p:nvPr>
        </p:nvSpPr>
        <p:spPr/>
        <p:txBody>
          <a:bodyPr>
            <a:normAutofit fontScale="90000"/>
          </a:bodyPr>
          <a:lstStyle/>
          <a:p>
            <a:r>
              <a:rPr lang="en-GB" sz="2400" dirty="0">
                <a:latin typeface="Comic Sans MS" panose="030F0702030302020204" pitchFamily="66" charset="0"/>
              </a:rPr>
              <a:t>Click on the Read Write Inc eBook Library. </a:t>
            </a:r>
            <a:br>
              <a:rPr lang="en-GB" sz="2400" dirty="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Scroll down until you see Jam Tarts book            click on the book to open.</a:t>
            </a:r>
          </a:p>
        </p:txBody>
      </p:sp>
      <p:pic>
        <p:nvPicPr>
          <p:cNvPr id="4" name="Picture 3">
            <a:extLst>
              <a:ext uri="{FF2B5EF4-FFF2-40B4-BE49-F238E27FC236}">
                <a16:creationId xmlns:a16="http://schemas.microsoft.com/office/drawing/2014/main" id="{493A970B-9104-4A94-9D43-A928DD59168E}"/>
              </a:ext>
            </a:extLst>
          </p:cNvPr>
          <p:cNvPicPr>
            <a:picLocks noChangeAspect="1"/>
          </p:cNvPicPr>
          <p:nvPr/>
        </p:nvPicPr>
        <p:blipFill rotWithShape="1">
          <a:blip r:embed="rId2"/>
          <a:srcRect l="1" t="12905" r="1939" b="4495"/>
          <a:stretch/>
        </p:blipFill>
        <p:spPr>
          <a:xfrm>
            <a:off x="1139483" y="1993984"/>
            <a:ext cx="7849772" cy="3717499"/>
          </a:xfrm>
          <a:prstGeom prst="rect">
            <a:avLst/>
          </a:prstGeom>
        </p:spPr>
      </p:pic>
      <p:sp>
        <p:nvSpPr>
          <p:cNvPr id="5" name="Arrow: Right 4">
            <a:extLst>
              <a:ext uri="{FF2B5EF4-FFF2-40B4-BE49-F238E27FC236}">
                <a16:creationId xmlns:a16="http://schemas.microsoft.com/office/drawing/2014/main" id="{FD54C8EF-40BD-4779-AC75-EE2EF8CFCCE8}"/>
              </a:ext>
            </a:extLst>
          </p:cNvPr>
          <p:cNvSpPr/>
          <p:nvPr/>
        </p:nvSpPr>
        <p:spPr>
          <a:xfrm rot="18219386">
            <a:off x="3202337" y="5868090"/>
            <a:ext cx="978408" cy="484632"/>
          </a:xfrm>
          <a:prstGeom prst="rightArrow">
            <a:avLst>
              <a:gd name="adj1" fmla="val 33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65D37F7-B36D-4ACF-8BC5-35F092E9FB6D}"/>
              </a:ext>
            </a:extLst>
          </p:cNvPr>
          <p:cNvPicPr>
            <a:picLocks noChangeAspect="1"/>
          </p:cNvPicPr>
          <p:nvPr/>
        </p:nvPicPr>
        <p:blipFill>
          <a:blip r:embed="rId3"/>
          <a:stretch>
            <a:fillRect/>
          </a:stretch>
        </p:blipFill>
        <p:spPr>
          <a:xfrm>
            <a:off x="6419235" y="1032464"/>
            <a:ext cx="769358" cy="577260"/>
          </a:xfrm>
          <a:prstGeom prst="rect">
            <a:avLst/>
          </a:prstGeom>
        </p:spPr>
      </p:pic>
    </p:spTree>
    <p:extLst>
      <p:ext uri="{BB962C8B-B14F-4D97-AF65-F5344CB8AC3E}">
        <p14:creationId xmlns:p14="http://schemas.microsoft.com/office/powerpoint/2010/main" val="168840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D2E2-A573-446C-9742-08792631379C}"/>
              </a:ext>
            </a:extLst>
          </p:cNvPr>
          <p:cNvSpPr>
            <a:spLocks noGrp="1"/>
          </p:cNvSpPr>
          <p:nvPr>
            <p:ph type="title"/>
          </p:nvPr>
        </p:nvSpPr>
        <p:spPr/>
        <p:txBody>
          <a:bodyPr>
            <a:normAutofit/>
          </a:bodyPr>
          <a:lstStyle/>
          <a:p>
            <a:r>
              <a:rPr lang="en-GB" sz="2400" dirty="0">
                <a:latin typeface="Comic Sans MS" panose="030F0702030302020204" pitchFamily="66" charset="0"/>
              </a:rPr>
              <a:t>Use the buttons in the bottom right hand corner to navigate and turn pages in the book.</a:t>
            </a:r>
          </a:p>
        </p:txBody>
      </p:sp>
      <p:pic>
        <p:nvPicPr>
          <p:cNvPr id="3" name="Picture 2">
            <a:extLst>
              <a:ext uri="{FF2B5EF4-FFF2-40B4-BE49-F238E27FC236}">
                <a16:creationId xmlns:a16="http://schemas.microsoft.com/office/drawing/2014/main" id="{111A91E7-4D80-4D85-9ABD-1550392ABBB5}"/>
              </a:ext>
            </a:extLst>
          </p:cNvPr>
          <p:cNvPicPr>
            <a:picLocks noChangeAspect="1"/>
          </p:cNvPicPr>
          <p:nvPr/>
        </p:nvPicPr>
        <p:blipFill>
          <a:blip r:embed="rId2"/>
          <a:stretch>
            <a:fillRect/>
          </a:stretch>
        </p:blipFill>
        <p:spPr>
          <a:xfrm>
            <a:off x="8446669" y="5202514"/>
            <a:ext cx="3090940" cy="1146147"/>
          </a:xfrm>
          <a:prstGeom prst="rect">
            <a:avLst/>
          </a:prstGeom>
        </p:spPr>
      </p:pic>
    </p:spTree>
    <p:extLst>
      <p:ext uri="{BB962C8B-B14F-4D97-AF65-F5344CB8AC3E}">
        <p14:creationId xmlns:p14="http://schemas.microsoft.com/office/powerpoint/2010/main" val="3747692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931" y="470263"/>
            <a:ext cx="9144000" cy="1894114"/>
          </a:xfrm>
        </p:spPr>
        <p:txBody>
          <a:bodyPr>
            <a:normAutofit/>
          </a:bodyPr>
          <a:lstStyle/>
          <a:p>
            <a:r>
              <a:rPr lang="en-US" sz="4000" dirty="0">
                <a:latin typeface="Comic Sans MS" panose="030F0702030302020204" pitchFamily="66" charset="0"/>
              </a:rPr>
              <a:t>Hello Year 4,today we are reading</a:t>
            </a:r>
            <a:br>
              <a:rPr lang="en-US" sz="4000" dirty="0">
                <a:latin typeface="Comic Sans MS" panose="030F0702030302020204" pitchFamily="66" charset="0"/>
              </a:rPr>
            </a:br>
            <a:r>
              <a:rPr lang="en-US" sz="4000" dirty="0">
                <a:latin typeface="Comic Sans MS" panose="030F0702030302020204" pitchFamily="66" charset="0"/>
              </a:rPr>
              <a:t>Jam Tarts</a:t>
            </a:r>
            <a:br>
              <a:rPr lang="en-US" sz="4000" dirty="0">
                <a:latin typeface="Comic Sans MS" panose="030F0702030302020204" pitchFamily="66" charset="0"/>
              </a:rPr>
            </a:br>
            <a:r>
              <a:rPr lang="en-US" sz="4000" dirty="0">
                <a:latin typeface="Comic Sans MS" panose="030F0702030302020204" pitchFamily="66" charset="0"/>
              </a:rPr>
              <a:t>let’s begin</a:t>
            </a:r>
            <a:endParaRPr lang="en-GB" sz="4000" dirty="0">
              <a:latin typeface="Comic Sans MS" panose="030F0702030302020204" pitchFamily="66" charset="0"/>
            </a:endParaRPr>
          </a:p>
        </p:txBody>
      </p:sp>
      <p:pic>
        <p:nvPicPr>
          <p:cNvPr id="4" name="Picture 3"/>
          <p:cNvPicPr>
            <a:picLocks noChangeAspect="1"/>
          </p:cNvPicPr>
          <p:nvPr/>
        </p:nvPicPr>
        <p:blipFill rotWithShape="1">
          <a:blip r:embed="rId4"/>
          <a:srcRect l="23960" t="17659" r="23959" b="12821"/>
          <a:stretch/>
        </p:blipFill>
        <p:spPr>
          <a:xfrm>
            <a:off x="3540033" y="2504758"/>
            <a:ext cx="4859383" cy="3646904"/>
          </a:xfrm>
          <a:prstGeom prst="rect">
            <a:avLst/>
          </a:prstGeom>
        </p:spPr>
      </p:pic>
      <p:pic>
        <p:nvPicPr>
          <p:cNvPr id="5" name="Recorded Sound">
            <a:hlinkClick r:id="" action="ppaction://media"/>
            <a:extLst>
              <a:ext uri="{FF2B5EF4-FFF2-40B4-BE49-F238E27FC236}">
                <a16:creationId xmlns:a16="http://schemas.microsoft.com/office/drawing/2014/main" id="{C26EC20E-E5D5-4097-9DD9-3E69AEE224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28243" y="5542062"/>
            <a:ext cx="609600" cy="609600"/>
          </a:xfrm>
          <a:prstGeom prst="rect">
            <a:avLst/>
          </a:prstGeom>
        </p:spPr>
      </p:pic>
    </p:spTree>
    <p:extLst>
      <p:ext uri="{BB962C8B-B14F-4D97-AF65-F5344CB8AC3E}">
        <p14:creationId xmlns:p14="http://schemas.microsoft.com/office/powerpoint/2010/main" val="370705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02" t="22234" r="1274" b="19016"/>
          <a:stretch/>
        </p:blipFill>
        <p:spPr>
          <a:xfrm>
            <a:off x="587828" y="2000297"/>
            <a:ext cx="11499941" cy="3891052"/>
          </a:xfrm>
          <a:prstGeom prst="rect">
            <a:avLst/>
          </a:prstGeom>
        </p:spPr>
      </p:pic>
      <p:sp>
        <p:nvSpPr>
          <p:cNvPr id="3" name="Title 2"/>
          <p:cNvSpPr>
            <a:spLocks noGrp="1"/>
          </p:cNvSpPr>
          <p:nvPr>
            <p:ph type="title"/>
          </p:nvPr>
        </p:nvSpPr>
        <p:spPr>
          <a:xfrm>
            <a:off x="825138" y="299810"/>
            <a:ext cx="10515600" cy="1325563"/>
          </a:xfrm>
        </p:spPr>
        <p:txBody>
          <a:bodyPr>
            <a:normAutofit/>
          </a:bodyPr>
          <a:lstStyle/>
          <a:p>
            <a:r>
              <a:rPr lang="en-US" sz="3600" dirty="0">
                <a:latin typeface="Comic Sans MS" panose="030F0702030302020204" pitchFamily="66" charset="0"/>
              </a:rPr>
              <a:t>Please turn to pages 4 and 5 </a:t>
            </a:r>
            <a:br>
              <a:rPr lang="en-US" sz="3600" dirty="0">
                <a:latin typeface="Comic Sans MS" panose="030F0702030302020204" pitchFamily="66" charset="0"/>
              </a:rPr>
            </a:br>
            <a:r>
              <a:rPr lang="en-US" sz="3600" dirty="0">
                <a:latin typeface="Comic Sans MS" panose="030F0702030302020204" pitchFamily="66" charset="0"/>
              </a:rPr>
              <a:t>Read the speed sounds to your  grown up.</a:t>
            </a:r>
            <a:endParaRPr lang="en-GB" sz="3600" dirty="0">
              <a:latin typeface="Comic Sans MS" panose="030F0702030302020204" pitchFamily="66" charset="0"/>
            </a:endParaRPr>
          </a:p>
        </p:txBody>
      </p:sp>
    </p:spTree>
    <p:extLst>
      <p:ext uri="{BB962C8B-B14F-4D97-AF65-F5344CB8AC3E}">
        <p14:creationId xmlns:p14="http://schemas.microsoft.com/office/powerpoint/2010/main" val="124338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17589" r="-6771" b="12412"/>
          <a:stretch/>
        </p:blipFill>
        <p:spPr>
          <a:xfrm>
            <a:off x="431075" y="1227909"/>
            <a:ext cx="11852638" cy="5368834"/>
          </a:xfrm>
          <a:prstGeom prst="rect">
            <a:avLst/>
          </a:prstGeom>
        </p:spPr>
      </p:pic>
      <p:sp>
        <p:nvSpPr>
          <p:cNvPr id="3" name="Title 2"/>
          <p:cNvSpPr>
            <a:spLocks noGrp="1"/>
          </p:cNvSpPr>
          <p:nvPr>
            <p:ph type="title"/>
          </p:nvPr>
        </p:nvSpPr>
        <p:spPr>
          <a:xfrm>
            <a:off x="655457" y="209006"/>
            <a:ext cx="10515600" cy="851168"/>
          </a:xfrm>
        </p:spPr>
        <p:txBody>
          <a:bodyPr>
            <a:normAutofit fontScale="90000"/>
          </a:bodyPr>
          <a:lstStyle/>
          <a:p>
            <a:r>
              <a:rPr lang="en-US" sz="2000" dirty="0">
                <a:latin typeface="Comic Sans MS" panose="030F0702030302020204" pitchFamily="66" charset="0"/>
              </a:rPr>
              <a:t>Well done, now turn to pages 6 and 7 in your book.</a:t>
            </a:r>
            <a:br>
              <a:rPr lang="en-US" sz="2000" dirty="0">
                <a:latin typeface="Comic Sans MS" panose="030F0702030302020204" pitchFamily="66" charset="0"/>
              </a:rPr>
            </a:br>
            <a:r>
              <a:rPr lang="en-US" sz="2000" dirty="0">
                <a:latin typeface="Comic Sans MS" panose="030F0702030302020204" pitchFamily="66" charset="0"/>
              </a:rPr>
              <a:t>Carefully read your story green words, remember to use Fred talk then say the words.</a:t>
            </a:r>
            <a:br>
              <a:rPr lang="en-US" sz="2000" dirty="0">
                <a:latin typeface="Comic Sans MS" panose="030F0702030302020204" pitchFamily="66" charset="0"/>
              </a:rPr>
            </a:br>
            <a:r>
              <a:rPr lang="en-US" sz="2000" dirty="0">
                <a:latin typeface="Comic Sans MS" panose="030F0702030302020204" pitchFamily="66" charset="0"/>
              </a:rPr>
              <a:t>I will read the first row to help, click on the          at the bottom of this page to hear me.</a:t>
            </a:r>
            <a:endParaRPr lang="en-GB" sz="2000" dirty="0">
              <a:latin typeface="Comic Sans MS" panose="030F0702030302020204" pitchFamily="66" charset="0"/>
            </a:endParaRPr>
          </a:p>
        </p:txBody>
      </p:sp>
      <p:pic>
        <p:nvPicPr>
          <p:cNvPr id="4" name="Recorded Sound">
            <a:hlinkClick r:id="" action="ppaction://media"/>
            <a:extLst>
              <a:ext uri="{FF2B5EF4-FFF2-40B4-BE49-F238E27FC236}">
                <a16:creationId xmlns:a16="http://schemas.microsoft.com/office/drawing/2014/main" id="{CDDD48DF-99BB-4512-8119-F49C2F1972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1304" y="4144618"/>
            <a:ext cx="609600" cy="609600"/>
          </a:xfrm>
          <a:prstGeom prst="rect">
            <a:avLst/>
          </a:prstGeom>
        </p:spPr>
      </p:pic>
      <p:pic>
        <p:nvPicPr>
          <p:cNvPr id="5" name="Picture 4">
            <a:extLst>
              <a:ext uri="{FF2B5EF4-FFF2-40B4-BE49-F238E27FC236}">
                <a16:creationId xmlns:a16="http://schemas.microsoft.com/office/drawing/2014/main" id="{B487619E-B75A-41D8-97C8-B6E77A52C116}"/>
              </a:ext>
            </a:extLst>
          </p:cNvPr>
          <p:cNvPicPr>
            <a:picLocks noChangeAspect="1"/>
          </p:cNvPicPr>
          <p:nvPr/>
        </p:nvPicPr>
        <p:blipFill>
          <a:blip r:embed="rId6"/>
          <a:stretch>
            <a:fillRect/>
          </a:stretch>
        </p:blipFill>
        <p:spPr>
          <a:xfrm>
            <a:off x="5595704" y="664193"/>
            <a:ext cx="500296" cy="500296"/>
          </a:xfrm>
          <a:prstGeom prst="rect">
            <a:avLst/>
          </a:prstGeom>
        </p:spPr>
      </p:pic>
    </p:spTree>
    <p:extLst>
      <p:ext uri="{BB962C8B-B14F-4D97-AF65-F5344CB8AC3E}">
        <p14:creationId xmlns:p14="http://schemas.microsoft.com/office/powerpoint/2010/main" val="94686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E659-C157-46F2-B8EB-0E87D7FEF427}"/>
              </a:ext>
            </a:extLst>
          </p:cNvPr>
          <p:cNvSpPr>
            <a:spLocks noGrp="1"/>
          </p:cNvSpPr>
          <p:nvPr>
            <p:ph type="title"/>
          </p:nvPr>
        </p:nvSpPr>
        <p:spPr/>
        <p:txBody>
          <a:bodyPr>
            <a:normAutofit/>
          </a:bodyPr>
          <a:lstStyle/>
          <a:p>
            <a:r>
              <a:rPr lang="en-GB" sz="2400" dirty="0">
                <a:latin typeface="Comic Sans MS" panose="030F0702030302020204" pitchFamily="66" charset="0"/>
              </a:rPr>
              <a:t>Great, now turn to page 8 in your book.</a:t>
            </a:r>
            <a:br>
              <a:rPr lang="en-GB" sz="2400" dirty="0">
                <a:latin typeface="Comic Sans MS" panose="030F0702030302020204" pitchFamily="66" charset="0"/>
              </a:rPr>
            </a:br>
            <a:r>
              <a:rPr lang="en-GB" sz="2400" dirty="0">
                <a:latin typeface="Comic Sans MS" panose="030F0702030302020204" pitchFamily="66" charset="0"/>
              </a:rPr>
              <a:t>Remember we read these words without blending, practice with your grown up.</a:t>
            </a:r>
          </a:p>
        </p:txBody>
      </p:sp>
      <p:pic>
        <p:nvPicPr>
          <p:cNvPr id="5" name="Picture 4">
            <a:extLst>
              <a:ext uri="{FF2B5EF4-FFF2-40B4-BE49-F238E27FC236}">
                <a16:creationId xmlns:a16="http://schemas.microsoft.com/office/drawing/2014/main" id="{91867B0B-1404-4C56-9FF5-6F0F697F20D2}"/>
              </a:ext>
            </a:extLst>
          </p:cNvPr>
          <p:cNvPicPr>
            <a:picLocks noChangeAspect="1"/>
          </p:cNvPicPr>
          <p:nvPr/>
        </p:nvPicPr>
        <p:blipFill rotWithShape="1">
          <a:blip r:embed="rId2"/>
          <a:srcRect l="3804" t="24641" r="50000" b="14379"/>
          <a:stretch/>
        </p:blipFill>
        <p:spPr>
          <a:xfrm>
            <a:off x="2040834" y="1576416"/>
            <a:ext cx="7116417" cy="5281584"/>
          </a:xfrm>
          <a:prstGeom prst="rect">
            <a:avLst/>
          </a:prstGeom>
        </p:spPr>
      </p:pic>
    </p:spTree>
    <p:extLst>
      <p:ext uri="{BB962C8B-B14F-4D97-AF65-F5344CB8AC3E}">
        <p14:creationId xmlns:p14="http://schemas.microsoft.com/office/powerpoint/2010/main" val="484016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485C-ED2C-4DFE-9B62-4807D1A71AC7}"/>
              </a:ext>
            </a:extLst>
          </p:cNvPr>
          <p:cNvSpPr>
            <a:spLocks noGrp="1"/>
          </p:cNvSpPr>
          <p:nvPr>
            <p:ph type="title"/>
          </p:nvPr>
        </p:nvSpPr>
        <p:spPr/>
        <p:txBody>
          <a:bodyPr>
            <a:normAutofit/>
          </a:bodyPr>
          <a:lstStyle/>
          <a:p>
            <a:r>
              <a:rPr lang="en-GB" sz="2800" dirty="0">
                <a:latin typeface="Comic Sans MS" panose="030F0702030302020204" pitchFamily="66" charset="0"/>
              </a:rPr>
              <a:t>Turn to page 19, at the back of the book, have a go at reading these speedy green words.</a:t>
            </a:r>
          </a:p>
        </p:txBody>
      </p:sp>
      <p:pic>
        <p:nvPicPr>
          <p:cNvPr id="4" name="Picture 3">
            <a:extLst>
              <a:ext uri="{FF2B5EF4-FFF2-40B4-BE49-F238E27FC236}">
                <a16:creationId xmlns:a16="http://schemas.microsoft.com/office/drawing/2014/main" id="{BA4F27E9-1BB7-4D3C-BD4A-FEF4D7CD12BE}"/>
              </a:ext>
            </a:extLst>
          </p:cNvPr>
          <p:cNvPicPr>
            <a:picLocks noChangeAspect="1"/>
          </p:cNvPicPr>
          <p:nvPr/>
        </p:nvPicPr>
        <p:blipFill rotWithShape="1">
          <a:blip r:embed="rId2"/>
          <a:srcRect l="50000" t="25629" r="3655" b="15264"/>
          <a:stretch/>
        </p:blipFill>
        <p:spPr>
          <a:xfrm>
            <a:off x="2292626" y="1812897"/>
            <a:ext cx="7951304" cy="5701417"/>
          </a:xfrm>
          <a:prstGeom prst="rect">
            <a:avLst/>
          </a:prstGeom>
        </p:spPr>
      </p:pic>
    </p:spTree>
    <p:extLst>
      <p:ext uri="{BB962C8B-B14F-4D97-AF65-F5344CB8AC3E}">
        <p14:creationId xmlns:p14="http://schemas.microsoft.com/office/powerpoint/2010/main" val="3794771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C8B-E603-4F7A-B9F5-4A432D70246A}"/>
              </a:ext>
            </a:extLst>
          </p:cNvPr>
          <p:cNvSpPr>
            <a:spLocks noGrp="1"/>
          </p:cNvSpPr>
          <p:nvPr>
            <p:ph type="title"/>
          </p:nvPr>
        </p:nvSpPr>
        <p:spPr/>
        <p:txBody>
          <a:bodyPr/>
          <a:lstStyle/>
          <a:p>
            <a:r>
              <a:rPr lang="en-GB" dirty="0">
                <a:latin typeface="Comic Sans MS" panose="030F0702030302020204" pitchFamily="66" charset="0"/>
              </a:rPr>
              <a:t>Click on this sound button children</a:t>
            </a:r>
          </a:p>
        </p:txBody>
      </p:sp>
      <p:pic>
        <p:nvPicPr>
          <p:cNvPr id="5" name="Picture 4">
            <a:extLst>
              <a:ext uri="{FF2B5EF4-FFF2-40B4-BE49-F238E27FC236}">
                <a16:creationId xmlns:a16="http://schemas.microsoft.com/office/drawing/2014/main" id="{C46F0954-B38F-48C9-AAF8-E13C8A61D7D6}"/>
              </a:ext>
            </a:extLst>
          </p:cNvPr>
          <p:cNvPicPr>
            <a:picLocks noChangeAspect="1"/>
          </p:cNvPicPr>
          <p:nvPr/>
        </p:nvPicPr>
        <p:blipFill>
          <a:blip r:embed="rId4"/>
          <a:stretch>
            <a:fillRect/>
          </a:stretch>
        </p:blipFill>
        <p:spPr>
          <a:xfrm>
            <a:off x="3666533" y="2847151"/>
            <a:ext cx="4858933" cy="3645724"/>
          </a:xfrm>
          <a:prstGeom prst="rect">
            <a:avLst/>
          </a:prstGeom>
        </p:spPr>
      </p:pic>
      <p:pic>
        <p:nvPicPr>
          <p:cNvPr id="6" name="Recorded Sound">
            <a:hlinkClick r:id="" action="ppaction://media"/>
            <a:extLst>
              <a:ext uri="{FF2B5EF4-FFF2-40B4-BE49-F238E27FC236}">
                <a16:creationId xmlns:a16="http://schemas.microsoft.com/office/drawing/2014/main" id="{2C59A75C-3BDF-4AAF-A8D5-9648639725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199" y="1539151"/>
            <a:ext cx="609600" cy="609600"/>
          </a:xfrm>
          <a:prstGeom prst="rect">
            <a:avLst/>
          </a:prstGeom>
        </p:spPr>
      </p:pic>
    </p:spTree>
    <p:extLst>
      <p:ext uri="{BB962C8B-B14F-4D97-AF65-F5344CB8AC3E}">
        <p14:creationId xmlns:p14="http://schemas.microsoft.com/office/powerpoint/2010/main" val="236519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141</Words>
  <Application>Microsoft Office PowerPoint</Application>
  <PresentationFormat>Widescreen</PresentationFormat>
  <Paragraphs>11</Paragraphs>
  <Slides>11</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To access Orange level book (Jam Tarts) follow the instructions below.  In your internet browser type Oxford Owl Click on log in and put in your username and password, these need to be exactly as they are written on your sheet. You will find this in you home learning pack.          </vt:lpstr>
      <vt:lpstr>Click on the Read Write Inc eBook Library.   Scroll down until you see Jam Tarts book            click on the book to open.</vt:lpstr>
      <vt:lpstr>Use the buttons in the bottom right hand corner to navigate and turn pages in the book.</vt:lpstr>
      <vt:lpstr>Hello Year 4,today we are reading Jam Tarts let’s begin</vt:lpstr>
      <vt:lpstr>Please turn to pages 4 and 5  Read the speed sounds to your  grown up.</vt:lpstr>
      <vt:lpstr>Well done, now turn to pages 6 and 7 in your book. Carefully read your story green words, remember to use Fred talk then say the words. I will read the first row to help, click on the          at the bottom of this page to hear me.</vt:lpstr>
      <vt:lpstr>Great, now turn to page 8 in your book. Remember we read these words without blending, practice with your grown up.</vt:lpstr>
      <vt:lpstr>Turn to page 19, at the back of the book, have a go at reading these speedy green words.</vt:lpstr>
      <vt:lpstr>Click on this sound button children</vt:lpstr>
      <vt:lpstr>Click on the sound button to hear what you have to do next.   Page 9 Where are they going?  Page 10 Where did mum park?  Page 11 What is at the top of Mum’s shopping list?  Page 12 What was the coffee in?  Page 13 How big were the eggs?  Page 16 Do you think Mum was cross with Mark? Why or why not?</vt:lpstr>
      <vt:lpstr>Nearly done, ask your grown up to read the questions on page 18. See if you can answer the questions without help.     Well done, I hope you have enjoyed this session. See you next time. Stay safe, I look forward to seeing you soon. Bye.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 we are reading Jam Tarts</dc:title>
  <dc:creator>Mussett, Janice</dc:creator>
  <cp:lastModifiedBy>Linda Hall</cp:lastModifiedBy>
  <cp:revision>27</cp:revision>
  <dcterms:created xsi:type="dcterms:W3CDTF">2021-01-06T10:58:04Z</dcterms:created>
  <dcterms:modified xsi:type="dcterms:W3CDTF">2021-01-09T22:14:43Z</dcterms:modified>
</cp:coreProperties>
</file>