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867944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340760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765690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746153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42CE8D7-4075-46FE-8597-484328A9A5C8}" type="datetimeFigureOut">
              <a:rPr lang="en-GB" smtClean="0"/>
              <a:t>09/02/2021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692086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244132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42CE8D7-4075-46FE-8597-484328A9A5C8}" type="datetimeFigureOut">
              <a:rPr lang="en-GB" smtClean="0"/>
              <a:t>09/02/2021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2344779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42CE8D7-4075-46FE-8597-484328A9A5C8}" type="datetimeFigureOut">
              <a:rPr lang="en-GB" smtClean="0"/>
              <a:t>09/02/2021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49754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CE8D7-4075-46FE-8597-484328A9A5C8}" type="datetimeFigureOut">
              <a:rPr lang="en-GB" smtClean="0"/>
              <a:t>09/02/2021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887066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39624440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42CE8D7-4075-46FE-8597-484328A9A5C8}" type="datetimeFigureOut">
              <a:rPr lang="en-GB" smtClean="0"/>
              <a:t>09/02/2021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80A69AA-41FC-477C-B45C-F4275C640A86}" type="slidenum">
              <a:rPr lang="en-GB" smtClean="0"/>
              <a:t>‹#›</a:t>
            </a:fld>
            <a:endParaRPr lang="en-GB"/>
          </a:p>
        </p:txBody>
      </p:sp>
    </p:spTree>
    <p:extLst>
      <p:ext uri="{BB962C8B-B14F-4D97-AF65-F5344CB8AC3E}">
        <p14:creationId xmlns:p14="http://schemas.microsoft.com/office/powerpoint/2010/main" val="1311573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2CE8D7-4075-46FE-8597-484328A9A5C8}" type="datetimeFigureOut">
              <a:rPr lang="en-GB" smtClean="0"/>
              <a:t>09/02/2021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0A69AA-41FC-477C-B45C-F4275C640A86}" type="slidenum">
              <a:rPr lang="en-GB" smtClean="0"/>
              <a:t>‹#›</a:t>
            </a:fld>
            <a:endParaRPr lang="en-GB"/>
          </a:p>
        </p:txBody>
      </p:sp>
    </p:spTree>
    <p:extLst>
      <p:ext uri="{BB962C8B-B14F-4D97-AF65-F5344CB8AC3E}">
        <p14:creationId xmlns:p14="http://schemas.microsoft.com/office/powerpoint/2010/main" val="433305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4800" b="1" dirty="0">
                <a:latin typeface="Arial" panose="020B0604020202020204" pitchFamily="34" charset="0"/>
                <a:cs typeface="Arial" panose="020B0604020202020204" pitchFamily="34" charset="0"/>
              </a:rPr>
              <a:t>Chinese New Year</a:t>
            </a:r>
            <a:r>
              <a:rPr lang="en-GB" b="1" dirty="0"/>
              <a:t/>
            </a:r>
            <a:br>
              <a:rPr lang="en-GB" b="1" dirty="0"/>
            </a:br>
            <a:endParaRPr lang="en-GB" dirty="0"/>
          </a:p>
        </p:txBody>
      </p:sp>
      <p:sp>
        <p:nvSpPr>
          <p:cNvPr id="3" name="Subtitle 2"/>
          <p:cNvSpPr>
            <a:spLocks noGrp="1"/>
          </p:cNvSpPr>
          <p:nvPr>
            <p:ph type="subTitle" idx="1"/>
          </p:nvPr>
        </p:nvSpPr>
        <p:spPr>
          <a:xfrm>
            <a:off x="1443445" y="3105649"/>
            <a:ext cx="9305109" cy="2707322"/>
          </a:xfrm>
        </p:spPr>
        <p:txBody>
          <a:bodyPr>
            <a:normAutofit/>
          </a:bodyPr>
          <a:lstStyle/>
          <a:p>
            <a:r>
              <a:rPr lang="en-US" dirty="0">
                <a:latin typeface="Arial" panose="020B0604020202020204" pitchFamily="34" charset="0"/>
                <a:cs typeface="Arial" panose="020B0604020202020204" pitchFamily="34" charset="0"/>
              </a:rPr>
              <a:t> </a:t>
            </a:r>
            <a:r>
              <a:rPr lang="en-US" dirty="0" smtClean="0">
                <a:latin typeface="Arial" panose="020B0604020202020204" pitchFamily="34" charset="0"/>
                <a:cs typeface="Arial" panose="020B0604020202020204" pitchFamily="34" charset="0"/>
              </a:rPr>
              <a:t>Chinese </a:t>
            </a:r>
            <a:r>
              <a:rPr lang="en-US" dirty="0">
                <a:latin typeface="Arial" panose="020B0604020202020204" pitchFamily="34" charset="0"/>
                <a:cs typeface="Arial" panose="020B0604020202020204" pitchFamily="34" charset="0"/>
              </a:rPr>
              <a:t>New Year begins on </a:t>
            </a:r>
            <a:r>
              <a:rPr lang="en-US" dirty="0" smtClean="0">
                <a:latin typeface="Arial" panose="020B0604020202020204" pitchFamily="34" charset="0"/>
                <a:cs typeface="Arial" panose="020B0604020202020204" pitchFamily="34" charset="0"/>
              </a:rPr>
              <a:t>12th </a:t>
            </a:r>
            <a:r>
              <a:rPr lang="en-US" dirty="0" smtClean="0">
                <a:latin typeface="Arial" panose="020B0604020202020204" pitchFamily="34" charset="0"/>
                <a:cs typeface="Arial" panose="020B0604020202020204" pitchFamily="34" charset="0"/>
              </a:rPr>
              <a:t>February In 2021 .</a:t>
            </a:r>
          </a:p>
          <a:p>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Kung </a:t>
            </a:r>
            <a:r>
              <a:rPr lang="en-US" dirty="0" err="1" smtClean="0">
                <a:latin typeface="Arial" panose="020B0604020202020204" pitchFamily="34" charset="0"/>
                <a:cs typeface="Arial" panose="020B0604020202020204" pitchFamily="34" charset="0"/>
              </a:rPr>
              <a:t>Hei</a:t>
            </a:r>
            <a:r>
              <a:rPr lang="en-US" dirty="0" smtClean="0">
                <a:latin typeface="Arial" panose="020B0604020202020204" pitchFamily="34" charset="0"/>
                <a:cs typeface="Arial" panose="020B0604020202020204" pitchFamily="34" charset="0"/>
              </a:rPr>
              <a:t> Fat Choy!</a:t>
            </a:r>
          </a:p>
          <a:p>
            <a:r>
              <a:rPr lang="en-US" dirty="0" smtClean="0">
                <a:latin typeface="Arial" panose="020B0604020202020204" pitchFamily="34" charset="0"/>
                <a:cs typeface="Arial" panose="020B0604020202020204" pitchFamily="34" charset="0"/>
              </a:rPr>
              <a:t>(That is how you say “Happy New Year!” in Chinese)</a:t>
            </a:r>
          </a:p>
          <a:p>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19685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27760" y="934722"/>
            <a:ext cx="10210800" cy="3046988"/>
          </a:xfrm>
          <a:prstGeom prst="rect">
            <a:avLst/>
          </a:prstGeom>
        </p:spPr>
        <p:txBody>
          <a:bodyPr wrap="square">
            <a:spAutoFit/>
          </a:bodyPr>
          <a:lstStyle/>
          <a:p>
            <a:r>
              <a:rPr lang="en-US" sz="2400" b="0" i="0" dirty="0" smtClean="0">
                <a:solidFill>
                  <a:srgbClr val="333333"/>
                </a:solidFill>
                <a:effectLst/>
                <a:latin typeface="Arial" panose="020B0604020202020204" pitchFamily="34" charset="0"/>
                <a:cs typeface="Arial" panose="020B0604020202020204" pitchFamily="34" charset="0"/>
              </a:rPr>
              <a:t>Chinese New Year is also known as the Spring Festival. It is the biggest and most important festival in China and it is celebrated in Chinese communities all over the world.</a:t>
            </a:r>
          </a:p>
          <a:p>
            <a:r>
              <a:rPr lang="en-US" sz="2400" b="0" i="0" dirty="0" smtClean="0">
                <a:solidFill>
                  <a:srgbClr val="333333"/>
                </a:solidFill>
                <a:effectLst/>
                <a:latin typeface="Arial" panose="020B0604020202020204" pitchFamily="34" charset="0"/>
                <a:cs typeface="Arial" panose="020B0604020202020204" pitchFamily="34" charset="0"/>
              </a:rPr>
              <a:t>It is celebrated with gifts, fireworks and dragon and lion dances. The celebration ends on the 15th day with a lantern festival.</a:t>
            </a:r>
          </a:p>
          <a:p>
            <a:endParaRPr lang="en-US" sz="2400" dirty="0">
              <a:solidFill>
                <a:srgbClr val="333333"/>
              </a:solidFill>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The 15-day festival begins with spring cleaning: everyone joins in with cleaning the home ready for the New Year. </a:t>
            </a:r>
            <a:endParaRPr lang="en-GB" dirty="0"/>
          </a:p>
        </p:txBody>
      </p:sp>
    </p:spTree>
    <p:extLst>
      <p:ext uri="{BB962C8B-B14F-4D97-AF65-F5344CB8AC3E}">
        <p14:creationId xmlns:p14="http://schemas.microsoft.com/office/powerpoint/2010/main" val="158661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7644" y="316748"/>
            <a:ext cx="10633165" cy="4339650"/>
          </a:xfrm>
          <a:prstGeom prst="rect">
            <a:avLst/>
          </a:prstGeom>
          <a:noFill/>
        </p:spPr>
        <p:txBody>
          <a:bodyPr wrap="square" rtlCol="0">
            <a:spAutoFit/>
          </a:bodyPr>
          <a:lstStyle/>
          <a:p>
            <a:r>
              <a:rPr lang="en-US" sz="2400" dirty="0" smtClean="0">
                <a:latin typeface="Arial" panose="020B0604020202020204" pitchFamily="34" charset="0"/>
                <a:cs typeface="Arial" panose="020B0604020202020204" pitchFamily="34" charset="0"/>
              </a:rPr>
              <a:t>There are many legends about how the Chinese New Year came about and why each year is linked to a different animal.</a:t>
            </a:r>
          </a:p>
          <a:p>
            <a:endParaRPr lang="en-US" sz="2400" dirty="0">
              <a:latin typeface="Arial" panose="020B0604020202020204" pitchFamily="34" charset="0"/>
              <a:cs typeface="Arial" panose="020B0604020202020204" pitchFamily="34" charset="0"/>
            </a:endParaRPr>
          </a:p>
          <a:p>
            <a:r>
              <a:rPr lang="en-US" sz="2400" dirty="0" smtClean="0">
                <a:latin typeface="Arial" panose="020B0604020202020204" pitchFamily="34" charset="0"/>
                <a:cs typeface="Arial" panose="020B0604020202020204" pitchFamily="34" charset="0"/>
              </a:rPr>
              <a:t>One legend describes a swimming race between twelve different types of animal. The animals argued about who should be first in the cycle of years. The gods decided that there should be a swimming race and the animal that won would be the first animal in the cycle. The rest of the animals would be in the order that they finished. The order that they finished the race was rat, ox, tiger, rabbit, dragon, snake, horse, goat, monkey, rooster, dog then pig.</a:t>
            </a:r>
          </a:p>
          <a:p>
            <a:endParaRPr lang="en-US" sz="2400" dirty="0" smtClean="0">
              <a:latin typeface="Arial" panose="020B0604020202020204" pitchFamily="34" charset="0"/>
              <a:cs typeface="Arial" panose="020B0604020202020204" pitchFamily="34" charset="0"/>
            </a:endParaRPr>
          </a:p>
          <a:p>
            <a:endParaRPr lang="en-US" dirty="0"/>
          </a:p>
          <a:p>
            <a:endParaRPr lang="en-GB" dirty="0"/>
          </a:p>
        </p:txBody>
      </p:sp>
    </p:spTree>
    <p:extLst>
      <p:ext uri="{BB962C8B-B14F-4D97-AF65-F5344CB8AC3E}">
        <p14:creationId xmlns:p14="http://schemas.microsoft.com/office/powerpoint/2010/main" val="1266685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5031591" y="698461"/>
            <a:ext cx="6547671" cy="5712447"/>
          </a:xfrm>
          <a:prstGeom prst="rect">
            <a:avLst/>
          </a:prstGeom>
        </p:spPr>
      </p:pic>
      <p:sp>
        <p:nvSpPr>
          <p:cNvPr id="3" name="TextBox 2"/>
          <p:cNvSpPr txBox="1"/>
          <p:nvPr/>
        </p:nvSpPr>
        <p:spPr>
          <a:xfrm>
            <a:off x="261257" y="1058091"/>
            <a:ext cx="4271554" cy="2677656"/>
          </a:xfrm>
          <a:prstGeom prst="rect">
            <a:avLst/>
          </a:prstGeom>
          <a:noFill/>
        </p:spPr>
        <p:txBody>
          <a:bodyPr wrap="square" rtlCol="0">
            <a:spAutoFit/>
          </a:bodyPr>
          <a:lstStyle/>
          <a:p>
            <a:r>
              <a:rPr lang="en-US" sz="2800" dirty="0" smtClean="0">
                <a:latin typeface="Arial" panose="020B0604020202020204" pitchFamily="34" charset="0"/>
                <a:cs typeface="Arial" panose="020B0604020202020204" pitchFamily="34" charset="0"/>
              </a:rPr>
              <a:t>What is your zodiac animal? Find the year you were born in the chart.</a:t>
            </a:r>
          </a:p>
          <a:p>
            <a:endParaRPr lang="en-US" sz="2800" dirty="0">
              <a:latin typeface="Arial" panose="020B0604020202020204" pitchFamily="34" charset="0"/>
              <a:cs typeface="Arial" panose="020B0604020202020204" pitchFamily="34" charset="0"/>
            </a:endParaRPr>
          </a:p>
          <a:p>
            <a:r>
              <a:rPr lang="en-US" sz="2800" dirty="0" smtClean="0">
                <a:latin typeface="Arial" panose="020B0604020202020204" pitchFamily="34" charset="0"/>
                <a:cs typeface="Arial" panose="020B0604020202020204" pitchFamily="34" charset="0"/>
              </a:rPr>
              <a:t>What year will 2021 be?</a:t>
            </a:r>
            <a:endParaRPr lang="en-GB"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25518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2332" y="195943"/>
            <a:ext cx="11155680" cy="5601533"/>
          </a:xfrm>
          <a:prstGeom prst="rect">
            <a:avLst/>
          </a:prstGeom>
          <a:noFill/>
        </p:spPr>
        <p:txBody>
          <a:bodyPr wrap="square" rtlCol="0">
            <a:spAutoFit/>
          </a:bodyPr>
          <a:lstStyle/>
          <a:p>
            <a:r>
              <a:rPr lang="en-US" sz="2000" b="1" u="sng" dirty="0" smtClean="0">
                <a:latin typeface="Arial" panose="020B0604020202020204" pitchFamily="34" charset="0"/>
                <a:cs typeface="Arial" panose="020B0604020202020204" pitchFamily="34" charset="0"/>
              </a:rPr>
              <a:t>How is Chinese New Year celebrated?</a:t>
            </a:r>
          </a:p>
          <a:p>
            <a:r>
              <a:rPr lang="en-GB" sz="2000" dirty="0" smtClean="0">
                <a:latin typeface="Arial" panose="020B0604020202020204" pitchFamily="34" charset="0"/>
                <a:cs typeface="Arial" panose="020B0604020202020204" pitchFamily="34" charset="0"/>
              </a:rPr>
              <a:t>The first day of the New Year is "the welcoming of the gods." </a:t>
            </a:r>
          </a:p>
          <a:p>
            <a:r>
              <a:rPr lang="en-GB" sz="2000" dirty="0" smtClean="0">
                <a:latin typeface="Arial" panose="020B0604020202020204" pitchFamily="34" charset="0"/>
                <a:cs typeface="Arial" panose="020B0604020202020204" pitchFamily="34" charset="0"/>
              </a:rPr>
              <a:t>On day two, the Chinese pray to their ancestors as well as to all the gods. </a:t>
            </a:r>
          </a:p>
          <a:p>
            <a:r>
              <a:rPr lang="en-GB" sz="2000" dirty="0" smtClean="0">
                <a:latin typeface="Arial" panose="020B0604020202020204" pitchFamily="34" charset="0"/>
                <a:cs typeface="Arial" panose="020B0604020202020204" pitchFamily="34" charset="0"/>
              </a:rPr>
              <a:t>The third and fourth days are for the sons-in-laws to pay respect to their parents-in-law.</a:t>
            </a:r>
          </a:p>
          <a:p>
            <a:r>
              <a:rPr lang="en-GB" sz="2000" dirty="0" smtClean="0">
                <a:latin typeface="Arial" panose="020B0604020202020204" pitchFamily="34" charset="0"/>
                <a:cs typeface="Arial" panose="020B0604020202020204" pitchFamily="34" charset="0"/>
              </a:rPr>
              <a:t>The fifth day is called Po Woo. On that day people stay home to welcome the God of Wealth. </a:t>
            </a:r>
          </a:p>
          <a:p>
            <a:r>
              <a:rPr lang="en-GB" sz="2000" dirty="0" smtClean="0">
                <a:latin typeface="Arial" panose="020B0604020202020204" pitchFamily="34" charset="0"/>
                <a:cs typeface="Arial" panose="020B0604020202020204" pitchFamily="34" charset="0"/>
              </a:rPr>
              <a:t>On the 6th to the 10th day, the Chinese visit their relatives and friends.</a:t>
            </a:r>
          </a:p>
          <a:p>
            <a:r>
              <a:rPr lang="en-GB" sz="2000" dirty="0" smtClean="0">
                <a:latin typeface="Arial" panose="020B0604020202020204" pitchFamily="34" charset="0"/>
                <a:cs typeface="Arial" panose="020B0604020202020204" pitchFamily="34" charset="0"/>
              </a:rPr>
              <a:t>The seventh day of the New Year is the day for farmers to display their crops. </a:t>
            </a:r>
          </a:p>
          <a:p>
            <a:r>
              <a:rPr lang="en-GB" sz="2000" dirty="0" smtClean="0">
                <a:latin typeface="Arial" panose="020B0604020202020204" pitchFamily="34" charset="0"/>
                <a:cs typeface="Arial" panose="020B0604020202020204" pitchFamily="34" charset="0"/>
              </a:rPr>
              <a:t>On the eighth day people have another family dinner, and at midnight they pray to Tian Gong, the God of Heaven. </a:t>
            </a:r>
          </a:p>
          <a:p>
            <a:r>
              <a:rPr lang="en-GB" sz="2000" dirty="0" smtClean="0">
                <a:latin typeface="Arial" panose="020B0604020202020204" pitchFamily="34" charset="0"/>
                <a:cs typeface="Arial" panose="020B0604020202020204" pitchFamily="34" charset="0"/>
              </a:rPr>
              <a:t>The ninth day is to make offerings to the Jade Emperor. </a:t>
            </a:r>
          </a:p>
          <a:p>
            <a:r>
              <a:rPr lang="en-GB" sz="2000" dirty="0" smtClean="0">
                <a:latin typeface="Arial" panose="020B0604020202020204" pitchFamily="34" charset="0"/>
                <a:cs typeface="Arial" panose="020B0604020202020204" pitchFamily="34" charset="0"/>
              </a:rPr>
              <a:t>Days ten, eleven and twelve are the days on which friends and </a:t>
            </a:r>
            <a:r>
              <a:rPr lang="en-GB" sz="2000" dirty="0" smtClean="0">
                <a:latin typeface="Arial" panose="020B0604020202020204" pitchFamily="34" charset="0"/>
                <a:cs typeface="Arial" panose="020B0604020202020204" pitchFamily="34" charset="0"/>
              </a:rPr>
              <a:t>relatives are invited </a:t>
            </a:r>
            <a:r>
              <a:rPr lang="en-GB" sz="2000" dirty="0" smtClean="0">
                <a:latin typeface="Arial" panose="020B0604020202020204" pitchFamily="34" charset="0"/>
                <a:cs typeface="Arial" panose="020B0604020202020204" pitchFamily="34" charset="0"/>
              </a:rPr>
              <a:t>for dinner.</a:t>
            </a:r>
          </a:p>
          <a:p>
            <a:r>
              <a:rPr lang="en-GB" sz="2000" dirty="0" smtClean="0">
                <a:latin typeface="Arial" panose="020B0604020202020204" pitchFamily="34" charset="0"/>
                <a:cs typeface="Arial" panose="020B0604020202020204" pitchFamily="34" charset="0"/>
              </a:rPr>
              <a:t>After so much rich food, on the 13th day people eat simple rice and vegetable meals.</a:t>
            </a:r>
          </a:p>
          <a:p>
            <a:r>
              <a:rPr lang="en-GB" sz="2000" dirty="0" smtClean="0">
                <a:latin typeface="Arial" panose="020B0604020202020204" pitchFamily="34" charset="0"/>
                <a:cs typeface="Arial" panose="020B0604020202020204" pitchFamily="34" charset="0"/>
              </a:rPr>
              <a:t>The 14th </a:t>
            </a:r>
            <a:r>
              <a:rPr lang="en-GB" sz="2000" smtClean="0">
                <a:latin typeface="Arial" panose="020B0604020202020204" pitchFamily="34" charset="0"/>
                <a:cs typeface="Arial" panose="020B0604020202020204" pitchFamily="34" charset="0"/>
              </a:rPr>
              <a:t>day </a:t>
            </a:r>
            <a:r>
              <a:rPr lang="en-GB" sz="2000" smtClean="0">
                <a:latin typeface="Arial" panose="020B0604020202020204" pitchFamily="34" charset="0"/>
                <a:cs typeface="Arial" panose="020B0604020202020204" pitchFamily="34" charset="0"/>
              </a:rPr>
              <a:t>is </a:t>
            </a:r>
            <a:r>
              <a:rPr lang="en-GB" sz="2000" smtClean="0">
                <a:latin typeface="Arial" panose="020B0604020202020204" pitchFamily="34" charset="0"/>
                <a:cs typeface="Arial" panose="020B0604020202020204" pitchFamily="34" charset="0"/>
              </a:rPr>
              <a:t>for </a:t>
            </a:r>
            <a:r>
              <a:rPr lang="en-GB" sz="2000" dirty="0" smtClean="0">
                <a:latin typeface="Arial" panose="020B0604020202020204" pitchFamily="34" charset="0"/>
                <a:cs typeface="Arial" panose="020B0604020202020204" pitchFamily="34" charset="0"/>
              </a:rPr>
              <a:t>preparations to celebrate the Lantern Festival which is to be held on the 15th night. </a:t>
            </a:r>
          </a:p>
          <a:p>
            <a:endParaRPr lang="en-US" sz="2000" dirty="0">
              <a:latin typeface="Arial" panose="020B0604020202020204" pitchFamily="34" charset="0"/>
              <a:cs typeface="Arial" panose="020B0604020202020204" pitchFamily="34" charset="0"/>
            </a:endParaRPr>
          </a:p>
          <a:p>
            <a:r>
              <a:rPr lang="en-US" sz="2000" dirty="0" smtClean="0">
                <a:latin typeface="Arial" panose="020B0604020202020204" pitchFamily="34" charset="0"/>
                <a:cs typeface="Arial" panose="020B0604020202020204" pitchFamily="34" charset="0"/>
              </a:rPr>
              <a:t>In this video, a </a:t>
            </a:r>
            <a:r>
              <a:rPr lang="en-US" sz="2000" dirty="0">
                <a:latin typeface="Arial" panose="020B0604020202020204" pitchFamily="34" charset="0"/>
                <a:cs typeface="Arial" panose="020B0604020202020204" pitchFamily="34" charset="0"/>
              </a:rPr>
              <a:t>young member of the Chinese community in the UK tells us about the festival of Chinese New Year and why she enjoys it so much...</a:t>
            </a:r>
            <a:endParaRPr lang="en-GB" sz="2000" dirty="0" smtClean="0">
              <a:latin typeface="Arial" panose="020B0604020202020204" pitchFamily="34" charset="0"/>
              <a:cs typeface="Arial" panose="020B0604020202020204" pitchFamily="34" charset="0"/>
            </a:endParaRPr>
          </a:p>
          <a:p>
            <a:endParaRPr lang="en-GB" dirty="0"/>
          </a:p>
        </p:txBody>
      </p:sp>
      <p:pic>
        <p:nvPicPr>
          <p:cNvPr id="3" name="Picture 2"/>
          <p:cNvPicPr>
            <a:picLocks noChangeAspect="1"/>
          </p:cNvPicPr>
          <p:nvPr/>
        </p:nvPicPr>
        <p:blipFill>
          <a:blip r:embed="rId2"/>
          <a:stretch>
            <a:fillRect/>
          </a:stretch>
        </p:blipFill>
        <p:spPr>
          <a:xfrm>
            <a:off x="334395" y="6031282"/>
            <a:ext cx="11871553" cy="381748"/>
          </a:xfrm>
          <a:prstGeom prst="rect">
            <a:avLst/>
          </a:prstGeom>
        </p:spPr>
      </p:pic>
    </p:spTree>
    <p:extLst>
      <p:ext uri="{BB962C8B-B14F-4D97-AF65-F5344CB8AC3E}">
        <p14:creationId xmlns:p14="http://schemas.microsoft.com/office/powerpoint/2010/main" val="1694736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70709" y="548640"/>
            <a:ext cx="11011988" cy="4616648"/>
          </a:xfrm>
          <a:prstGeom prst="rect">
            <a:avLst/>
          </a:prstGeom>
          <a:noFill/>
        </p:spPr>
        <p:txBody>
          <a:bodyPr wrap="square" rtlCol="0">
            <a:spAutoFit/>
          </a:bodyPr>
          <a:lstStyle/>
          <a:p>
            <a:r>
              <a:rPr lang="en-US" sz="2400" b="1" u="sng" dirty="0" smtClean="0">
                <a:latin typeface="Arial" panose="020B0604020202020204" pitchFamily="34" charset="0"/>
                <a:cs typeface="Arial" panose="020B0604020202020204" pitchFamily="34" charset="0"/>
              </a:rPr>
              <a:t>Chinese New Year quiz:</a:t>
            </a:r>
          </a:p>
          <a:p>
            <a:endParaRPr lang="en-US" sz="2400" dirty="0">
              <a:latin typeface="Arial" panose="020B0604020202020204" pitchFamily="34" charset="0"/>
              <a:cs typeface="Arial" panose="020B0604020202020204" pitchFamily="34" charset="0"/>
            </a:endParaRPr>
          </a:p>
          <a:p>
            <a:pPr marL="342900" indent="-342900">
              <a:buAutoNum type="arabicParenR"/>
            </a:pPr>
            <a:r>
              <a:rPr lang="en-US" sz="2400" dirty="0" smtClean="0">
                <a:latin typeface="Arial" panose="020B0604020202020204" pitchFamily="34" charset="0"/>
                <a:cs typeface="Arial" panose="020B0604020202020204" pitchFamily="34" charset="0"/>
              </a:rPr>
              <a:t>What is another name for Chinese New Year?</a:t>
            </a:r>
          </a:p>
          <a:p>
            <a:pPr marL="342900" indent="-342900">
              <a:buAutoNum type="arabicParenR" startAt="2"/>
            </a:pPr>
            <a:r>
              <a:rPr lang="en-US" sz="2400" dirty="0" smtClean="0">
                <a:latin typeface="Arial" panose="020B0604020202020204" pitchFamily="34" charset="0"/>
                <a:cs typeface="Arial" panose="020B0604020202020204" pitchFamily="34" charset="0"/>
              </a:rPr>
              <a:t>When do the Chinese New Year celebrations begin in 2021?</a:t>
            </a:r>
          </a:p>
          <a:p>
            <a:pPr marL="342900" indent="-342900">
              <a:buAutoNum type="arabicParenR" startAt="3"/>
            </a:pPr>
            <a:r>
              <a:rPr lang="en-US" sz="2400" dirty="0" smtClean="0">
                <a:latin typeface="Arial" panose="020B0604020202020204" pitchFamily="34" charset="0"/>
                <a:cs typeface="Arial" panose="020B0604020202020204" pitchFamily="34" charset="0"/>
              </a:rPr>
              <a:t>How long do the celebrations last?</a:t>
            </a:r>
          </a:p>
          <a:p>
            <a:r>
              <a:rPr lang="en-US" sz="2400" dirty="0">
                <a:latin typeface="Arial" panose="020B0604020202020204" pitchFamily="34" charset="0"/>
                <a:cs typeface="Arial" panose="020B0604020202020204" pitchFamily="34" charset="0"/>
              </a:rPr>
              <a:t>4</a:t>
            </a:r>
            <a:r>
              <a:rPr lang="en-US" sz="2400" dirty="0" smtClean="0">
                <a:latin typeface="Arial" panose="020B0604020202020204" pitchFamily="34" charset="0"/>
                <a:cs typeface="Arial" panose="020B0604020202020204" pitchFamily="34" charset="0"/>
              </a:rPr>
              <a:t>) In the legend of the swimming race, which animal came first? Which animal came last?</a:t>
            </a:r>
          </a:p>
          <a:p>
            <a:r>
              <a:rPr lang="en-US" sz="2400" dirty="0">
                <a:latin typeface="Arial" panose="020B0604020202020204" pitchFamily="34" charset="0"/>
                <a:cs typeface="Arial" panose="020B0604020202020204" pitchFamily="34" charset="0"/>
              </a:rPr>
              <a:t>5</a:t>
            </a:r>
            <a:r>
              <a:rPr lang="en-US" sz="2400" dirty="0" smtClean="0">
                <a:latin typeface="Arial" panose="020B0604020202020204" pitchFamily="34" charset="0"/>
                <a:cs typeface="Arial" panose="020B0604020202020204" pitchFamily="34" charset="0"/>
              </a:rPr>
              <a:t>) What is your zodiac animal?</a:t>
            </a:r>
          </a:p>
          <a:p>
            <a:r>
              <a:rPr lang="en-US" sz="2400" dirty="0" smtClean="0">
                <a:latin typeface="Arial" panose="020B0604020202020204" pitchFamily="34" charset="0"/>
                <a:cs typeface="Arial" panose="020B0604020202020204" pitchFamily="34" charset="0"/>
              </a:rPr>
              <a:t>6) On which day are the offerings to the Jade emperor made?</a:t>
            </a:r>
          </a:p>
          <a:p>
            <a:r>
              <a:rPr lang="en-US" sz="2400" dirty="0">
                <a:latin typeface="Arial" panose="020B0604020202020204" pitchFamily="34" charset="0"/>
                <a:cs typeface="Arial" panose="020B0604020202020204" pitchFamily="34" charset="0"/>
              </a:rPr>
              <a:t>7</a:t>
            </a:r>
            <a:r>
              <a:rPr lang="en-US" sz="2400" dirty="0" smtClean="0">
                <a:latin typeface="Arial" panose="020B0604020202020204" pitchFamily="34" charset="0"/>
                <a:cs typeface="Arial" panose="020B0604020202020204" pitchFamily="34" charset="0"/>
              </a:rPr>
              <a:t>) What happens on the </a:t>
            </a:r>
            <a:r>
              <a:rPr lang="en-US" sz="2400" smtClean="0">
                <a:latin typeface="Arial" panose="020B0604020202020204" pitchFamily="34" charset="0"/>
                <a:cs typeface="Arial" panose="020B0604020202020204" pitchFamily="34" charset="0"/>
              </a:rPr>
              <a:t>15</a:t>
            </a:r>
            <a:r>
              <a:rPr lang="en-US" sz="2400" baseline="30000" smtClean="0">
                <a:latin typeface="Arial" panose="020B0604020202020204" pitchFamily="34" charset="0"/>
                <a:cs typeface="Arial" panose="020B0604020202020204" pitchFamily="34" charset="0"/>
              </a:rPr>
              <a:t>th</a:t>
            </a:r>
            <a:r>
              <a:rPr lang="en-US" sz="2400" smtClean="0">
                <a:latin typeface="Arial" panose="020B0604020202020204" pitchFamily="34" charset="0"/>
                <a:cs typeface="Arial" panose="020B0604020202020204" pitchFamily="34" charset="0"/>
              </a:rPr>
              <a:t> night?</a:t>
            </a:r>
            <a:endParaRPr lang="en-US" dirty="0" smtClean="0"/>
          </a:p>
          <a:p>
            <a:pPr marL="342900" indent="-342900">
              <a:buAutoNum type="arabicParenR" startAt="3"/>
            </a:pPr>
            <a:endParaRPr lang="en-US" dirty="0" smtClean="0"/>
          </a:p>
          <a:p>
            <a:endParaRPr lang="en-US" dirty="0"/>
          </a:p>
          <a:p>
            <a:endParaRPr lang="en-GB" dirty="0"/>
          </a:p>
        </p:txBody>
      </p:sp>
    </p:spTree>
    <p:extLst>
      <p:ext uri="{BB962C8B-B14F-4D97-AF65-F5344CB8AC3E}">
        <p14:creationId xmlns:p14="http://schemas.microsoft.com/office/powerpoint/2010/main" val="23474836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573</Words>
  <Application>Microsoft Office PowerPoint</Application>
  <PresentationFormat>Widescreen</PresentationFormat>
  <Paragraphs>40</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Chinese New Year </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Chinese New Year</dc:title>
  <dc:creator>Glaister, Dean</dc:creator>
  <cp:lastModifiedBy>Glaister, Dean</cp:lastModifiedBy>
  <cp:revision>9</cp:revision>
  <dcterms:created xsi:type="dcterms:W3CDTF">2021-02-09T09:20:54Z</dcterms:created>
  <dcterms:modified xsi:type="dcterms:W3CDTF">2021-02-09T10:19:05Z</dcterms:modified>
</cp:coreProperties>
</file>