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95" r:id="rId3"/>
    <p:sldId id="297" r:id="rId4"/>
    <p:sldId id="296" r:id="rId5"/>
    <p:sldId id="286" r:id="rId6"/>
    <p:sldId id="263" r:id="rId7"/>
    <p:sldId id="266" r:id="rId8"/>
    <p:sldId id="288" r:id="rId9"/>
    <p:sldId id="298" r:id="rId10"/>
    <p:sldId id="290" r:id="rId11"/>
    <p:sldId id="291" r:id="rId12"/>
    <p:sldId id="292" r:id="rId13"/>
    <p:sldId id="276" r:id="rId14"/>
    <p:sldId id="272"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679" autoAdjust="0"/>
  </p:normalViewPr>
  <p:slideViewPr>
    <p:cSldViewPr snapToGrid="0">
      <p:cViewPr varScale="1">
        <p:scale>
          <a:sx n="63" d="100"/>
          <a:sy n="63" d="100"/>
        </p:scale>
        <p:origin x="258" y="84"/>
      </p:cViewPr>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09/02/2021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4</a:t>
            </a:fld>
            <a:endParaRPr lang="en-GB" dirty="0"/>
          </a:p>
        </p:txBody>
      </p:sp>
    </p:spTree>
    <p:extLst>
      <p:ext uri="{BB962C8B-B14F-4D97-AF65-F5344CB8AC3E}">
        <p14:creationId xmlns:p14="http://schemas.microsoft.com/office/powerpoint/2010/main" val="249007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our engineers where PPE  and are fully trained to work in these areas. We are not allowed in this area and we would be trespassing and could get in trouble with the police ,be hurt or we could be killed.</a:t>
            </a:r>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4278585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Stay on the right side of the fence as short cuts could cost you your life</a:t>
            </a:r>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Between the 15</a:t>
            </a:r>
            <a:r>
              <a:rPr lang="en-GB" baseline="30000" dirty="0"/>
              <a:t>th</a:t>
            </a:r>
            <a:r>
              <a:rPr lang="en-GB" dirty="0"/>
              <a:t> February</a:t>
            </a:r>
          </a:p>
        </p:txBody>
      </p:sp>
      <p:sp>
        <p:nvSpPr>
          <p:cNvPr id="4" name="Slide Number Placeholder 3"/>
          <p:cNvSpPr>
            <a:spLocks noGrp="1"/>
          </p:cNvSpPr>
          <p:nvPr>
            <p:ph type="sldNum" sz="quarter" idx="5"/>
          </p:nvPr>
        </p:nvSpPr>
        <p:spPr/>
        <p:txBody>
          <a:bodyPr/>
          <a:lstStyle/>
          <a:p>
            <a:fld id="{EBD47704-188D-46CC-8778-C19EAC291589}" type="slidenum">
              <a:rPr lang="en-GB" smtClean="0"/>
              <a:t>5</a:t>
            </a:fld>
            <a:endParaRPr lang="en-GB" dirty="0"/>
          </a:p>
        </p:txBody>
      </p:sp>
    </p:spTree>
    <p:extLst>
      <p:ext uri="{BB962C8B-B14F-4D97-AF65-F5344CB8AC3E}">
        <p14:creationId xmlns:p14="http://schemas.microsoft.com/office/powerpoint/2010/main" val="280967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engineers will be working day and night to replace the overhead lines in the busiest area (Central corridor).</a:t>
            </a:r>
          </a:p>
        </p:txBody>
      </p:sp>
      <p:sp>
        <p:nvSpPr>
          <p:cNvPr id="4" name="Slide Number Placeholder 3"/>
          <p:cNvSpPr>
            <a:spLocks noGrp="1"/>
          </p:cNvSpPr>
          <p:nvPr>
            <p:ph type="sldNum" sz="quarter" idx="5"/>
          </p:nvPr>
        </p:nvSpPr>
        <p:spPr/>
        <p:txBody>
          <a:bodyPr/>
          <a:lstStyle/>
          <a:p>
            <a:fld id="{EBD47704-188D-46CC-8778-C19EAC291589}" type="slidenum">
              <a:rPr lang="en-GB" smtClean="0"/>
              <a:t>6</a:t>
            </a:fld>
            <a:endParaRPr lang="en-GB" dirty="0"/>
          </a:p>
        </p:txBody>
      </p:sp>
    </p:spTree>
    <p:extLst>
      <p:ext uri="{BB962C8B-B14F-4D97-AF65-F5344CB8AC3E}">
        <p14:creationId xmlns:p14="http://schemas.microsoft.com/office/powerpoint/2010/main" val="146815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7</a:t>
            </a:fld>
            <a:endParaRPr lang="en-GB" dirty="0"/>
          </a:p>
        </p:txBody>
      </p:sp>
    </p:spTree>
    <p:extLst>
      <p:ext uri="{BB962C8B-B14F-4D97-AF65-F5344CB8AC3E}">
        <p14:creationId xmlns:p14="http://schemas.microsoft.com/office/powerpoint/2010/main" val="350200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109303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217912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Engineers working in the underground stations</a:t>
            </a:r>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2529750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0329213-2903-4A06-9931-B504A0EE3A7E}" type="slidenum">
              <a:rPr lang="en-GB" altLang="en-US"/>
              <a:pPr/>
              <a:t>‹#›</a:t>
            </a:fld>
            <a:endParaRPr lang="en-GB" altLang="en-US" dirty="0"/>
          </a:p>
        </p:txBody>
      </p:sp>
    </p:spTree>
    <p:extLst>
      <p:ext uri="{BB962C8B-B14F-4D97-AF65-F5344CB8AC3E}">
        <p14:creationId xmlns:p14="http://schemas.microsoft.com/office/powerpoint/2010/main" val="337564774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F0B80E6-60D8-4F21-8DC2-2E9667A929E4}" type="slidenum">
              <a:rPr lang="en-GB" altLang="en-US"/>
              <a:pPr/>
              <a:t>‹#›</a:t>
            </a:fld>
            <a:endParaRPr lang="en-GB" altLang="en-US" dirty="0"/>
          </a:p>
        </p:txBody>
      </p:sp>
    </p:spTree>
    <p:extLst>
      <p:ext uri="{BB962C8B-B14F-4D97-AF65-F5344CB8AC3E}">
        <p14:creationId xmlns:p14="http://schemas.microsoft.com/office/powerpoint/2010/main" val="70697616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E260C91-DA34-478A-A252-460779FFEDAB}" type="slidenum">
              <a:rPr lang="en-GB" altLang="en-US"/>
              <a:pPr/>
              <a:t>‹#›</a:t>
            </a:fld>
            <a:endParaRPr lang="en-GB" altLang="en-US" dirty="0"/>
          </a:p>
        </p:txBody>
      </p:sp>
    </p:spTree>
    <p:extLst>
      <p:ext uri="{BB962C8B-B14F-4D97-AF65-F5344CB8AC3E}">
        <p14:creationId xmlns:p14="http://schemas.microsoft.com/office/powerpoint/2010/main" val="229029719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C21A8E27-99A7-497D-9997-53408E3B7D9B}" type="slidenum">
              <a:rPr lang="en-GB" altLang="en-US"/>
              <a:pPr/>
              <a:t>‹#›</a:t>
            </a:fld>
            <a:endParaRPr lang="en-GB" altLang="en-US" dirty="0"/>
          </a:p>
        </p:txBody>
      </p:sp>
    </p:spTree>
    <p:extLst>
      <p:ext uri="{BB962C8B-B14F-4D97-AF65-F5344CB8AC3E}">
        <p14:creationId xmlns:p14="http://schemas.microsoft.com/office/powerpoint/2010/main" val="119856617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9" name="Rectangle 6"/>
          <p:cNvSpPr>
            <a:spLocks noGrp="1" noChangeArrowheads="1"/>
          </p:cNvSpPr>
          <p:nvPr>
            <p:ph type="sldNum" sz="quarter" idx="12"/>
          </p:nvPr>
        </p:nvSpPr>
        <p:spPr>
          <a:ln/>
        </p:spPr>
        <p:txBody>
          <a:bodyPr/>
          <a:lstStyle>
            <a:lvl1pPr>
              <a:defRPr/>
            </a:lvl1pPr>
          </a:lstStyle>
          <a:p>
            <a:fld id="{2B21854D-28E3-4FCA-9473-4C8C57C39A2C}" type="slidenum">
              <a:rPr lang="en-GB" altLang="en-US"/>
              <a:pPr/>
              <a:t>‹#›</a:t>
            </a:fld>
            <a:endParaRPr lang="en-GB" altLang="en-US" dirty="0"/>
          </a:p>
        </p:txBody>
      </p:sp>
    </p:spTree>
    <p:extLst>
      <p:ext uri="{BB962C8B-B14F-4D97-AF65-F5344CB8AC3E}">
        <p14:creationId xmlns:p14="http://schemas.microsoft.com/office/powerpoint/2010/main" val="402736399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5" name="Rectangle 6"/>
          <p:cNvSpPr>
            <a:spLocks noGrp="1" noChangeArrowheads="1"/>
          </p:cNvSpPr>
          <p:nvPr>
            <p:ph type="sldNum" sz="quarter" idx="12"/>
          </p:nvPr>
        </p:nvSpPr>
        <p:spPr>
          <a:ln/>
        </p:spPr>
        <p:txBody>
          <a:bodyPr/>
          <a:lstStyle>
            <a:lvl1pPr>
              <a:defRPr/>
            </a:lvl1pPr>
          </a:lstStyle>
          <a:p>
            <a:fld id="{A37EBA5E-03B1-446A-85CF-542991369B7C}" type="slidenum">
              <a:rPr lang="en-GB" altLang="en-US"/>
              <a:pPr/>
              <a:t>‹#›</a:t>
            </a:fld>
            <a:endParaRPr lang="en-GB" altLang="en-US" dirty="0"/>
          </a:p>
        </p:txBody>
      </p:sp>
    </p:spTree>
    <p:extLst>
      <p:ext uri="{BB962C8B-B14F-4D97-AF65-F5344CB8AC3E}">
        <p14:creationId xmlns:p14="http://schemas.microsoft.com/office/powerpoint/2010/main" val="405560627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4" name="Rectangle 6"/>
          <p:cNvSpPr>
            <a:spLocks noGrp="1" noChangeArrowheads="1"/>
          </p:cNvSpPr>
          <p:nvPr>
            <p:ph type="sldNum" sz="quarter" idx="12"/>
          </p:nvPr>
        </p:nvSpPr>
        <p:spPr>
          <a:ln/>
        </p:spPr>
        <p:txBody>
          <a:bodyPr/>
          <a:lstStyle>
            <a:lvl1pPr>
              <a:defRPr/>
            </a:lvl1pPr>
          </a:lstStyle>
          <a:p>
            <a:fld id="{C71317B2-4587-4F71-BA8B-FB53A8BEF917}" type="slidenum">
              <a:rPr lang="en-GB" altLang="en-US"/>
              <a:pPr/>
              <a:t>‹#›</a:t>
            </a:fld>
            <a:endParaRPr lang="en-GB" altLang="en-US" dirty="0"/>
          </a:p>
        </p:txBody>
      </p:sp>
    </p:spTree>
    <p:extLst>
      <p:ext uri="{BB962C8B-B14F-4D97-AF65-F5344CB8AC3E}">
        <p14:creationId xmlns:p14="http://schemas.microsoft.com/office/powerpoint/2010/main" val="288360411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6B4FC2F-7FC1-4581-8F2B-54C5FD3979E9}" type="slidenum">
              <a:rPr lang="en-GB" altLang="en-US"/>
              <a:pPr/>
              <a:t>‹#›</a:t>
            </a:fld>
            <a:endParaRPr lang="en-GB" altLang="en-US" dirty="0"/>
          </a:p>
        </p:txBody>
      </p:sp>
    </p:spTree>
    <p:extLst>
      <p:ext uri="{BB962C8B-B14F-4D97-AF65-F5344CB8AC3E}">
        <p14:creationId xmlns:p14="http://schemas.microsoft.com/office/powerpoint/2010/main" val="160778035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3EEEB3F-DD0E-46B4-B547-388801508ED7}" type="slidenum">
              <a:rPr lang="en-GB" altLang="en-US"/>
              <a:pPr/>
              <a:t>‹#›</a:t>
            </a:fld>
            <a:endParaRPr lang="en-GB" altLang="en-US" dirty="0"/>
          </a:p>
        </p:txBody>
      </p:sp>
    </p:spTree>
    <p:extLst>
      <p:ext uri="{BB962C8B-B14F-4D97-AF65-F5344CB8AC3E}">
        <p14:creationId xmlns:p14="http://schemas.microsoft.com/office/powerpoint/2010/main" val="258018184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55AB3BE-2309-4737-B2CA-915F77D81AE6}" type="slidenum">
              <a:rPr lang="en-GB" altLang="en-US"/>
              <a:pPr/>
              <a:t>‹#›</a:t>
            </a:fld>
            <a:endParaRPr lang="en-GB" altLang="en-US" dirty="0"/>
          </a:p>
        </p:txBody>
      </p:sp>
    </p:spTree>
    <p:extLst>
      <p:ext uri="{BB962C8B-B14F-4D97-AF65-F5344CB8AC3E}">
        <p14:creationId xmlns:p14="http://schemas.microsoft.com/office/powerpoint/2010/main" val="259846056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BEE88D92-B5F7-4B1A-8C4D-BAEE29CC8FCF}" type="slidenum">
              <a:rPr lang="en-GB" altLang="en-US"/>
              <a:pPr/>
              <a:t>‹#›</a:t>
            </a:fld>
            <a:endParaRPr lang="en-GB" altLang="en-US" dirty="0"/>
          </a:p>
        </p:txBody>
      </p:sp>
    </p:spTree>
    <p:extLst>
      <p:ext uri="{BB962C8B-B14F-4D97-AF65-F5344CB8AC3E}">
        <p14:creationId xmlns:p14="http://schemas.microsoft.com/office/powerpoint/2010/main" val="1309311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09/02/2021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09/02/2021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2F5447-C09C-4DC5-9ADA-05B6995E52DA}" type="slidenum">
              <a:rPr lang="en-GB" altLang="en-US"/>
              <a:pPr/>
              <a:t>‹#›</a:t>
            </a:fld>
            <a:endParaRPr lang="en-GB" altLang="en-US" dirty="0"/>
          </a:p>
        </p:txBody>
      </p:sp>
    </p:spTree>
    <p:extLst>
      <p:ext uri="{BB962C8B-B14F-4D97-AF65-F5344CB8AC3E}">
        <p14:creationId xmlns:p14="http://schemas.microsoft.com/office/powerpoint/2010/main" val="541847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emf"/><Relationship Id="rId11" Type="http://schemas.openxmlformats.org/officeDocument/2006/relationships/image" Target="../media/image25.png"/><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notesSlide" Target="../notesSlides/notesSlide7.xml"/><Relationship Id="rId9"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emf"/><Relationship Id="rId5" Type="http://schemas.openxmlformats.org/officeDocument/2006/relationships/image" Target="../media/image19.emf"/><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5.m4a"/><Relationship Id="rId7" Type="http://schemas.openxmlformats.org/officeDocument/2006/relationships/image" Target="../media/image11.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0.jpeg"/><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tcatmon.com/wiki/%EC%A0%84%EA%B8%B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tcatmon.com/wiki/%EC%A0%84%EA%B8%B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emf"/><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045" y="1491809"/>
            <a:ext cx="3414230" cy="429462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31969"/>
            <a:ext cx="4888612" cy="5571066"/>
          </a:xfrm>
          <a:prstGeom prst="rect">
            <a:avLst/>
          </a:prstGeom>
        </p:spPr>
      </p:pic>
      <p:cxnSp>
        <p:nvCxnSpPr>
          <p:cNvPr id="6" name="Straight Arrow Connector 5"/>
          <p:cNvCxnSpPr/>
          <p:nvPr/>
        </p:nvCxnSpPr>
        <p:spPr>
          <a:xfrm flipH="1" flipV="1">
            <a:off x="6934161" y="3339040"/>
            <a:ext cx="1707114" cy="2139512"/>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8327"/>
            <a:ext cx="12192000" cy="584775"/>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Learning intention: To know ways to keep safe near rail tracks</a:t>
            </a:r>
            <a:r>
              <a:rPr lang="en-GB" sz="3200" dirty="0" smtClean="0"/>
              <a:t>. </a:t>
            </a:r>
            <a:endParaRPr lang="en-GB" sz="3200" dirty="0"/>
          </a:p>
        </p:txBody>
      </p:sp>
      <p:sp>
        <p:nvSpPr>
          <p:cNvPr id="3" name="TextBox 2"/>
          <p:cNvSpPr txBox="1"/>
          <p:nvPr/>
        </p:nvSpPr>
        <p:spPr>
          <a:xfrm>
            <a:off x="7249333" y="5484814"/>
            <a:ext cx="4829175" cy="1200329"/>
          </a:xfrm>
          <a:prstGeom prst="rect">
            <a:avLst/>
          </a:prstGeom>
          <a:noFill/>
        </p:spPr>
        <p:txBody>
          <a:bodyPr wrap="square" rtlCol="0">
            <a:spAutoFit/>
          </a:bodyPr>
          <a:lstStyle/>
          <a:p>
            <a:r>
              <a:rPr lang="en-GB" sz="3600" dirty="0" smtClean="0">
                <a:latin typeface="Arial" panose="020B0604020202020204" pitchFamily="34" charset="0"/>
                <a:cs typeface="Arial" panose="020B0604020202020204" pitchFamily="34" charset="0"/>
              </a:rPr>
              <a:t>Do you recognise this symbol?</a:t>
            </a:r>
            <a:endParaRPr lang="en-GB" sz="3600" dirty="0">
              <a:latin typeface="Arial" panose="020B0604020202020204" pitchFamily="34" charset="0"/>
              <a:cs typeface="Arial" panose="020B060402020202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926949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6"/>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0" y="247385"/>
            <a:ext cx="12059957"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smtClean="0">
                <a:solidFill>
                  <a:prstClr val="black"/>
                </a:solidFill>
                <a:latin typeface="Arial"/>
                <a:cs typeface="Arial"/>
              </a:rPr>
              <a:t>electrocuted </a:t>
            </a:r>
            <a:r>
              <a:rPr lang="en-GB" sz="2902" dirty="0" smtClean="0">
                <a:solidFill>
                  <a:prstClr val="black"/>
                </a:solidFill>
                <a:latin typeface="Arial"/>
                <a:cs typeface="Arial"/>
              </a:rPr>
              <a:t>all of the things on the last slide can happen.</a:t>
            </a:r>
            <a:endParaRPr lang="en-GB" sz="2902" b="1" dirty="0">
              <a:solidFill>
                <a:prstClr val="black"/>
              </a:solidFill>
              <a:latin typeface="Arial"/>
              <a:cs typeface="Arial"/>
            </a:endParaRPr>
          </a:p>
        </p:txBody>
      </p:sp>
      <p:grpSp>
        <p:nvGrpSpPr>
          <p:cNvPr id="10" name="Group 9">
            <a:extLst>
              <a:ext uri="{FF2B5EF4-FFF2-40B4-BE49-F238E27FC236}">
                <a16:creationId xmlns:a16="http://schemas.microsoft.com/office/drawing/2014/main" id="{93691FE4-0D6E-4B05-9F40-66396448A61D}"/>
              </a:ext>
            </a:extLst>
          </p:cNvPr>
          <p:cNvGrpSpPr/>
          <p:nvPr/>
        </p:nvGrpSpPr>
        <p:grpSpPr>
          <a:xfrm>
            <a:off x="6528559" y="876658"/>
            <a:ext cx="5175761" cy="1506411"/>
            <a:chOff x="4980081" y="876658"/>
            <a:chExt cx="4882880" cy="150641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8"/>
            <a:stretch>
              <a:fillRect/>
            </a:stretch>
          </p:blipFill>
          <p:spPr>
            <a:xfrm>
              <a:off x="6342991" y="876658"/>
              <a:ext cx="1247778" cy="124777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500547"/>
              <a:ext cx="1362910" cy="882522"/>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2272193" cy="707886"/>
            </a:xfrm>
            <a:prstGeom prst="rect">
              <a:avLst/>
            </a:prstGeom>
          </p:spPr>
          <p:txBody>
            <a:bodyPr wrap="square">
              <a:spAutoFit/>
            </a:bodyPr>
            <a:lstStyle/>
            <a:p>
              <a:pPr defTabSz="945443"/>
              <a:r>
                <a:rPr lang="en-GB" sz="2000" b="1" dirty="0">
                  <a:solidFill>
                    <a:prstClr val="black"/>
                  </a:solidFill>
                  <a:latin typeface="Arial"/>
                  <a:cs typeface="Arial"/>
                </a:rPr>
                <a:t>Lungs: </a:t>
              </a:r>
              <a:r>
                <a:rPr lang="en-GB" sz="2000" dirty="0">
                  <a:solidFill>
                    <a:prstClr val="black"/>
                  </a:solidFill>
                  <a:latin typeface="Arial"/>
                  <a:cs typeface="Arial"/>
                </a:rPr>
                <a:t>breathing </a:t>
              </a:r>
              <a:r>
                <a:rPr lang="en-US" sz="2000" dirty="0" smtClean="0">
                  <a:solidFill>
                    <a:prstClr val="black"/>
                  </a:solidFill>
                  <a:latin typeface="Arial"/>
                  <a:cs typeface="Arial"/>
                </a:rPr>
                <a:t>can stop.</a:t>
              </a:r>
              <a:r>
                <a:rPr lang="en-US" sz="2000" dirty="0">
                  <a:solidFill>
                    <a:prstClr val="black"/>
                  </a:solidFill>
                  <a:latin typeface="Arial"/>
                  <a:cs typeface="Arial"/>
                </a:rPr>
                <a:t> </a:t>
              </a:r>
              <a:endParaRPr lang="en-GB" sz="200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6"/>
            <a:ext cx="5683302" cy="2459151"/>
            <a:chOff x="4836772" y="2653101"/>
            <a:chExt cx="5361701" cy="2459148"/>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9"/>
            <a:stretch>
              <a:fillRect/>
            </a:stretch>
          </p:blipFill>
          <p:spPr>
            <a:xfrm>
              <a:off x="6168365" y="3200774"/>
              <a:ext cx="1163900" cy="1163899"/>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7590767" y="3481035"/>
              <a:ext cx="2607706" cy="1631214"/>
            </a:xfrm>
            <a:prstGeom prst="rect">
              <a:avLst/>
            </a:prstGeom>
          </p:spPr>
          <p:txBody>
            <a:bodyPr wrap="square">
              <a:spAutoFit/>
            </a:bodyPr>
            <a:lstStyle/>
            <a:p>
              <a:pPr defTabSz="945443"/>
              <a:r>
                <a:rPr lang="en-GB" sz="2000" b="1" dirty="0">
                  <a:solidFill>
                    <a:prstClr val="black"/>
                  </a:solidFill>
                  <a:latin typeface="Arial"/>
                  <a:cs typeface="Arial"/>
                </a:rPr>
                <a:t>Heart:</a:t>
              </a:r>
              <a:r>
                <a:rPr lang="en-GB" sz="2000" dirty="0">
                  <a:solidFill>
                    <a:prstClr val="black"/>
                  </a:solidFill>
                  <a:latin typeface="Arial"/>
                  <a:cs typeface="Arial"/>
                </a:rPr>
                <a:t> </a:t>
              </a:r>
              <a:r>
                <a:rPr lang="en-US" sz="2000" dirty="0">
                  <a:solidFill>
                    <a:prstClr val="black"/>
                  </a:solidFill>
                  <a:latin typeface="Arial"/>
                  <a:cs typeface="Arial"/>
                </a:rPr>
                <a:t>‘flutters’ and fails to pump blood properly. Goes into cardiac arrest, resulting in death.</a:t>
              </a:r>
              <a:endParaRPr lang="en-GB" sz="200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0" y="1097594"/>
            <a:ext cx="5278269" cy="1368935"/>
            <a:chOff x="-1179047" y="1097591"/>
            <a:chExt cx="4979588" cy="1368934"/>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10"/>
            <a:stretch>
              <a:fillRect/>
            </a:stretch>
          </p:blipFill>
          <p:spPr>
            <a:xfrm>
              <a:off x="2618186" y="1097591"/>
              <a:ext cx="1182355" cy="1182355"/>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1179047" y="1450863"/>
              <a:ext cx="3791558" cy="1015662"/>
            </a:xfrm>
            <a:prstGeom prst="rect">
              <a:avLst/>
            </a:prstGeom>
          </p:spPr>
          <p:txBody>
            <a:bodyPr wrap="square">
              <a:spAutoFit/>
            </a:bodyPr>
            <a:lstStyle/>
            <a:p>
              <a:pPr algn="r" defTabSz="945443"/>
              <a:r>
                <a:rPr lang="en-GB" sz="2000" b="1" dirty="0">
                  <a:solidFill>
                    <a:prstClr val="black"/>
                  </a:solidFill>
                  <a:latin typeface="Arial"/>
                  <a:cs typeface="Arial"/>
                </a:rPr>
                <a:t>Hands, heels, head</a:t>
              </a:r>
              <a:r>
                <a:rPr lang="en-GB" sz="2000" dirty="0">
                  <a:solidFill>
                    <a:prstClr val="black"/>
                  </a:solidFill>
                  <a:latin typeface="Arial"/>
                  <a:cs typeface="Arial"/>
                </a:rPr>
                <a:t>: </a:t>
              </a:r>
              <a:r>
                <a:rPr lang="en-US" sz="2000" dirty="0">
                  <a:solidFill>
                    <a:prstClr val="black"/>
                  </a:solidFill>
                  <a:latin typeface="Arial"/>
                  <a:cs typeface="Arial"/>
                </a:rPr>
                <a:t>points of contact with the electrical source and the ground </a:t>
              </a:r>
              <a:r>
                <a:rPr lang="en-US" sz="2000" dirty="0" smtClean="0">
                  <a:solidFill>
                    <a:prstClr val="black"/>
                  </a:solidFill>
                  <a:latin typeface="Arial"/>
                  <a:cs typeface="Arial"/>
                </a:rPr>
                <a:t>can be burned.</a:t>
              </a:r>
              <a:endParaRPr lang="en-GB" sz="2000" dirty="0">
                <a:solidFill>
                  <a:prstClr val="black"/>
                </a:solidFill>
                <a:latin typeface="Arial"/>
                <a:cs typeface="Arial"/>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465048" y="1489909"/>
            <a:ext cx="5788332" cy="5340747"/>
            <a:chOff x="-740313" y="1489908"/>
            <a:chExt cx="5460787" cy="5340747"/>
          </a:xfrm>
        </p:grpSpPr>
        <p:sp>
          <p:nvSpPr>
            <p:cNvPr id="26" name="Rectangle 25">
              <a:extLst>
                <a:ext uri="{FF2B5EF4-FFF2-40B4-BE49-F238E27FC236}">
                  <a16:creationId xmlns:a16="http://schemas.microsoft.com/office/drawing/2014/main" id="{6F89798C-653F-46F0-8DA4-31DB3473D4A3}"/>
                </a:ext>
              </a:extLst>
            </p:cNvPr>
            <p:cNvSpPr/>
            <p:nvPr/>
          </p:nvSpPr>
          <p:spPr>
            <a:xfrm>
              <a:off x="-740313" y="4450536"/>
              <a:ext cx="3637536" cy="1323439"/>
            </a:xfrm>
            <a:prstGeom prst="rect">
              <a:avLst/>
            </a:prstGeom>
          </p:spPr>
          <p:txBody>
            <a:bodyPr wrap="square">
              <a:spAutoFit/>
            </a:bodyPr>
            <a:lstStyle/>
            <a:p>
              <a:pPr algn="r" defTabSz="945443"/>
              <a:r>
                <a:rPr lang="en-GB" sz="2000" b="1" dirty="0">
                  <a:solidFill>
                    <a:prstClr val="black"/>
                  </a:solidFill>
                  <a:latin typeface="Arial"/>
                  <a:cs typeface="Arial"/>
                </a:rPr>
                <a:t>Nervous system: </a:t>
              </a:r>
              <a:r>
                <a:rPr lang="en-GB" sz="2000" dirty="0">
                  <a:solidFill>
                    <a:prstClr val="black"/>
                  </a:solidFill>
                  <a:latin typeface="Arial"/>
                  <a:cs typeface="Arial"/>
                </a:rPr>
                <a:t>disrupts the </a:t>
              </a:r>
              <a:r>
                <a:rPr lang="en-US" sz="200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8734">
              <a:off x="3492515" y="1489908"/>
              <a:ext cx="1227959" cy="5340747"/>
            </a:xfrm>
            <a:prstGeom prst="rect">
              <a:avLst/>
            </a:prstGeom>
          </p:spPr>
        </p:pic>
      </p:grpSp>
      <p:pic>
        <p:nvPicPr>
          <p:cNvPr id="30" name="Audio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76825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563881" y="1336029"/>
            <a:ext cx="5626384" cy="2010866"/>
            <a:chOff x="-647073" y="1336029"/>
            <a:chExt cx="530800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47073" y="1598779"/>
              <a:ext cx="3190855" cy="1323439"/>
            </a:xfrm>
            <a:prstGeom prst="rect">
              <a:avLst/>
            </a:prstGeom>
          </p:spPr>
          <p:txBody>
            <a:bodyPr wrap="square">
              <a:spAutoFit/>
            </a:bodyPr>
            <a:lstStyle/>
            <a:p>
              <a:pPr algn="r" defTabSz="945443"/>
              <a:r>
                <a:rPr lang="en-GB" sz="2000" b="1" dirty="0">
                  <a:solidFill>
                    <a:prstClr val="black"/>
                  </a:solidFill>
                  <a:latin typeface="Arial"/>
                  <a:cs typeface="Arial"/>
                </a:rPr>
                <a:t>Spine/Bones: </a:t>
              </a:r>
              <a:r>
                <a:rPr lang="en-US" sz="2000" dirty="0">
                  <a:solidFill>
                    <a:prstClr val="black"/>
                  </a:solidFill>
                  <a:latin typeface="Arial"/>
                  <a:cs typeface="Arial"/>
                </a:rPr>
                <a:t>being thrown by force of the </a:t>
              </a:r>
              <a:r>
                <a:rPr lang="en-US" sz="2000" dirty="0" smtClean="0">
                  <a:solidFill>
                    <a:prstClr val="black"/>
                  </a:solidFill>
                  <a:latin typeface="Arial"/>
                  <a:cs typeface="Arial"/>
                </a:rPr>
                <a:t>electricity </a:t>
              </a:r>
              <a:r>
                <a:rPr lang="en-US" sz="2000" dirty="0">
                  <a:solidFill>
                    <a:prstClr val="black"/>
                  </a:solidFill>
                  <a:latin typeface="Arial"/>
                  <a:cs typeface="Arial"/>
                </a:rPr>
                <a:t>can lead to broken bones or an injured spine. </a:t>
              </a:r>
              <a:endParaRPr lang="en-GB" sz="200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396240" y="1239349"/>
            <a:ext cx="7234003" cy="5355821"/>
            <a:chOff x="-805228" y="1239349"/>
            <a:chExt cx="682465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8"/>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805228" y="3918650"/>
              <a:ext cx="4023331" cy="707886"/>
            </a:xfrm>
            <a:prstGeom prst="rect">
              <a:avLst/>
            </a:prstGeom>
          </p:spPr>
          <p:txBody>
            <a:bodyPr wrap="square">
              <a:spAutoFit/>
            </a:bodyPr>
            <a:lstStyle/>
            <a:p>
              <a:pPr defTabSz="945443"/>
              <a:r>
                <a:rPr lang="en-GB" sz="2000" b="1" dirty="0">
                  <a:solidFill>
                    <a:prstClr val="black"/>
                  </a:solidFill>
                  <a:latin typeface="Arial"/>
                  <a:cs typeface="Arial"/>
                </a:rPr>
                <a:t>Skin and tissue</a:t>
              </a:r>
              <a:r>
                <a:rPr lang="en-GB" sz="2000" dirty="0">
                  <a:solidFill>
                    <a:prstClr val="black"/>
                  </a:solidFill>
                  <a:latin typeface="Arial"/>
                  <a:cs typeface="Arial"/>
                </a:rPr>
                <a:t>: </a:t>
              </a:r>
              <a:r>
                <a:rPr lang="en-US" sz="2000" dirty="0">
                  <a:solidFill>
                    <a:prstClr val="black"/>
                  </a:solidFill>
                  <a:latin typeface="Arial"/>
                  <a:cs typeface="Arial"/>
                </a:rPr>
                <a:t>electricity burns beneath </a:t>
              </a:r>
              <a:r>
                <a:rPr lang="en-US" sz="2000" dirty="0" smtClean="0">
                  <a:solidFill>
                    <a:prstClr val="black"/>
                  </a:solidFill>
                  <a:latin typeface="Arial"/>
                  <a:cs typeface="Arial"/>
                </a:rPr>
                <a:t>the skin </a:t>
              </a:r>
              <a:r>
                <a:rPr lang="en-US" sz="2000" dirty="0">
                  <a:solidFill>
                    <a:prstClr val="black"/>
                  </a:solidFill>
                  <a:latin typeface="Arial"/>
                  <a:cs typeface="Arial"/>
                </a:rPr>
                <a:t>and </a:t>
              </a:r>
              <a:r>
                <a:rPr lang="en-US" sz="2000" dirty="0" smtClean="0">
                  <a:solidFill>
                    <a:prstClr val="black"/>
                  </a:solidFill>
                  <a:latin typeface="Arial"/>
                  <a:cs typeface="Arial"/>
                </a:rPr>
                <a:t>skin can melt.</a:t>
              </a:r>
              <a:endParaRPr lang="en-US" sz="200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957918"/>
            <a:chOff x="652249" y="4691178"/>
            <a:chExt cx="7923878" cy="957918"/>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9579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91076" y="4800233"/>
              <a:ext cx="7885051" cy="762003"/>
            </a:xfrm>
            <a:prstGeom prst="rect">
              <a:avLst/>
            </a:prstGeom>
          </p:spPr>
          <p:txBody>
            <a:bodyPr wrap="square">
              <a:spAutoFit/>
            </a:bodyPr>
            <a:lstStyle/>
            <a:p>
              <a:pPr algn="ctr" defTabSz="945443"/>
              <a:r>
                <a:rPr lang="en-GB" sz="2176" b="1" dirty="0">
                  <a:solidFill>
                    <a:prstClr val="black"/>
                  </a:solidFill>
                  <a:latin typeface="Arial"/>
                  <a:cs typeface="Arial"/>
                </a:rPr>
                <a:t>FACT: </a:t>
              </a:r>
              <a:r>
                <a:rPr lang="en-GB" sz="2176" b="1" dirty="0">
                  <a:solidFill>
                    <a:srgbClr val="FF0000"/>
                  </a:solidFill>
                  <a:latin typeface="Arial"/>
                  <a:cs typeface="Arial"/>
                </a:rPr>
                <a:t>9 out of 10 people die from the electric shock </a:t>
              </a:r>
              <a:r>
                <a:rPr lang="en-GB" sz="2176" b="1" dirty="0">
                  <a:solidFill>
                    <a:prstClr val="black"/>
                  </a:solidFill>
                  <a:latin typeface="Arial"/>
                  <a:cs typeface="Arial"/>
                </a:rPr>
                <a:t>received </a:t>
              </a:r>
            </a:p>
            <a:p>
              <a:pPr algn="ctr" defTabSz="945443"/>
              <a:r>
                <a:rPr lang="en-GB" sz="2176" b="1" dirty="0">
                  <a:solidFill>
                    <a:prstClr val="black"/>
                  </a:solidFill>
                  <a:latin typeface="Arial"/>
                  <a:cs typeface="Arial"/>
                </a:rPr>
                <a:t>from getting </a:t>
              </a:r>
              <a:r>
                <a:rPr lang="en-GB" sz="2176" b="1" dirty="0">
                  <a:solidFill>
                    <a:srgbClr val="FF0000"/>
                  </a:solidFill>
                  <a:latin typeface="Arial"/>
                  <a:cs typeface="Arial"/>
                </a:rPr>
                <a:t>too close to railway electric overhead lines</a:t>
              </a:r>
              <a:r>
                <a:rPr lang="en-GB" sz="2176" dirty="0">
                  <a:solidFill>
                    <a:prstClr val="black"/>
                  </a:solidFill>
                  <a:latin typeface="Arial"/>
                  <a:cs typeface="Arial"/>
                </a:rPr>
                <a:t>. </a:t>
              </a:r>
            </a:p>
          </p:txBody>
        </p:sp>
      </p:grpSp>
      <p:sp>
        <p:nvSpPr>
          <p:cNvPr id="21" name="Rectangle 20">
            <a:extLst>
              <a:ext uri="{FF2B5EF4-FFF2-40B4-BE49-F238E27FC236}">
                <a16:creationId xmlns:a16="http://schemas.microsoft.com/office/drawing/2014/main" id="{2707EBC1-5EB6-4FAF-8812-0935C1E7AEF0}"/>
              </a:ext>
            </a:extLst>
          </p:cNvPr>
          <p:cNvSpPr/>
          <p:nvPr/>
        </p:nvSpPr>
        <p:spPr>
          <a:xfrm>
            <a:off x="7073467" y="1601643"/>
            <a:ext cx="4532020" cy="707886"/>
          </a:xfrm>
          <a:prstGeom prst="rect">
            <a:avLst/>
          </a:prstGeom>
        </p:spPr>
        <p:txBody>
          <a:bodyPr wrap="square">
            <a:spAutoFit/>
          </a:bodyPr>
          <a:lstStyle/>
          <a:p>
            <a:pPr defTabSz="945443"/>
            <a:r>
              <a:rPr lang="en-GB" sz="2000" b="1" dirty="0">
                <a:solidFill>
                  <a:prstClr val="black"/>
                </a:solidFill>
                <a:latin typeface="Arial"/>
                <a:cs typeface="Arial"/>
              </a:rPr>
              <a:t>Muscles:</a:t>
            </a:r>
            <a:r>
              <a:rPr lang="en-GB" sz="2000" dirty="0">
                <a:solidFill>
                  <a:prstClr val="black"/>
                </a:solidFill>
                <a:latin typeface="Arial"/>
                <a:cs typeface="Arial"/>
              </a:rPr>
              <a:t> sometimes you grip the electrical source so you can’t let go! </a:t>
            </a:r>
          </a:p>
        </p:txBody>
      </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088" dirty="0">
              <a:solidFill>
                <a:prstClr val="black"/>
              </a:solidFill>
              <a:latin typeface="Calibri"/>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994804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32555" b="-1"/>
          <a:stretch/>
        </p:blipFill>
        <p:spPr>
          <a:xfrm rot="5400000" flipV="1">
            <a:off x="1659977" y="3220213"/>
            <a:ext cx="197780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898" r="1" b="1"/>
          <a:stretch/>
        </p:blipFill>
        <p:spPr>
          <a:xfrm>
            <a:off x="4812633" y="643467"/>
            <a:ext cx="6735900" cy="5571066"/>
          </a:xfrm>
          <a:prstGeom prst="rect">
            <a:avLst/>
          </a:prstGeom>
        </p:spPr>
      </p:pic>
      <p:sp>
        <p:nvSpPr>
          <p:cNvPr id="7" name="Rectangle 6">
            <a:extLst>
              <a:ext uri="{FF2B5EF4-FFF2-40B4-BE49-F238E27FC236}">
                <a16:creationId xmlns:a16="http://schemas.microsoft.com/office/drawing/2014/main" id="{9F24018F-D296-455F-A10C-AF92F6611C2E}"/>
              </a:ext>
            </a:extLst>
          </p:cNvPr>
          <p:cNvSpPr/>
          <p:nvPr/>
        </p:nvSpPr>
        <p:spPr>
          <a:xfrm>
            <a:off x="547978" y="643467"/>
            <a:ext cx="4264655" cy="3539430"/>
          </a:xfrm>
          <a:prstGeom prst="rect">
            <a:avLst/>
          </a:prstGeom>
        </p:spPr>
        <p:txBody>
          <a:bodyPr wrap="square">
            <a:spAutoFit/>
          </a:bodyPr>
          <a:lstStyle/>
          <a:p>
            <a:pPr defTabSz="945443"/>
            <a:r>
              <a:rPr lang="en-US" sz="3200" b="1" dirty="0" smtClean="0">
                <a:solidFill>
                  <a:schemeClr val="bg1"/>
                </a:solidFill>
                <a:latin typeface="Arial"/>
                <a:cs typeface="Arial"/>
              </a:rPr>
              <a:t>Should we go into Metro stations when they are closed?</a:t>
            </a:r>
          </a:p>
          <a:p>
            <a:pPr defTabSz="945443"/>
            <a:endParaRPr lang="en-US" sz="3200" b="1" dirty="0">
              <a:solidFill>
                <a:schemeClr val="bg1"/>
              </a:solidFill>
              <a:latin typeface="Arial"/>
              <a:cs typeface="Arial"/>
            </a:endParaRPr>
          </a:p>
          <a:p>
            <a:pPr defTabSz="945443"/>
            <a:r>
              <a:rPr lang="en-US" sz="3200" b="1" dirty="0" smtClean="0">
                <a:solidFill>
                  <a:schemeClr val="bg1"/>
                </a:solidFill>
                <a:latin typeface="Arial"/>
                <a:cs typeface="Arial"/>
              </a:rPr>
              <a:t>Should we go where engineers are working?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129" r="10319" b="4"/>
          <a:stretch/>
        </p:blipFill>
        <p:spPr>
          <a:xfrm>
            <a:off x="18818" y="8"/>
            <a:ext cx="4063977"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Content Placehold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7545" r="10380"/>
          <a:stretch/>
        </p:blipFill>
        <p:spPr>
          <a:xfrm>
            <a:off x="8127994" y="10"/>
            <a:ext cx="4064005"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7" cstate="print">
            <a:extLst>
              <a:ext uri="{28A0092B-C50C-407E-A947-70E740481C1C}">
                <a14:useLocalDpi xmlns:a14="http://schemas.microsoft.com/office/drawing/2010/main" val="0"/>
              </a:ext>
            </a:extLst>
          </a:blip>
          <a:srcRect l="1510" r="18570"/>
          <a:stretch/>
        </p:blipFill>
        <p:spPr>
          <a:xfrm rot="21600000">
            <a:off x="20" y="3429000"/>
            <a:ext cx="405991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r="10313" b="1"/>
          <a:stretch/>
        </p:blipFill>
        <p:spPr>
          <a:xfrm rot="21600000">
            <a:off x="8132064" y="3429000"/>
            <a:ext cx="405993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9F24018F-D296-455F-A10C-AF92F6611C2E}"/>
              </a:ext>
            </a:extLst>
          </p:cNvPr>
          <p:cNvSpPr/>
          <p:nvPr/>
        </p:nvSpPr>
        <p:spPr>
          <a:xfrm>
            <a:off x="4078736" y="0"/>
            <a:ext cx="4025710" cy="6863417"/>
          </a:xfrm>
          <a:prstGeom prst="rect">
            <a:avLst/>
          </a:prstGeom>
        </p:spPr>
        <p:txBody>
          <a:bodyPr wrap="square">
            <a:spAutoFit/>
          </a:bodyPr>
          <a:lstStyle/>
          <a:p>
            <a:pPr algn="ctr" defTabSz="945443"/>
            <a:r>
              <a:rPr lang="en-US" sz="4400" dirty="0" smtClean="0">
                <a:latin typeface="Arial"/>
                <a:cs typeface="Arial"/>
              </a:rPr>
              <a:t>There are lots of dangers on a work site</a:t>
            </a:r>
            <a:r>
              <a:rPr lang="en-US" sz="4400" dirty="0">
                <a:latin typeface="Arial"/>
                <a:cs typeface="Arial"/>
              </a:rPr>
              <a:t>.</a:t>
            </a:r>
            <a:endParaRPr lang="en-US" sz="4400" dirty="0" smtClean="0">
              <a:latin typeface="Arial"/>
              <a:cs typeface="Arial"/>
            </a:endParaRPr>
          </a:p>
          <a:p>
            <a:pPr algn="ctr" defTabSz="945443"/>
            <a:endParaRPr lang="en-US" sz="4400" dirty="0" smtClean="0">
              <a:latin typeface="Arial"/>
              <a:cs typeface="Arial"/>
            </a:endParaRPr>
          </a:p>
          <a:p>
            <a:pPr algn="ctr" defTabSz="945443"/>
            <a:endParaRPr lang="en-US" sz="4400" dirty="0">
              <a:latin typeface="Arial"/>
              <a:cs typeface="Arial"/>
            </a:endParaRPr>
          </a:p>
          <a:p>
            <a:pPr algn="ctr" defTabSz="945443"/>
            <a:r>
              <a:rPr lang="en-US" sz="4400" dirty="0" smtClean="0">
                <a:latin typeface="Arial"/>
                <a:cs typeface="Arial"/>
              </a:rPr>
              <a:t>Why are engineers allowed to work on the electric lines?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583499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083" r="8317"/>
          <a:stretch/>
        </p:blipFill>
        <p:spPr>
          <a:xfrm>
            <a:off x="829818" y="182821"/>
            <a:ext cx="5288280" cy="492085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6806" r="21729"/>
          <a:stretch/>
        </p:blipFill>
        <p:spPr>
          <a:xfrm>
            <a:off x="6292596" y="182821"/>
            <a:ext cx="5288280" cy="492085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9F24018F-D296-455F-A10C-AF92F6611C2E}"/>
              </a:ext>
            </a:extLst>
          </p:cNvPr>
          <p:cNvSpPr/>
          <p:nvPr/>
        </p:nvSpPr>
        <p:spPr>
          <a:xfrm>
            <a:off x="0" y="5103674"/>
            <a:ext cx="12190476" cy="1754326"/>
          </a:xfrm>
          <a:prstGeom prst="rect">
            <a:avLst/>
          </a:prstGeom>
        </p:spPr>
        <p:txBody>
          <a:bodyPr wrap="square">
            <a:spAutoFit/>
          </a:bodyPr>
          <a:lstStyle/>
          <a:p>
            <a:pPr defTabSz="945443"/>
            <a:r>
              <a:rPr lang="en-US" sz="3600" dirty="0" smtClean="0">
                <a:latin typeface="Arial"/>
                <a:cs typeface="Arial"/>
              </a:rPr>
              <a:t>Engineers know how to stay safe around Metro lines. It is their job. Other people on the Metro lines should not be there. This is against the law and called trespassing.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965837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6144636" cy="509693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21973"/>
          <a:stretch/>
        </p:blipFill>
        <p:spPr>
          <a:xfrm>
            <a:off x="6437198" y="0"/>
            <a:ext cx="5754802" cy="414866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732" y="4267199"/>
            <a:ext cx="2065867" cy="235426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4934" y="4267199"/>
            <a:ext cx="1871641" cy="2354264"/>
          </a:xfrm>
          <a:prstGeom prst="rect">
            <a:avLst/>
          </a:prstGeom>
        </p:spPr>
      </p:pic>
      <p:sp>
        <p:nvSpPr>
          <p:cNvPr id="8" name="TextBox 7"/>
          <p:cNvSpPr txBox="1"/>
          <p:nvPr/>
        </p:nvSpPr>
        <p:spPr>
          <a:xfrm>
            <a:off x="0" y="5096932"/>
            <a:ext cx="6144635" cy="1761068"/>
          </a:xfrm>
          <a:prstGeom prst="rect">
            <a:avLst/>
          </a:prstGeom>
        </p:spPr>
        <p:txBody>
          <a:bodyPr vert="horz" lIns="91440" tIns="45720" rIns="91440" bIns="45720" rtlCol="0" anchor="t">
            <a:normAutofit fontScale="92500" lnSpcReduction="10000"/>
          </a:bodyPr>
          <a:lstStyle/>
          <a:p>
            <a:pPr>
              <a:lnSpc>
                <a:spcPct val="90000"/>
              </a:lnSpc>
              <a:spcBef>
                <a:spcPct val="0"/>
              </a:spcBef>
              <a:spcAft>
                <a:spcPts val="600"/>
              </a:spcAft>
            </a:pPr>
            <a:r>
              <a:rPr lang="en-US" sz="4800" kern="1200" dirty="0" smtClean="0">
                <a:solidFill>
                  <a:schemeClr val="tx1"/>
                </a:solidFill>
                <a:latin typeface="Arial" panose="020B0604020202020204" pitchFamily="34" charset="0"/>
                <a:ea typeface="+mj-ea"/>
                <a:cs typeface="Arial" panose="020B0604020202020204" pitchFamily="34" charset="0"/>
              </a:rPr>
              <a:t>Nexus own and look after the Tyne and Wear Metro service.</a:t>
            </a:r>
            <a:endParaRPr lang="en-US" sz="4800" kern="1200" dirty="0">
              <a:solidFill>
                <a:schemeClr val="tx1"/>
              </a:solidFill>
              <a:latin typeface="Arial" panose="020B0604020202020204" pitchFamily="34" charset="0"/>
              <a:ea typeface="+mj-ea"/>
              <a:cs typeface="Arial" panose="020B060402020202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858147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
            <a:ext cx="12158134" cy="607906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987133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22350" r="20905" b="1"/>
          <a:stretch/>
        </p:blipFill>
        <p:spPr bwMode="auto">
          <a:xfrm>
            <a:off x="391903" y="573678"/>
            <a:ext cx="5103206" cy="57106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a:extLst>
              <a:ext uri="{FF2B5EF4-FFF2-40B4-BE49-F238E27FC236}">
                <a16:creationId xmlns:a16="http://schemas.microsoft.com/office/drawing/2014/main" id="{CF8F36E2-BBE5-43FE-822F-AD8CAE08C07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1379" name="Rectangle 3"/>
          <p:cNvSpPr>
            <a:spLocks noGrp="1" noChangeArrowheads="1"/>
          </p:cNvSpPr>
          <p:nvPr>
            <p:ph type="body" idx="1"/>
          </p:nvPr>
        </p:nvSpPr>
        <p:spPr>
          <a:xfrm>
            <a:off x="6398188" y="716380"/>
            <a:ext cx="4887685" cy="3210179"/>
          </a:xfrm>
        </p:spPr>
        <p:txBody>
          <a:bodyPr anchor="t">
            <a:noAutofit/>
          </a:bodyPr>
          <a:lstStyle/>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90 trains</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40 tonnes each</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50 mph</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150 metres to stop in an emergency</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That is as long as 1 ½ football pitches!</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1500 volts of electricity</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Jump 1 metre</a:t>
            </a:r>
            <a:endParaRPr lang="en-GB" altLang="en-US" sz="2400" dirty="0">
              <a:solidFill>
                <a:schemeClr val="bg1"/>
              </a:solidFill>
              <a:latin typeface="Arial" panose="020B0604020202020204" pitchFamily="34"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28849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0137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1747" y="56467"/>
            <a:ext cx="3485926" cy="3989060"/>
            <a:chOff x="3511845" y="970868"/>
            <a:chExt cx="6066744" cy="481161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0" name="TextBox 9"/>
            <p:cNvSpPr txBox="1"/>
            <p:nvPr/>
          </p:nvSpPr>
          <p:spPr>
            <a:xfrm>
              <a:off x="3795307" y="3069911"/>
              <a:ext cx="5783282" cy="1336469"/>
            </a:xfrm>
            <a:prstGeom prst="rect">
              <a:avLst/>
            </a:prstGeom>
            <a:noFill/>
          </p:spPr>
          <p:txBody>
            <a:bodyPr wrap="square" rtlCol="0">
              <a:spAutoFit/>
            </a:bodyPr>
            <a:lstStyle/>
            <a:p>
              <a:r>
                <a:rPr lang="en-GB" sz="6600" b="1" dirty="0">
                  <a:solidFill>
                    <a:schemeClr val="accent1">
                      <a:lumMod val="75000"/>
                    </a:schemeClr>
                  </a:solidFill>
                </a:rPr>
                <a:t>15 Feb</a:t>
              </a:r>
              <a:endParaRPr lang="en-GB" sz="6600" b="1" dirty="0"/>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2831747" cy="3560618"/>
          </a:xfrm>
          <a:prstGeom prst="rect">
            <a:avLst/>
          </a:prstGeom>
        </p:spPr>
      </p:pic>
      <p:grpSp>
        <p:nvGrpSpPr>
          <p:cNvPr id="7" name="Group 6"/>
          <p:cNvGrpSpPr/>
          <p:nvPr/>
        </p:nvGrpSpPr>
        <p:grpSpPr>
          <a:xfrm>
            <a:off x="9034720" y="181158"/>
            <a:ext cx="3157279" cy="2822719"/>
            <a:chOff x="3384569" y="970868"/>
            <a:chExt cx="6078975" cy="4811618"/>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1842" y="970868"/>
              <a:ext cx="5951702" cy="4811618"/>
            </a:xfrm>
            <a:prstGeom prst="rect">
              <a:avLst/>
            </a:prstGeom>
          </p:spPr>
        </p:pic>
        <p:sp>
          <p:nvSpPr>
            <p:cNvPr id="9" name="TextBox 8"/>
            <p:cNvSpPr txBox="1"/>
            <p:nvPr/>
          </p:nvSpPr>
          <p:spPr>
            <a:xfrm>
              <a:off x="3384569" y="2844731"/>
              <a:ext cx="5783285" cy="2046086"/>
            </a:xfrm>
            <a:prstGeom prst="rect">
              <a:avLst/>
            </a:prstGeom>
            <a:noFill/>
          </p:spPr>
          <p:txBody>
            <a:bodyPr wrap="square" rtlCol="0">
              <a:spAutoFit/>
            </a:bodyPr>
            <a:lstStyle/>
            <a:p>
              <a:r>
                <a:rPr lang="en-GB" sz="7200" b="1" dirty="0">
                  <a:solidFill>
                    <a:schemeClr val="accent1">
                      <a:lumMod val="75000"/>
                    </a:schemeClr>
                  </a:solidFill>
                </a:rPr>
                <a:t>28 Feb</a:t>
              </a:r>
              <a:endParaRPr lang="en-GB" sz="7200" b="1" dirty="0"/>
            </a:p>
          </p:txBody>
        </p:sp>
      </p:gr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1570" y="181158"/>
            <a:ext cx="2357616" cy="2964450"/>
          </a:xfrm>
          <a:prstGeom prst="rect">
            <a:avLst/>
          </a:prstGeom>
        </p:spPr>
      </p:pic>
      <p:sp>
        <p:nvSpPr>
          <p:cNvPr id="12" name="TextBox 11"/>
          <p:cNvSpPr txBox="1"/>
          <p:nvPr/>
        </p:nvSpPr>
        <p:spPr>
          <a:xfrm>
            <a:off x="210618" y="4339698"/>
            <a:ext cx="4175116" cy="1993369"/>
          </a:xfrm>
          <a:prstGeom prst="rect">
            <a:avLst/>
          </a:prstGeom>
        </p:spPr>
        <p:txBody>
          <a:bodyPr vert="horz" lIns="91440" tIns="45720" rIns="91440" bIns="45720" rtlCol="0" anchor="t">
            <a:normAutofit fontScale="70000" lnSpcReduction="20000"/>
          </a:bodyPr>
          <a:lstStyle/>
          <a:p>
            <a:pPr>
              <a:lnSpc>
                <a:spcPct val="90000"/>
              </a:lnSpc>
              <a:spcBef>
                <a:spcPct val="0"/>
              </a:spcBef>
              <a:spcAft>
                <a:spcPts val="600"/>
              </a:spcAft>
            </a:pPr>
            <a:r>
              <a:rPr lang="en-US" sz="4800" kern="1200" dirty="0" smtClean="0">
                <a:solidFill>
                  <a:schemeClr val="tx1"/>
                </a:solidFill>
                <a:latin typeface="Arial" panose="020B0604020202020204" pitchFamily="34" charset="0"/>
                <a:ea typeface="+mj-ea"/>
                <a:cs typeface="Arial" panose="020B0604020202020204" pitchFamily="34" charset="0"/>
              </a:rPr>
              <a:t>For 2 weeks, the Newcastle Metro will be closed between Longbenton and Felling.</a:t>
            </a:r>
            <a:endParaRPr lang="en-US" sz="4800" kern="1200" dirty="0">
              <a:solidFill>
                <a:schemeClr val="tx1"/>
              </a:solidFill>
              <a:latin typeface="Arial" panose="020B0604020202020204" pitchFamily="34" charset="0"/>
              <a:ea typeface="+mj-ea"/>
              <a:cs typeface="Arial" panose="020B0604020202020204" pitchFamily="34" charset="0"/>
            </a:endParaRPr>
          </a:p>
        </p:txBody>
      </p:sp>
      <p:pic>
        <p:nvPicPr>
          <p:cNvPr id="13" name="Picture 12"/>
          <p:cNvPicPr>
            <a:picLocks noChangeAspect="1"/>
          </p:cNvPicPr>
          <p:nvPr/>
        </p:nvPicPr>
        <p:blipFill>
          <a:blip r:embed="rId10"/>
          <a:stretch>
            <a:fillRect/>
          </a:stretch>
        </p:blipFill>
        <p:spPr>
          <a:xfrm>
            <a:off x="5320371" y="3465308"/>
            <a:ext cx="6718053" cy="3359027"/>
          </a:xfrm>
          <a:prstGeom prst="rect">
            <a:avLst/>
          </a:prstGeom>
        </p:spPr>
      </p:pic>
      <p:sp>
        <p:nvSpPr>
          <p:cNvPr id="4" name="Oval 3"/>
          <p:cNvSpPr/>
          <p:nvPr/>
        </p:nvSpPr>
        <p:spPr>
          <a:xfrm>
            <a:off x="7044268" y="3759200"/>
            <a:ext cx="1100666" cy="17441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13601" y="5029202"/>
            <a:ext cx="1838052" cy="5418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5646860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22868" y="94551"/>
            <a:ext cx="2703872" cy="1015663"/>
            <a:chOff x="1009403" y="385625"/>
            <a:chExt cx="2125683" cy="1015663"/>
          </a:xfrm>
        </p:grpSpPr>
        <p:sp>
          <p:nvSpPr>
            <p:cNvPr id="2" name="Rectangle 1"/>
            <p:cNvSpPr/>
            <p:nvPr/>
          </p:nvSpPr>
          <p:spPr>
            <a:xfrm>
              <a:off x="1009403" y="463138"/>
              <a:ext cx="2125683" cy="938150"/>
            </a:xfrm>
            <a:prstGeom prst="rect">
              <a:avLst/>
            </a:prstGeom>
            <a:solidFill>
              <a:srgbClr val="FFC000"/>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401288" y="385625"/>
              <a:ext cx="1733798" cy="1015663"/>
            </a:xfrm>
            <a:prstGeom prst="rect">
              <a:avLst/>
            </a:prstGeom>
            <a:noFill/>
          </p:spPr>
          <p:txBody>
            <a:bodyPr wrap="square" rtlCol="0">
              <a:spAutoFit/>
            </a:bodyPr>
            <a:lstStyle/>
            <a:p>
              <a:r>
                <a:rPr lang="en-GB" sz="6000" dirty="0">
                  <a:solidFill>
                    <a:schemeClr val="bg1"/>
                  </a:solidFill>
                </a:rPr>
                <a:t>Day</a:t>
              </a:r>
            </a:p>
          </p:txBody>
        </p:sp>
      </p:grpSp>
      <p:pic>
        <p:nvPicPr>
          <p:cNvPr id="7" name="Picture 6" descr="A picture containing sky, outdoor, track, transport&#10;&#10;Description automatically generated">
            <a:extLst>
              <a:ext uri="{FF2B5EF4-FFF2-40B4-BE49-F238E27FC236}">
                <a16:creationId xmlns:a16="http://schemas.microsoft.com/office/drawing/2014/main" id="{5D7B2948-2A33-40A1-A5D7-62A72FE94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960" y="1503921"/>
            <a:ext cx="4345600" cy="3792560"/>
          </a:xfrm>
          <a:prstGeom prst="rect">
            <a:avLst/>
          </a:prstGeom>
        </p:spPr>
      </p:pic>
      <p:pic>
        <p:nvPicPr>
          <p:cNvPr id="8" name="Picture 7" descr="A picture containing text, orange&#10;&#10;Description automatically generated">
            <a:extLst>
              <a:ext uri="{FF2B5EF4-FFF2-40B4-BE49-F238E27FC236}">
                <a16:creationId xmlns:a16="http://schemas.microsoft.com/office/drawing/2014/main" id="{D3B07C35-6190-4D82-A200-65776548F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1538" y="1764267"/>
            <a:ext cx="5167782" cy="3626763"/>
          </a:xfrm>
          <a:prstGeom prst="rect">
            <a:avLst/>
          </a:prstGeom>
        </p:spPr>
      </p:pic>
      <p:grpSp>
        <p:nvGrpSpPr>
          <p:cNvPr id="13" name="Group 12">
            <a:extLst>
              <a:ext uri="{FF2B5EF4-FFF2-40B4-BE49-F238E27FC236}">
                <a16:creationId xmlns:a16="http://schemas.microsoft.com/office/drawing/2014/main" id="{38A21DDE-DBC7-4701-89A6-857649354DF6}"/>
              </a:ext>
            </a:extLst>
          </p:cNvPr>
          <p:cNvGrpSpPr/>
          <p:nvPr/>
        </p:nvGrpSpPr>
        <p:grpSpPr>
          <a:xfrm>
            <a:off x="7962818" y="0"/>
            <a:ext cx="2125683" cy="1015663"/>
            <a:chOff x="1009403" y="385625"/>
            <a:chExt cx="2125683" cy="1015663"/>
          </a:xfrm>
        </p:grpSpPr>
        <p:sp>
          <p:nvSpPr>
            <p:cNvPr id="14" name="Rectangle 13">
              <a:extLst>
                <a:ext uri="{FF2B5EF4-FFF2-40B4-BE49-F238E27FC236}">
                  <a16:creationId xmlns:a16="http://schemas.microsoft.com/office/drawing/2014/main" id="{812F03AB-307F-41FE-8613-E6832DE962E1}"/>
                </a:ext>
              </a:extLst>
            </p:cNvPr>
            <p:cNvSpPr/>
            <p:nvPr/>
          </p:nvSpPr>
          <p:spPr>
            <a:xfrm>
              <a:off x="1009403" y="463138"/>
              <a:ext cx="2125683" cy="938150"/>
            </a:xfrm>
            <a:prstGeom prst="rect">
              <a:avLst/>
            </a:prstGeom>
            <a:solidFill>
              <a:schemeClr val="tx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C0CAC0D3-7215-46AC-B739-4EE091415942}"/>
                </a:ext>
              </a:extLst>
            </p:cNvPr>
            <p:cNvSpPr txBox="1"/>
            <p:nvPr/>
          </p:nvSpPr>
          <p:spPr>
            <a:xfrm>
              <a:off x="1136821" y="385625"/>
              <a:ext cx="1998265" cy="1015663"/>
            </a:xfrm>
            <a:prstGeom prst="rect">
              <a:avLst/>
            </a:prstGeom>
            <a:noFill/>
          </p:spPr>
          <p:txBody>
            <a:bodyPr wrap="square" rtlCol="0">
              <a:spAutoFit/>
            </a:bodyPr>
            <a:lstStyle/>
            <a:p>
              <a:r>
                <a:rPr lang="en-GB" sz="6000" dirty="0">
                  <a:solidFill>
                    <a:schemeClr val="bg1"/>
                  </a:solidFill>
                </a:rPr>
                <a:t>Night</a:t>
              </a:r>
            </a:p>
          </p:txBody>
        </p:sp>
      </p:grpSp>
      <p:sp>
        <p:nvSpPr>
          <p:cNvPr id="10" name="TextBox 9"/>
          <p:cNvSpPr txBox="1"/>
          <p:nvPr/>
        </p:nvSpPr>
        <p:spPr>
          <a:xfrm>
            <a:off x="0" y="5391030"/>
            <a:ext cx="12192000" cy="14669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dirty="0" smtClean="0">
                <a:solidFill>
                  <a:schemeClr val="tx1"/>
                </a:solidFill>
                <a:latin typeface="Arial" panose="020B0604020202020204" pitchFamily="34" charset="0"/>
                <a:ea typeface="+mj-ea"/>
                <a:cs typeface="Arial" panose="020B0604020202020204" pitchFamily="34" charset="0"/>
              </a:rPr>
              <a:t>Engineers will be working day and night to replace lines in the busiest Metro area.</a:t>
            </a:r>
            <a:endParaRPr lang="en-US" sz="4800" kern="1200" dirty="0">
              <a:solidFill>
                <a:schemeClr val="tx1"/>
              </a:solidFill>
              <a:latin typeface="Arial" panose="020B0604020202020204" pitchFamily="34" charset="0"/>
              <a:ea typeface="+mj-ea"/>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781623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3" name="Rounded Rectangular Callout 9">
            <a:extLst>
              <a:ext uri="{FF2B5EF4-FFF2-40B4-BE49-F238E27FC236}">
                <a16:creationId xmlns:a16="http://schemas.microsoft.com/office/drawing/2014/main" id="{4953E99D-3920-4361-945C-EE9E66A5189E}"/>
              </a:ext>
            </a:extLst>
          </p:cNvPr>
          <p:cNvSpPr/>
          <p:nvPr/>
        </p:nvSpPr>
        <p:spPr>
          <a:xfrm>
            <a:off x="51745" y="228600"/>
            <a:ext cx="3763856" cy="1794933"/>
          </a:xfrm>
          <a:prstGeom prst="wedgeRoundRectCallout">
            <a:avLst>
              <a:gd name="adj1" fmla="val 63588"/>
              <a:gd name="adj2" fmla="val 9939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3200" dirty="0">
                <a:solidFill>
                  <a:srgbClr val="000000"/>
                </a:solidFill>
                <a:latin typeface="Arial" panose="020B0604020202020204" pitchFamily="34" charset="0"/>
                <a:cs typeface="Arial" panose="020B0604020202020204" pitchFamily="34" charset="0"/>
              </a:rPr>
              <a:t>Overhead lines are being replaced.  </a:t>
            </a: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905" y="1251574"/>
            <a:ext cx="3332960" cy="4538968"/>
          </a:xfrm>
          <a:prstGeom prst="rect">
            <a:avLst/>
          </a:prstGeom>
        </p:spPr>
      </p:pic>
      <p:pic>
        <p:nvPicPr>
          <p:cNvPr id="7" name="Picture 6">
            <a:extLst>
              <a:ext uri="{FF2B5EF4-FFF2-40B4-BE49-F238E27FC236}">
                <a16:creationId xmlns:a16="http://schemas.microsoft.com/office/drawing/2014/main" id="{1C8F7862-1D46-431F-AD86-9792651251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r="2290" b="1"/>
          <a:stretch/>
        </p:blipFill>
        <p:spPr>
          <a:xfrm>
            <a:off x="3723449" y="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65A45A71-B869-449B-B659-BB06EA63EB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19" r="2" b="2"/>
          <a:stretch/>
        </p:blipFill>
        <p:spPr>
          <a:xfrm>
            <a:off x="3776488" y="345642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9" name="Rounded Rectangular Callout 9">
            <a:extLst>
              <a:ext uri="{FF2B5EF4-FFF2-40B4-BE49-F238E27FC236}">
                <a16:creationId xmlns:a16="http://schemas.microsoft.com/office/drawing/2014/main" id="{B2668389-A73E-4F92-A069-6B3A401E8DF6}"/>
              </a:ext>
            </a:extLst>
          </p:cNvPr>
          <p:cNvSpPr/>
          <p:nvPr/>
        </p:nvSpPr>
        <p:spPr>
          <a:xfrm>
            <a:off x="0" y="3367033"/>
            <a:ext cx="4031870" cy="2674810"/>
          </a:xfrm>
          <a:prstGeom prst="wedgeRoundRectCallout">
            <a:avLst>
              <a:gd name="adj1" fmla="val 74148"/>
              <a:gd name="adj2" fmla="val -2749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r>
              <a:rPr lang="en-US" sz="3200" dirty="0">
                <a:solidFill>
                  <a:schemeClr val="tx1"/>
                </a:solidFill>
                <a:latin typeface="Arial" panose="020B0604020202020204" pitchFamily="34" charset="0"/>
                <a:cs typeface="Arial" panose="020B0604020202020204" pitchFamily="34" charset="0"/>
              </a:rPr>
              <a:t>Do you know what makes the train travel so fast?  The electricity in the Overhead lines.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884737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905" y="1251574"/>
            <a:ext cx="3332960" cy="4538968"/>
          </a:xfrm>
          <a:prstGeom prst="rect">
            <a:avLst/>
          </a:prstGeom>
        </p:spPr>
      </p:pic>
      <p:pic>
        <p:nvPicPr>
          <p:cNvPr id="7" name="Picture 6">
            <a:extLst>
              <a:ext uri="{FF2B5EF4-FFF2-40B4-BE49-F238E27FC236}">
                <a16:creationId xmlns:a16="http://schemas.microsoft.com/office/drawing/2014/main" id="{1C8F7862-1D46-431F-AD86-9792651251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r="2290" b="1"/>
          <a:stretch/>
        </p:blipFill>
        <p:spPr>
          <a:xfrm>
            <a:off x="3723449" y="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65A45A71-B869-449B-B659-BB06EA63EB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19" r="2" b="2"/>
          <a:stretch/>
        </p:blipFill>
        <p:spPr>
          <a:xfrm>
            <a:off x="3776488" y="345642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9" name="Rounded Rectangular Callout 9">
            <a:extLst>
              <a:ext uri="{FF2B5EF4-FFF2-40B4-BE49-F238E27FC236}">
                <a16:creationId xmlns:a16="http://schemas.microsoft.com/office/drawing/2014/main" id="{B2668389-A73E-4F92-A069-6B3A401E8DF6}"/>
              </a:ext>
            </a:extLst>
          </p:cNvPr>
          <p:cNvSpPr/>
          <p:nvPr/>
        </p:nvSpPr>
        <p:spPr>
          <a:xfrm>
            <a:off x="69818" y="1005840"/>
            <a:ext cx="4031870" cy="4517843"/>
          </a:xfrm>
          <a:prstGeom prst="wedgeRoundRectCallout">
            <a:avLst>
              <a:gd name="adj1" fmla="val 90779"/>
              <a:gd name="adj2" fmla="val -2190"/>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endParaRPr lang="en-US" sz="3200" dirty="0" smtClean="0">
              <a:solidFill>
                <a:schemeClr val="tx1"/>
              </a:solidFill>
              <a:latin typeface="Arial" panose="020B0604020202020204" pitchFamily="34" charset="0"/>
              <a:cs typeface="Arial" panose="020B0604020202020204" pitchFamily="34" charset="0"/>
            </a:endParaRP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Would it be safe to walk on the track?</a:t>
            </a:r>
          </a:p>
          <a:p>
            <a:pPr fontAlgn="base">
              <a:lnSpc>
                <a:spcPct val="90000"/>
              </a:lnSpc>
              <a:spcBef>
                <a:spcPct val="0"/>
              </a:spcBef>
              <a:spcAft>
                <a:spcPts val="600"/>
              </a:spcAft>
              <a:defRPr/>
            </a:pPr>
            <a:endParaRPr lang="en-US" sz="3200" dirty="0">
              <a:solidFill>
                <a:schemeClr val="tx1"/>
              </a:solidFill>
              <a:latin typeface="Arial" panose="020B0604020202020204" pitchFamily="34" charset="0"/>
              <a:cs typeface="Arial" panose="020B0604020202020204" pitchFamily="34" charset="0"/>
            </a:endParaRP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Would it be safe to touch the Overhead lines? Why?</a:t>
            </a:r>
            <a:endParaRPr lang="en-US" sz="3200" dirty="0">
              <a:solidFill>
                <a:schemeClr val="tx1"/>
              </a:solidFill>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376569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2956560" y="3549141"/>
            <a:ext cx="6861365" cy="678391"/>
          </a:xfrm>
          <a:prstGeom prst="rect">
            <a:avLst/>
          </a:prstGeom>
        </p:spPr>
        <p:txBody>
          <a:bodyPr wrap="square">
            <a:spAutoFit/>
          </a:bodyPr>
          <a:lstStyle/>
          <a:p>
            <a:pPr marL="329656" indent="-329656" defTabSz="945443"/>
            <a:r>
              <a:rPr lang="en-GB" sz="1904" b="1" dirty="0" smtClean="0">
                <a:solidFill>
                  <a:srgbClr val="FF0000"/>
                </a:solidFill>
                <a:latin typeface="Arial"/>
                <a:cs typeface="Arial"/>
              </a:rPr>
              <a:t>or D</a:t>
            </a:r>
            <a:r>
              <a:rPr lang="en-GB" sz="1904" b="1" dirty="0">
                <a:solidFill>
                  <a:srgbClr val="FF0000"/>
                </a:solidFill>
                <a:latin typeface="Arial"/>
                <a:cs typeface="Arial"/>
              </a:rPr>
              <a:t>.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(ventricular fibrillation).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771498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3|4.9|4.8|8.2|9.7|5.9"/>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581</Words>
  <Application>Microsoft Office PowerPoint</Application>
  <PresentationFormat>Widescreen</PresentationFormat>
  <Paragraphs>72</Paragraphs>
  <Slides>14</Slides>
  <Notes>11</Notes>
  <HiddenSlides>0</HiddenSlides>
  <MMClips>14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Thom, Shona</cp:lastModifiedBy>
  <cp:revision>28</cp:revision>
  <dcterms:created xsi:type="dcterms:W3CDTF">2021-02-03T12:58:29Z</dcterms:created>
  <dcterms:modified xsi:type="dcterms:W3CDTF">2021-02-09T13:03:31Z</dcterms:modified>
</cp:coreProperties>
</file>