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7" r:id="rId2"/>
    <p:sldId id="338" r:id="rId3"/>
    <p:sldId id="340" r:id="rId4"/>
    <p:sldId id="342" r:id="rId5"/>
    <p:sldId id="344" r:id="rId6"/>
    <p:sldId id="348" r:id="rId7"/>
    <p:sldId id="349" r:id="rId8"/>
    <p:sldId id="350" r:id="rId9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88E"/>
    <a:srgbClr val="FF66FF"/>
    <a:srgbClr val="FF0000"/>
    <a:srgbClr val="6600FF"/>
    <a:srgbClr val="FF5050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7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24645-B060-4B01-933E-AA62E68D9DE3}" type="datetimeFigureOut">
              <a:rPr lang="en-GB" smtClean="0"/>
              <a:t>23/02/2021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5CFC2D-22E6-4DB0-A2FB-2EEB242EF7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225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5CFC2D-22E6-4DB0-A2FB-2EEB242EF75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8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5CFC2D-22E6-4DB0-A2FB-2EEB242EF75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99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AF319E4-72C5-461C-8278-C7F30DE043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9D57DE-6AA3-45C4-8349-73F1533FD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AEABCF-36C5-415D-9F9B-CE957DA459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57FFEE-FAB6-4626-95A1-14757FF8624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925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63FACB-A1A8-4B90-A384-1C703B8671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47619F-2A16-4E30-96C1-452A748064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EDEF4C-DE81-4841-8AE5-A69E5785E8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9C101E-E517-46BF-817A-EB71DFA497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30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0E272-FE8D-4244-8AAD-EED6FAAD97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70E1CE-7A44-4ABC-AC05-EF6F937D32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535B7D-F03A-4D9F-8240-0FE480A5C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0E414A-84CA-49FF-91DB-E2BE88D825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6525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139A65-4325-4EFA-96F5-9C91CB268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96D2F7-4FBE-4BE4-901F-A4FC8FF96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1F7471-55B4-42DE-80A7-B2F80930DC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3D5521-88AC-4A00-B6D8-ED37E4ADA7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194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6BC69F-B9AB-4E0D-9983-73BE46A0DD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83CD93-F16C-45A4-A979-05412F30C9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14D991-CAA7-44D1-A80C-99E1E147E5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F4B426-A524-4B51-A4FA-2BE9E9B96C8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894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D27C2F-1869-45FB-A6A4-E9AA32E1D2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3EF3237-1C35-4DDC-92ED-B580231EB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1F7326-DD78-4B68-8E97-5201F5C7C7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02E1D5-E437-4863-AE4C-68F0F4EA08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7154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FC44BE-D1E4-405E-817B-9076775310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F43598-37D9-4738-87AE-16E42B3062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368C59-4A69-4D03-8630-F0E1F0F71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7454E0-5AE5-4765-AE23-4C6FBA8542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539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3B2DEE-B02C-4E53-BC56-8A2F05491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DC29B71-0913-4A25-9BCE-84859244F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1E46E5B-5E81-417C-A40D-4A9DFD16F6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4986E8-0090-4F48-82D6-CDC9BC39CCA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1958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BAA5DF7-C3B5-4835-AED2-93D85966CB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ADB097-E687-4B82-A475-53BB084627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8474E30-19FD-4484-B13D-7BC5BD623A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00931E-3416-4189-84BB-BC9CB5A722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7685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B09E4BD-AEB6-4B79-9462-96DB292132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6BD393E-B9FE-4D15-A899-E98F94809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3D736B1-37CB-432A-9F01-796E92CAED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34D25-24C1-4F64-B420-7184CC37867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011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D89A60-A3A2-4900-A4A3-ED4DE3D46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C0C64C-0C6F-4796-A3E1-EC16B990DB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ADDE3B-9F07-4A4E-AC67-967078E85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382F6-FF2F-45E1-999A-0BE6AAA73D3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9790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E48EC7-A34F-4DF2-B5C9-F23106701A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3080BE-AEE8-41C5-A0E1-8797FE1E5D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E1CF801-99C1-40E8-B5C4-9CF8F5EAB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FA2C5-93D2-4E2B-9C70-92DD722C8F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168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67A129D-AB72-4E25-9154-47D4AD26DE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46C2D43-EE7D-4CCE-987F-2C878C688B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270148F-284A-42A4-88D8-D8A6CBCEBF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AF0D06-47D2-4ABB-B438-8F2358A4A1D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9BDD87-9D65-4DE6-974F-9B0F47561B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F8FF271-EBCA-473A-87F1-DAD6ACF05DE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>
            <a:extLst>
              <a:ext uri="{FF2B5EF4-FFF2-40B4-BE49-F238E27FC236}">
                <a16:creationId xmlns:a16="http://schemas.microsoft.com/office/drawing/2014/main" id="{810A24D6-4174-46FD-948C-FE0ED13CD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8001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 dirty="0">
                <a:cs typeface="Arial" panose="020B0604020202020204" pitchFamily="34" charset="0"/>
              </a:rPr>
              <a:t>Learning Intention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400" u="sng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 u="sng" dirty="0">
                <a:cs typeface="Arial" panose="020B0604020202020204" pitchFamily="34" charset="0"/>
              </a:rPr>
              <a:t>To divide by powers of ten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id="{E72583D0-1583-4D42-9056-7B52EA45D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4988"/>
            <a:ext cx="800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GB" altLang="en-US" dirty="0">
                <a:latin typeface="Arial"/>
                <a:cs typeface="Arial"/>
              </a:rPr>
              <a:t>To divide numbers by 10 and100 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231330"/>
              </p:ext>
            </p:extLst>
          </p:nvPr>
        </p:nvGraphicFramePr>
        <p:xfrm>
          <a:off x="304800" y="3200400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97" name="TextBox 3">
            <a:extLst>
              <a:ext uri="{FF2B5EF4-FFF2-40B4-BE49-F238E27FC236}">
                <a16:creationId xmlns:a16="http://schemas.microsoft.com/office/drawing/2014/main" id="{9D15C4AD-C9ED-42D5-8DF6-CAFC6DCB4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644" y="2159127"/>
            <a:ext cx="28956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dirty="0">
                <a:cs typeface="Arial" panose="020B0604020202020204" pitchFamily="34" charset="0"/>
              </a:rPr>
              <a:t>We will use this place value grid to help us work out the answer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7DC60BE-51DC-4328-AB72-9141BD0CEA5C}"/>
              </a:ext>
            </a:extLst>
          </p:cNvPr>
          <p:cNvCxnSpPr>
            <a:cxnSpLocks/>
          </p:cNvCxnSpPr>
          <p:nvPr/>
        </p:nvCxnSpPr>
        <p:spPr>
          <a:xfrm flipH="1">
            <a:off x="5791200" y="2427470"/>
            <a:ext cx="685800" cy="386644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4800600" y="3657600"/>
            <a:ext cx="228600" cy="2476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7288565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122205" y="29718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If we divide any digit by 10 it will move one column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Box 35">
            <a:extLst>
              <a:ext uri="{FF2B5EF4-FFF2-40B4-BE49-F238E27FC236}">
                <a16:creationId xmlns:a16="http://schemas.microsoft.com/office/drawing/2014/main" id="{64083A1E-F14B-4FE5-B9C2-DC55540C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10155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We </a:t>
            </a:r>
            <a:r>
              <a:rPr lang="en-GB" altLang="en-US" sz="2400" u="sng" dirty="0">
                <a:solidFill>
                  <a:srgbClr val="FF5050"/>
                </a:solidFill>
                <a:cs typeface="Arial" panose="020B0604020202020204" pitchFamily="34" charset="0"/>
              </a:rPr>
              <a:t>must</a:t>
            </a: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 put a 0 in the empty units column to hold the place so 6     10 = 0.6</a:t>
            </a:r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86238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498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8004679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7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5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129389" y="29718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Let’s try another one. If we divide any digit by 10 it will move one column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1216152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6093606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2836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106895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129389" y="298113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If we divide any digit by 100 it will move two columns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1981200" cy="6286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Text Box 35">
            <a:extLst>
              <a:ext uri="{FF2B5EF4-FFF2-40B4-BE49-F238E27FC236}">
                <a16:creationId xmlns:a16="http://schemas.microsoft.com/office/drawing/2014/main" id="{64083A1E-F14B-4FE5-B9C2-DC55540C9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610155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We </a:t>
            </a:r>
            <a:r>
              <a:rPr lang="en-GB" altLang="en-US" sz="2400" u="sng" dirty="0">
                <a:solidFill>
                  <a:srgbClr val="FF5050"/>
                </a:solidFill>
                <a:cs typeface="Arial" panose="020B0604020202020204" pitchFamily="34" charset="0"/>
              </a:rPr>
              <a:t>must</a:t>
            </a: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 put a 0 in the empty units column to hold the place so 6     100 = 0.06</a:t>
            </a:r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6086238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61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380057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129389" y="2895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Let’s try another one. If we divide any digit by 100 it will move two columns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4800600" y="1657350"/>
            <a:ext cx="2057400" cy="7048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93606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35">
            <a:extLst>
              <a:ext uri="{FF2B5EF4-FFF2-40B4-BE49-F238E27FC236}">
                <a16:creationId xmlns:a16="http://schemas.microsoft.com/office/drawing/2014/main" id="{D0BD5918-2B5D-4E66-B65B-56CDD92CF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42468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We </a:t>
            </a:r>
            <a:r>
              <a:rPr lang="en-GB" altLang="en-US" sz="2400" u="sng" dirty="0">
                <a:solidFill>
                  <a:srgbClr val="FF5050"/>
                </a:solidFill>
                <a:cs typeface="Arial" panose="020B0604020202020204" pitchFamily="34" charset="0"/>
              </a:rPr>
              <a:t>must</a:t>
            </a: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 put a 0 in the empty units column to hold the place so 293     100 = 2.93</a:t>
            </a:r>
          </a:p>
        </p:txBody>
      </p:sp>
    </p:spTree>
    <p:extLst>
      <p:ext uri="{BB962C8B-B14F-4D97-AF65-F5344CB8AC3E}">
        <p14:creationId xmlns:p14="http://schemas.microsoft.com/office/powerpoint/2010/main" val="1144558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9CF0FBF-21FD-4817-B56A-F17907EA4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967164"/>
              </p:ext>
            </p:extLst>
          </p:nvPr>
        </p:nvGraphicFramePr>
        <p:xfrm>
          <a:off x="609600" y="2505674"/>
          <a:ext cx="7391401" cy="2987676"/>
        </p:xfrm>
        <a:graphic>
          <a:graphicData uri="http://schemas.openxmlformats.org/drawingml/2006/table">
            <a:tbl>
              <a:tblPr/>
              <a:tblGrid>
                <a:gridCol w="1201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11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7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7774">
                  <a:extLst>
                    <a:ext uri="{9D8B030D-6E8A-4147-A177-3AD203B41FA5}">
                      <a16:colId xmlns:a16="http://schemas.microsoft.com/office/drawing/2014/main" val="4022977224"/>
                    </a:ext>
                  </a:extLst>
                </a:gridCol>
                <a:gridCol w="1524001">
                  <a:extLst>
                    <a:ext uri="{9D8B030D-6E8A-4147-A177-3AD203B41FA5}">
                      <a16:colId xmlns:a16="http://schemas.microsoft.com/office/drawing/2014/main" val="1351349096"/>
                    </a:ext>
                  </a:extLst>
                </a:gridCol>
              </a:tblGrid>
              <a:tr h="8673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tenths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hundreths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0</a:t>
                      </a: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0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0" b="0" i="0" u="none" strike="noStrike" cap="none" normalizeH="0" baseline="0" dirty="0">
                        <a:ln>
                          <a:noFill/>
                        </a:ln>
                        <a:solidFill>
                          <a:srgbClr val="FF5050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9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6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</a:p>
                  </a:txBody>
                  <a:tcPr marT="45730" marB="4573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9A97AD46-51C8-47E6-B44E-37A192C2F46E}"/>
              </a:ext>
            </a:extLst>
          </p:cNvPr>
          <p:cNvSpPr/>
          <p:nvPr/>
        </p:nvSpPr>
        <p:spPr>
          <a:xfrm>
            <a:off x="5129389" y="2895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Text Box 34">
            <a:extLst>
              <a:ext uri="{FF2B5EF4-FFF2-40B4-BE49-F238E27FC236}">
                <a16:creationId xmlns:a16="http://schemas.microsoft.com/office/drawing/2014/main" id="{5DE6E858-9F03-419A-A73F-6387F82B8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8806"/>
            <a:ext cx="8077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800" dirty="0">
                <a:cs typeface="Arial" panose="020B0604020202020204" pitchFamily="34" charset="0"/>
              </a:rPr>
              <a:t>Let’s try another one. If we divide any digit by 1000 it will move three columns to the right</a:t>
            </a:r>
          </a:p>
        </p:txBody>
      </p:sp>
      <p:sp>
        <p:nvSpPr>
          <p:cNvPr id="2" name="Arrow: Curved Down 1">
            <a:extLst>
              <a:ext uri="{FF2B5EF4-FFF2-40B4-BE49-F238E27FC236}">
                <a16:creationId xmlns:a16="http://schemas.microsoft.com/office/drawing/2014/main" id="{B207844C-C718-457A-945F-B1224089D184}"/>
              </a:ext>
            </a:extLst>
          </p:cNvPr>
          <p:cNvSpPr/>
          <p:nvPr/>
        </p:nvSpPr>
        <p:spPr>
          <a:xfrm>
            <a:off x="2057400" y="1726265"/>
            <a:ext cx="4100689" cy="7048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72EF5BC-C21E-436E-9620-AB0161C14676}"/>
              </a:ext>
            </a:extLst>
          </p:cNvPr>
          <p:cNvSpPr/>
          <p:nvPr/>
        </p:nvSpPr>
        <p:spPr>
          <a:xfrm>
            <a:off x="5129389" y="4800600"/>
            <a:ext cx="228600" cy="2476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Divide Sign Small">
            <a:extLst>
              <a:ext uri="{FF2B5EF4-FFF2-40B4-BE49-F238E27FC236}">
                <a16:creationId xmlns:a16="http://schemas.microsoft.com/office/drawing/2014/main" id="{AC633E84-8872-4F90-96EB-A6E3B412AB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093606"/>
            <a:ext cx="306123" cy="3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35">
            <a:extLst>
              <a:ext uri="{FF2B5EF4-FFF2-40B4-BE49-F238E27FC236}">
                <a16:creationId xmlns:a16="http://schemas.microsoft.com/office/drawing/2014/main" id="{D0BD5918-2B5D-4E66-B65B-56CDD92CF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642468"/>
            <a:ext cx="807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We </a:t>
            </a:r>
            <a:r>
              <a:rPr lang="en-GB" altLang="en-US" sz="2400" u="sng" dirty="0">
                <a:solidFill>
                  <a:srgbClr val="FF5050"/>
                </a:solidFill>
                <a:cs typeface="Arial" panose="020B0604020202020204" pitchFamily="34" charset="0"/>
              </a:rPr>
              <a:t>must</a:t>
            </a:r>
            <a:r>
              <a:rPr lang="en-GB" altLang="en-US" sz="2400" dirty="0">
                <a:solidFill>
                  <a:srgbClr val="FF5050"/>
                </a:solidFill>
                <a:cs typeface="Arial" panose="020B0604020202020204" pitchFamily="34" charset="0"/>
              </a:rPr>
              <a:t> put a 0 in the empty units column to hold the place so 293     100 = 2.93</a:t>
            </a:r>
          </a:p>
        </p:txBody>
      </p:sp>
    </p:spTree>
    <p:extLst>
      <p:ext uri="{BB962C8B-B14F-4D97-AF65-F5344CB8AC3E}">
        <p14:creationId xmlns:p14="http://schemas.microsoft.com/office/powerpoint/2010/main" val="1868333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229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Today’s Task</a:t>
            </a:r>
          </a:p>
          <a:p>
            <a:endParaRPr lang="en-GB" sz="2800" dirty="0"/>
          </a:p>
          <a:p>
            <a:r>
              <a:rPr lang="en-GB" sz="2800" dirty="0" smtClean="0"/>
              <a:t>Use what you practiced yesterday to answer the attached word problems and reasoning challenges.</a:t>
            </a:r>
          </a:p>
          <a:p>
            <a:endParaRPr lang="en-GB" sz="2800" dirty="0"/>
          </a:p>
          <a:p>
            <a:r>
              <a:rPr lang="en-GB" sz="2800" dirty="0" smtClean="0"/>
              <a:t>Remember to think carefully about what the question is asking you to do and to show your working out.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66450409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293</Words>
  <Application>Microsoft Office PowerPoint</Application>
  <PresentationFormat>On-screen Show (4:3)</PresentationFormat>
  <Paragraphs>81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MJC</dc:creator>
  <cp:lastModifiedBy>Watson, Craig</cp:lastModifiedBy>
  <cp:revision>59</cp:revision>
  <dcterms:created xsi:type="dcterms:W3CDTF">2006-01-07T13:46:15Z</dcterms:created>
  <dcterms:modified xsi:type="dcterms:W3CDTF">2021-02-23T11:59:00Z</dcterms:modified>
</cp:coreProperties>
</file>