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3022C5A-A909-4DC3-817F-A099CCEA8B8C}" type="datetimeFigureOut">
              <a:rPr lang="en-GB" smtClean="0"/>
              <a:t>22/02/2021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72317B-C8B5-4ADB-A7D4-04A83E85061A}" type="slidenum">
              <a:rPr lang="en-GB" smtClean="0"/>
              <a:t>‹#›</a:t>
            </a:fld>
            <a:endParaRPr lang="en-GB"/>
          </a:p>
        </p:txBody>
      </p:sp>
    </p:spTree>
    <p:extLst>
      <p:ext uri="{BB962C8B-B14F-4D97-AF65-F5344CB8AC3E}">
        <p14:creationId xmlns:p14="http://schemas.microsoft.com/office/powerpoint/2010/main" val="709346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022C5A-A909-4DC3-817F-A099CCEA8B8C}" type="datetimeFigureOut">
              <a:rPr lang="en-GB" smtClean="0"/>
              <a:t>22/02/2021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72317B-C8B5-4ADB-A7D4-04A83E85061A}" type="slidenum">
              <a:rPr lang="en-GB" smtClean="0"/>
              <a:t>‹#›</a:t>
            </a:fld>
            <a:endParaRPr lang="en-GB"/>
          </a:p>
        </p:txBody>
      </p:sp>
    </p:spTree>
    <p:extLst>
      <p:ext uri="{BB962C8B-B14F-4D97-AF65-F5344CB8AC3E}">
        <p14:creationId xmlns:p14="http://schemas.microsoft.com/office/powerpoint/2010/main" val="2983243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022C5A-A909-4DC3-817F-A099CCEA8B8C}" type="datetimeFigureOut">
              <a:rPr lang="en-GB" smtClean="0"/>
              <a:t>22/02/2021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72317B-C8B5-4ADB-A7D4-04A83E85061A}" type="slidenum">
              <a:rPr lang="en-GB" smtClean="0"/>
              <a:t>‹#›</a:t>
            </a:fld>
            <a:endParaRPr lang="en-GB"/>
          </a:p>
        </p:txBody>
      </p:sp>
    </p:spTree>
    <p:extLst>
      <p:ext uri="{BB962C8B-B14F-4D97-AF65-F5344CB8AC3E}">
        <p14:creationId xmlns:p14="http://schemas.microsoft.com/office/powerpoint/2010/main" val="1388340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022C5A-A909-4DC3-817F-A099CCEA8B8C}" type="datetimeFigureOut">
              <a:rPr lang="en-GB" smtClean="0"/>
              <a:t>22/02/2021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72317B-C8B5-4ADB-A7D4-04A83E85061A}" type="slidenum">
              <a:rPr lang="en-GB" smtClean="0"/>
              <a:t>‹#›</a:t>
            </a:fld>
            <a:endParaRPr lang="en-GB"/>
          </a:p>
        </p:txBody>
      </p:sp>
    </p:spTree>
    <p:extLst>
      <p:ext uri="{BB962C8B-B14F-4D97-AF65-F5344CB8AC3E}">
        <p14:creationId xmlns:p14="http://schemas.microsoft.com/office/powerpoint/2010/main" val="648342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3022C5A-A909-4DC3-817F-A099CCEA8B8C}" type="datetimeFigureOut">
              <a:rPr lang="en-GB" smtClean="0"/>
              <a:t>22/02/2021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72317B-C8B5-4ADB-A7D4-04A83E85061A}" type="slidenum">
              <a:rPr lang="en-GB" smtClean="0"/>
              <a:t>‹#›</a:t>
            </a:fld>
            <a:endParaRPr lang="en-GB"/>
          </a:p>
        </p:txBody>
      </p:sp>
    </p:spTree>
    <p:extLst>
      <p:ext uri="{BB962C8B-B14F-4D97-AF65-F5344CB8AC3E}">
        <p14:creationId xmlns:p14="http://schemas.microsoft.com/office/powerpoint/2010/main" val="4079609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3022C5A-A909-4DC3-817F-A099CCEA8B8C}" type="datetimeFigureOut">
              <a:rPr lang="en-GB" smtClean="0"/>
              <a:t>22/02/2021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72317B-C8B5-4ADB-A7D4-04A83E85061A}" type="slidenum">
              <a:rPr lang="en-GB" smtClean="0"/>
              <a:t>‹#›</a:t>
            </a:fld>
            <a:endParaRPr lang="en-GB"/>
          </a:p>
        </p:txBody>
      </p:sp>
    </p:spTree>
    <p:extLst>
      <p:ext uri="{BB962C8B-B14F-4D97-AF65-F5344CB8AC3E}">
        <p14:creationId xmlns:p14="http://schemas.microsoft.com/office/powerpoint/2010/main" val="1916285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3022C5A-A909-4DC3-817F-A099CCEA8B8C}" type="datetimeFigureOut">
              <a:rPr lang="en-GB" smtClean="0"/>
              <a:t>22/02/2021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72317B-C8B5-4ADB-A7D4-04A83E85061A}" type="slidenum">
              <a:rPr lang="en-GB" smtClean="0"/>
              <a:t>‹#›</a:t>
            </a:fld>
            <a:endParaRPr lang="en-GB"/>
          </a:p>
        </p:txBody>
      </p:sp>
    </p:spTree>
    <p:extLst>
      <p:ext uri="{BB962C8B-B14F-4D97-AF65-F5344CB8AC3E}">
        <p14:creationId xmlns:p14="http://schemas.microsoft.com/office/powerpoint/2010/main" val="3066246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3022C5A-A909-4DC3-817F-A099CCEA8B8C}" type="datetimeFigureOut">
              <a:rPr lang="en-GB" smtClean="0"/>
              <a:t>22/02/2021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72317B-C8B5-4ADB-A7D4-04A83E85061A}" type="slidenum">
              <a:rPr lang="en-GB" smtClean="0"/>
              <a:t>‹#›</a:t>
            </a:fld>
            <a:endParaRPr lang="en-GB"/>
          </a:p>
        </p:txBody>
      </p:sp>
    </p:spTree>
    <p:extLst>
      <p:ext uri="{BB962C8B-B14F-4D97-AF65-F5344CB8AC3E}">
        <p14:creationId xmlns:p14="http://schemas.microsoft.com/office/powerpoint/2010/main" val="757045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22C5A-A909-4DC3-817F-A099CCEA8B8C}" type="datetimeFigureOut">
              <a:rPr lang="en-GB" smtClean="0"/>
              <a:t>22/02/2021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72317B-C8B5-4ADB-A7D4-04A83E85061A}" type="slidenum">
              <a:rPr lang="en-GB" smtClean="0"/>
              <a:t>‹#›</a:t>
            </a:fld>
            <a:endParaRPr lang="en-GB"/>
          </a:p>
        </p:txBody>
      </p:sp>
    </p:spTree>
    <p:extLst>
      <p:ext uri="{BB962C8B-B14F-4D97-AF65-F5344CB8AC3E}">
        <p14:creationId xmlns:p14="http://schemas.microsoft.com/office/powerpoint/2010/main" val="2731788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3022C5A-A909-4DC3-817F-A099CCEA8B8C}" type="datetimeFigureOut">
              <a:rPr lang="en-GB" smtClean="0"/>
              <a:t>22/02/2021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72317B-C8B5-4ADB-A7D4-04A83E85061A}" type="slidenum">
              <a:rPr lang="en-GB" smtClean="0"/>
              <a:t>‹#›</a:t>
            </a:fld>
            <a:endParaRPr lang="en-GB"/>
          </a:p>
        </p:txBody>
      </p:sp>
    </p:spTree>
    <p:extLst>
      <p:ext uri="{BB962C8B-B14F-4D97-AF65-F5344CB8AC3E}">
        <p14:creationId xmlns:p14="http://schemas.microsoft.com/office/powerpoint/2010/main" val="277712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3022C5A-A909-4DC3-817F-A099CCEA8B8C}" type="datetimeFigureOut">
              <a:rPr lang="en-GB" smtClean="0"/>
              <a:t>22/02/2021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72317B-C8B5-4ADB-A7D4-04A83E85061A}" type="slidenum">
              <a:rPr lang="en-GB" smtClean="0"/>
              <a:t>‹#›</a:t>
            </a:fld>
            <a:endParaRPr lang="en-GB"/>
          </a:p>
        </p:txBody>
      </p:sp>
    </p:spTree>
    <p:extLst>
      <p:ext uri="{BB962C8B-B14F-4D97-AF65-F5344CB8AC3E}">
        <p14:creationId xmlns:p14="http://schemas.microsoft.com/office/powerpoint/2010/main" val="47700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022C5A-A909-4DC3-817F-A099CCEA8B8C}" type="datetimeFigureOut">
              <a:rPr lang="en-GB" smtClean="0"/>
              <a:t>22/02/2021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2317B-C8B5-4ADB-A7D4-04A83E85061A}" type="slidenum">
              <a:rPr lang="en-GB" smtClean="0"/>
              <a:t>‹#›</a:t>
            </a:fld>
            <a:endParaRPr lang="en-GB"/>
          </a:p>
        </p:txBody>
      </p:sp>
    </p:spTree>
    <p:extLst>
      <p:ext uri="{BB962C8B-B14F-4D97-AF65-F5344CB8AC3E}">
        <p14:creationId xmlns:p14="http://schemas.microsoft.com/office/powerpoint/2010/main" val="3745443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latin typeface="Arial" panose="020B0604020202020204" pitchFamily="34" charset="0"/>
                <a:cs typeface="Arial" panose="020B0604020202020204" pitchFamily="34" charset="0"/>
              </a:rPr>
              <a:t>Learning Intention: To study the architecture of Newcastle</a:t>
            </a: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4742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What is architecture?</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GB" dirty="0" smtClean="0">
                <a:latin typeface="Arial" panose="020B0604020202020204" pitchFamily="34" charset="0"/>
                <a:cs typeface="Arial" panose="020B0604020202020204" pitchFamily="34" charset="0"/>
              </a:rPr>
              <a:t>Architecture is the planning, designing and building of a structure.</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It involves thinking about what a building will look like, the materials it will be used and how it will look.</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An architect is the person responsible for </a:t>
            </a:r>
          </a:p>
          <a:p>
            <a:pPr marL="0" indent="0">
              <a:buNone/>
            </a:pPr>
            <a:r>
              <a:rPr lang="en-GB" dirty="0" smtClean="0">
                <a:latin typeface="Arial" panose="020B0604020202020204" pitchFamily="34" charset="0"/>
                <a:cs typeface="Arial" panose="020B0604020202020204" pitchFamily="34" charset="0"/>
              </a:rPr>
              <a:t>this work.</a:t>
            </a:r>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8359144" y="3895948"/>
            <a:ext cx="3617810" cy="2709865"/>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1287161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2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John and Ben Green</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GB" dirty="0" smtClean="0">
                <a:latin typeface="Arial" panose="020B0604020202020204" pitchFamily="34" charset="0"/>
                <a:cs typeface="Arial" panose="020B0604020202020204" pitchFamily="34" charset="0"/>
              </a:rPr>
              <a:t>John and Ben Green were father and son </a:t>
            </a:r>
            <a:r>
              <a:rPr lang="en-GB" dirty="0" smtClean="0">
                <a:latin typeface="Arial" panose="020B0604020202020204" pitchFamily="34" charset="0"/>
                <a:cs typeface="Arial" panose="020B0604020202020204" pitchFamily="34" charset="0"/>
              </a:rPr>
              <a:t>and </a:t>
            </a:r>
            <a:r>
              <a:rPr lang="en-GB" dirty="0" smtClean="0">
                <a:latin typeface="Arial" panose="020B0604020202020204" pitchFamily="34" charset="0"/>
                <a:cs typeface="Arial" panose="020B0604020202020204" pitchFamily="34" charset="0"/>
              </a:rPr>
              <a:t>worked together as architects in Newcastle in the 19</a:t>
            </a:r>
            <a:r>
              <a:rPr lang="en-GB" baseline="30000" dirty="0" smtClean="0">
                <a:latin typeface="Arial" panose="020B0604020202020204" pitchFamily="34" charset="0"/>
                <a:cs typeface="Arial" panose="020B0604020202020204" pitchFamily="34" charset="0"/>
              </a:rPr>
              <a:t>th</a:t>
            </a:r>
            <a:r>
              <a:rPr lang="en-GB" dirty="0" smtClean="0">
                <a:latin typeface="Arial" panose="020B0604020202020204" pitchFamily="34" charset="0"/>
                <a:cs typeface="Arial" panose="020B0604020202020204" pitchFamily="34" charset="0"/>
              </a:rPr>
              <a:t> Century.</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They worked an a variety of different structures in Newcastle including:</a:t>
            </a:r>
          </a:p>
          <a:p>
            <a:pPr>
              <a:buFontTx/>
              <a:buChar char="-"/>
            </a:pPr>
            <a:r>
              <a:rPr lang="en-GB" dirty="0" smtClean="0">
                <a:latin typeface="Arial" panose="020B0604020202020204" pitchFamily="34" charset="0"/>
                <a:cs typeface="Arial" panose="020B0604020202020204" pitchFamily="34" charset="0"/>
              </a:rPr>
              <a:t>Theatre Royal</a:t>
            </a:r>
          </a:p>
          <a:p>
            <a:pPr>
              <a:buFontTx/>
              <a:buChar char="-"/>
            </a:pPr>
            <a:r>
              <a:rPr lang="en-GB" dirty="0" smtClean="0">
                <a:latin typeface="Arial" panose="020B0604020202020204" pitchFamily="34" charset="0"/>
                <a:cs typeface="Arial" panose="020B0604020202020204" pitchFamily="34" charset="0"/>
              </a:rPr>
              <a:t>Grey’s monument</a:t>
            </a:r>
          </a:p>
          <a:p>
            <a:pPr>
              <a:buFontTx/>
              <a:buChar char="-"/>
            </a:pPr>
            <a:r>
              <a:rPr lang="en-GB" dirty="0" smtClean="0">
                <a:latin typeface="Arial" panose="020B0604020202020204" pitchFamily="34" charset="0"/>
                <a:cs typeface="Arial" panose="020B0604020202020204" pitchFamily="34" charset="0"/>
              </a:rPr>
              <a:t>Penshaw Monument </a:t>
            </a:r>
          </a:p>
          <a:p>
            <a:pPr marL="0" indent="0">
              <a:buNone/>
            </a:pPr>
            <a:r>
              <a:rPr lang="en-GB" dirty="0" smtClean="0">
                <a:latin typeface="Arial" panose="020B0604020202020204" pitchFamily="34" charset="0"/>
                <a:cs typeface="Arial" panose="020B0604020202020204" pitchFamily="34" charset="0"/>
              </a:rPr>
              <a:t>And many others.</a:t>
            </a:r>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8417948" y="3721074"/>
            <a:ext cx="2790825" cy="2862385"/>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0" y="4169229"/>
            <a:ext cx="609600" cy="609600"/>
          </a:xfrm>
          <a:prstGeom prst="rect">
            <a:avLst/>
          </a:prstGeom>
        </p:spPr>
      </p:pic>
    </p:spTree>
    <p:extLst>
      <p:ext uri="{BB962C8B-B14F-4D97-AF65-F5344CB8AC3E}">
        <p14:creationId xmlns:p14="http://schemas.microsoft.com/office/powerpoint/2010/main" val="24400453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5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This half term</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GB" dirty="0" smtClean="0">
                <a:latin typeface="Arial" panose="020B0604020202020204" pitchFamily="34" charset="0"/>
                <a:cs typeface="Arial" panose="020B0604020202020204" pitchFamily="34" charset="0"/>
              </a:rPr>
              <a:t>This half term we will be looking at the different structures that the pair designed and think all about the reasons behind their designs and why they made their choices.</a:t>
            </a:r>
            <a:endParaRPr lang="en-GB"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3568775" y="3296368"/>
            <a:ext cx="3790669" cy="2894693"/>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60972" y="3391694"/>
            <a:ext cx="609600" cy="609600"/>
          </a:xfrm>
          <a:prstGeom prst="rect">
            <a:avLst/>
          </a:prstGeom>
        </p:spPr>
      </p:pic>
    </p:spTree>
    <p:extLst>
      <p:ext uri="{BB962C8B-B14F-4D97-AF65-F5344CB8AC3E}">
        <p14:creationId xmlns:p14="http://schemas.microsoft.com/office/powerpoint/2010/main" val="6109124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56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Today’s task</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GB" dirty="0" smtClean="0">
                <a:latin typeface="Arial" panose="020B0604020202020204" pitchFamily="34" charset="0"/>
                <a:cs typeface="Arial" panose="020B0604020202020204" pitchFamily="34" charset="0"/>
              </a:rPr>
              <a:t>Today I would like you to look at six of the Green’s most famous designs and look at the similarities and differences between them, you could talk to someone at home about this, there is a word bank to help you.</a:t>
            </a:r>
            <a:endParaRPr lang="en-GB"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13926201"/>
              </p:ext>
            </p:extLst>
          </p:nvPr>
        </p:nvGraphicFramePr>
        <p:xfrm>
          <a:off x="838200" y="3436374"/>
          <a:ext cx="10683240" cy="3215149"/>
        </p:xfrm>
        <a:graphic>
          <a:graphicData uri="http://schemas.openxmlformats.org/drawingml/2006/table">
            <a:tbl>
              <a:tblPr firstRow="1" bandRow="1">
                <a:tableStyleId>{5C22544A-7EE6-4342-B048-85BDC9FD1C3A}</a:tableStyleId>
              </a:tblPr>
              <a:tblGrid>
                <a:gridCol w="5341620">
                  <a:extLst>
                    <a:ext uri="{9D8B030D-6E8A-4147-A177-3AD203B41FA5}">
                      <a16:colId xmlns:a16="http://schemas.microsoft.com/office/drawing/2014/main" val="1178800344"/>
                    </a:ext>
                  </a:extLst>
                </a:gridCol>
                <a:gridCol w="5341620">
                  <a:extLst>
                    <a:ext uri="{9D8B030D-6E8A-4147-A177-3AD203B41FA5}">
                      <a16:colId xmlns:a16="http://schemas.microsoft.com/office/drawing/2014/main" val="3597147489"/>
                    </a:ext>
                  </a:extLst>
                </a:gridCol>
              </a:tblGrid>
              <a:tr h="707109">
                <a:tc>
                  <a:txBody>
                    <a:bodyPr/>
                    <a:lstStyle/>
                    <a:p>
                      <a:pPr algn="ctr"/>
                      <a:r>
                        <a:rPr lang="en-GB" sz="2400" dirty="0" smtClean="0">
                          <a:solidFill>
                            <a:schemeClr val="tx1"/>
                          </a:solidFill>
                        </a:rPr>
                        <a:t>Similarities</a:t>
                      </a:r>
                      <a:endParaRPr lang="en-GB" sz="2400" dirty="0">
                        <a:solidFill>
                          <a:schemeClr val="tx1"/>
                        </a:solidFill>
                      </a:endParaRPr>
                    </a:p>
                  </a:txBody>
                  <a:tcPr/>
                </a:tc>
                <a:tc>
                  <a:txBody>
                    <a:bodyPr/>
                    <a:lstStyle/>
                    <a:p>
                      <a:pPr algn="ctr"/>
                      <a:r>
                        <a:rPr lang="en-GB" sz="2400" dirty="0" smtClean="0">
                          <a:solidFill>
                            <a:schemeClr val="tx1"/>
                          </a:solidFill>
                        </a:rPr>
                        <a:t>Differences</a:t>
                      </a:r>
                      <a:endParaRPr lang="en-GB" sz="2400" dirty="0">
                        <a:solidFill>
                          <a:schemeClr val="tx1"/>
                        </a:solidFill>
                      </a:endParaRPr>
                    </a:p>
                  </a:txBody>
                  <a:tcPr/>
                </a:tc>
                <a:extLst>
                  <a:ext uri="{0D108BD9-81ED-4DB2-BD59-A6C34878D82A}">
                    <a16:rowId xmlns:a16="http://schemas.microsoft.com/office/drawing/2014/main" val="2388656208"/>
                  </a:ext>
                </a:extLst>
              </a:tr>
              <a:tr h="250804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54519717"/>
                  </a:ext>
                </a:extLst>
              </a:tr>
            </a:tbl>
          </a:graphicData>
        </a:graphic>
      </p:graphicFrame>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241177" y="741465"/>
            <a:ext cx="609600" cy="609600"/>
          </a:xfrm>
          <a:prstGeom prst="rect">
            <a:avLst/>
          </a:prstGeom>
        </p:spPr>
      </p:pic>
    </p:spTree>
    <p:extLst>
      <p:ext uri="{BB962C8B-B14F-4D97-AF65-F5344CB8AC3E}">
        <p14:creationId xmlns:p14="http://schemas.microsoft.com/office/powerpoint/2010/main" val="31684296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04"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0263"/>
            <a:ext cx="10515600" cy="5680574"/>
          </a:xfrm>
        </p:spPr>
        <p:txBody>
          <a:bodyPr/>
          <a:lstStyle/>
          <a:p>
            <a:pPr marL="0" indent="0">
              <a:buNone/>
            </a:pPr>
            <a:r>
              <a:rPr lang="en-GB" dirty="0" smtClean="0">
                <a:latin typeface="Arial" panose="020B0604020202020204" pitchFamily="34" charset="0"/>
                <a:cs typeface="Arial" panose="020B0604020202020204" pitchFamily="34" charset="0"/>
              </a:rPr>
              <a:t>Holy Trinity Church	Theatre Royal	</a:t>
            </a:r>
            <a:r>
              <a:rPr lang="en-GB" dirty="0" err="1" smtClean="0">
                <a:latin typeface="Arial" panose="020B0604020202020204" pitchFamily="34" charset="0"/>
                <a:cs typeface="Arial" panose="020B0604020202020204" pitchFamily="34" charset="0"/>
              </a:rPr>
              <a:t>Penshaw</a:t>
            </a:r>
            <a:r>
              <a:rPr lang="en-GB" dirty="0" smtClean="0">
                <a:latin typeface="Arial" panose="020B0604020202020204" pitchFamily="34" charset="0"/>
                <a:cs typeface="Arial" panose="020B0604020202020204" pitchFamily="34" charset="0"/>
              </a:rPr>
              <a:t> Monument</a:t>
            </a:r>
          </a:p>
          <a:p>
            <a:pPr marL="0" indent="0">
              <a:buNone/>
            </a:pPr>
            <a:endParaRPr lang="en-GB" dirty="0" smtClean="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smtClean="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Grey’s Monument	Ouseburn Viaduct	Willington Viaduct</a:t>
            </a:r>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838200" y="1117963"/>
            <a:ext cx="2857500" cy="1905000"/>
          </a:xfrm>
          <a:prstGeom prst="rect">
            <a:avLst/>
          </a:prstGeom>
        </p:spPr>
      </p:pic>
      <p:pic>
        <p:nvPicPr>
          <p:cNvPr id="5" name="Picture 4"/>
          <p:cNvPicPr>
            <a:picLocks noChangeAspect="1"/>
          </p:cNvPicPr>
          <p:nvPr/>
        </p:nvPicPr>
        <p:blipFill>
          <a:blip r:embed="rId3"/>
          <a:stretch>
            <a:fillRect/>
          </a:stretch>
        </p:blipFill>
        <p:spPr>
          <a:xfrm>
            <a:off x="1457325" y="3977368"/>
            <a:ext cx="1619250" cy="2886075"/>
          </a:xfrm>
          <a:prstGeom prst="rect">
            <a:avLst/>
          </a:prstGeom>
        </p:spPr>
      </p:pic>
      <p:pic>
        <p:nvPicPr>
          <p:cNvPr id="6" name="Picture 5"/>
          <p:cNvPicPr>
            <a:picLocks noChangeAspect="1"/>
          </p:cNvPicPr>
          <p:nvPr/>
        </p:nvPicPr>
        <p:blipFill>
          <a:blip r:embed="rId4"/>
          <a:stretch>
            <a:fillRect/>
          </a:stretch>
        </p:blipFill>
        <p:spPr>
          <a:xfrm>
            <a:off x="4473483" y="1117963"/>
            <a:ext cx="2593521" cy="1980507"/>
          </a:xfrm>
          <a:prstGeom prst="rect">
            <a:avLst/>
          </a:prstGeom>
        </p:spPr>
      </p:pic>
      <p:pic>
        <p:nvPicPr>
          <p:cNvPr id="7" name="Picture 6"/>
          <p:cNvPicPr>
            <a:picLocks noChangeAspect="1"/>
          </p:cNvPicPr>
          <p:nvPr/>
        </p:nvPicPr>
        <p:blipFill>
          <a:blip r:embed="rId5"/>
          <a:stretch>
            <a:fillRect/>
          </a:stretch>
        </p:blipFill>
        <p:spPr>
          <a:xfrm>
            <a:off x="8162651" y="1117963"/>
            <a:ext cx="3071405" cy="2010374"/>
          </a:xfrm>
          <a:prstGeom prst="rect">
            <a:avLst/>
          </a:prstGeom>
        </p:spPr>
      </p:pic>
      <p:pic>
        <p:nvPicPr>
          <p:cNvPr id="8" name="Picture 7"/>
          <p:cNvPicPr>
            <a:picLocks noChangeAspect="1"/>
          </p:cNvPicPr>
          <p:nvPr/>
        </p:nvPicPr>
        <p:blipFill>
          <a:blip r:embed="rId6"/>
          <a:stretch>
            <a:fillRect/>
          </a:stretch>
        </p:blipFill>
        <p:spPr>
          <a:xfrm>
            <a:off x="4041729" y="4138068"/>
            <a:ext cx="3482477" cy="2317430"/>
          </a:xfrm>
          <a:prstGeom prst="rect">
            <a:avLst/>
          </a:prstGeom>
        </p:spPr>
      </p:pic>
      <p:pic>
        <p:nvPicPr>
          <p:cNvPr id="9" name="Picture 8"/>
          <p:cNvPicPr>
            <a:picLocks noChangeAspect="1"/>
          </p:cNvPicPr>
          <p:nvPr/>
        </p:nvPicPr>
        <p:blipFill>
          <a:blip r:embed="rId7"/>
          <a:stretch>
            <a:fillRect/>
          </a:stretch>
        </p:blipFill>
        <p:spPr>
          <a:xfrm>
            <a:off x="8090940" y="4138067"/>
            <a:ext cx="3143116" cy="2354303"/>
          </a:xfrm>
          <a:prstGeom prst="rect">
            <a:avLst/>
          </a:prstGeom>
        </p:spPr>
      </p:pic>
    </p:spTree>
    <p:extLst>
      <p:ext uri="{BB962C8B-B14F-4D97-AF65-F5344CB8AC3E}">
        <p14:creationId xmlns:p14="http://schemas.microsoft.com/office/powerpoint/2010/main" val="3957495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Word Bank</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GB" dirty="0" smtClean="0">
                <a:latin typeface="Arial" panose="020B0604020202020204" pitchFamily="34" charset="0"/>
                <a:cs typeface="Arial" panose="020B0604020202020204" pitchFamily="34" charset="0"/>
              </a:rPr>
              <a:t>You could use these words to help you write your similarities and differences.</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Brick		curve		tall		metal		column																									roof		grey		blue		iron		old</a:t>
            </a:r>
            <a:endParaRPr lang="en-GB" dirty="0">
              <a:latin typeface="Arial" panose="020B0604020202020204" pitchFamily="34" charset="0"/>
              <a:cs typeface="Arial" panose="020B0604020202020204" pitchFamily="34" charset="0"/>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926285" y="550817"/>
            <a:ext cx="609600" cy="609600"/>
          </a:xfrm>
          <a:prstGeom prst="rect">
            <a:avLst/>
          </a:prstGeom>
        </p:spPr>
      </p:pic>
    </p:spTree>
    <p:extLst>
      <p:ext uri="{BB962C8B-B14F-4D97-AF65-F5344CB8AC3E}">
        <p14:creationId xmlns:p14="http://schemas.microsoft.com/office/powerpoint/2010/main" val="3623944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44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270</Words>
  <Application>Microsoft Office PowerPoint</Application>
  <PresentationFormat>Widescreen</PresentationFormat>
  <Paragraphs>33</Paragraphs>
  <Slides>7</Slides>
  <Notes>0</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Learning Intention: To study the architecture of Newcastle</vt:lpstr>
      <vt:lpstr>What is architecture?</vt:lpstr>
      <vt:lpstr>John and Ben Green</vt:lpstr>
      <vt:lpstr>This half term</vt:lpstr>
      <vt:lpstr>Today’s task</vt:lpstr>
      <vt:lpstr>PowerPoint Presentation</vt:lpstr>
      <vt:lpstr>Word Bank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study the architecture of Newcastle</dc:title>
  <dc:creator>Conroy, Bekki</dc:creator>
  <cp:lastModifiedBy>Conroy, Bekki</cp:lastModifiedBy>
  <cp:revision>7</cp:revision>
  <dcterms:created xsi:type="dcterms:W3CDTF">2021-02-22T15:02:38Z</dcterms:created>
  <dcterms:modified xsi:type="dcterms:W3CDTF">2021-02-22T15:31:14Z</dcterms:modified>
</cp:coreProperties>
</file>