
<file path=[Content_Types].xml><?xml version="1.0" encoding="utf-8"?>
<Types xmlns="http://schemas.openxmlformats.org/package/2006/content-types">
  <Default Extension="png" ContentType="image/png"/>
  <Default Extension="jpeg" ContentType="image/jpeg"/>
  <Default Extension="m4a" ContentType="audio/mp4"/>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49"/>
    <p:restoredTop sz="94677"/>
  </p:normalViewPr>
  <p:slideViewPr>
    <p:cSldViewPr snapToGrid="0" snapToObjects="1">
      <p:cViewPr varScale="1">
        <p:scale>
          <a:sx n="69" d="100"/>
          <a:sy n="69" d="100"/>
        </p:scale>
        <p:origin x="4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70A6E-243C-E24E-8E3C-CF6FC771606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D09A4DB-B260-9A4F-AC7F-DA9395124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65D9F53-BFED-804F-98A7-F0F2E84DC85F}"/>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FE04FC08-DE6E-BE4E-9CC4-8E2E5001A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84ABAE-11C1-0E44-8BDB-EB0396147209}"/>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2452187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8BDEA-5CBD-794E-8391-369E151D5DC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1A97C19-3620-934B-AFB0-F46B4EB8DD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B3B675D-42B7-5942-9826-8E99C1B5C9DA}"/>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4F20F50D-C251-8B4E-A184-6401670F2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20C52-71D7-764E-A88A-075EE8973971}"/>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395274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CE6601-4BF4-964E-8752-48A28A2B2DE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6341465-2748-D543-8B1D-037549A3E2D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6907DA-00C4-D943-B4FF-BF9B9AE2B7F6}"/>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6DE3A21F-001F-E243-9454-50777F32AF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0DD21-20F1-884F-9DB9-C36744BAD26C}"/>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12536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CB391-F35F-9F4E-B209-AB42A451F19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3B114F9-53D6-5048-879A-D67A0560C0F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15292B-8714-FD4A-9ACD-12B5C9B770CB}"/>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894D7BA6-E79B-794C-9AA6-6C240116F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5EA2A5-D99F-DD44-A96B-32EA58A02722}"/>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41219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45ED-DBBB-9D4D-8F89-A64EAE6DD0A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CF3FBD6-15C2-C64F-9C25-CCB21306C1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45A231D-7167-4C45-A8E1-0988E607C508}"/>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19C06AF4-4B07-1040-955E-89809E84A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7A1CFE-63AE-3B40-84F9-045B3C6A623D}"/>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72446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ECD28-2BE0-B240-BFDF-B8E9670E723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C4AE676-1D40-0441-9383-810F8561B9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5360FD7-F0ED-1F49-A74E-CCD9B2355B5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BB59033-5B75-314A-8C46-96C6A8997C7D}"/>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6" name="Footer Placeholder 5">
            <a:extLst>
              <a:ext uri="{FF2B5EF4-FFF2-40B4-BE49-F238E27FC236}">
                <a16:creationId xmlns:a16="http://schemas.microsoft.com/office/drawing/2014/main" id="{D7634169-523D-8E44-8968-E8961FB63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0B6D8-7A73-B947-9006-EED7666C64BB}"/>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235590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A0C6A-8556-6C41-9E0B-DF107883C9B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783123F-52B2-BF43-B408-A8B99AFD4A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AD8580C-35C4-C04D-B660-6FF0C2EFD4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43387A-88F9-B94E-A889-5BEE251CDA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015ADF5-FBA2-BA46-9FA6-0C047DDBD31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6451F22-E90C-A548-9C95-DCE9765091E4}"/>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8" name="Footer Placeholder 7">
            <a:extLst>
              <a:ext uri="{FF2B5EF4-FFF2-40B4-BE49-F238E27FC236}">
                <a16:creationId xmlns:a16="http://schemas.microsoft.com/office/drawing/2014/main" id="{3C31F837-94BF-C944-BCD2-02417ECFE6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7787D6-9A5E-1248-B216-B090FB21E96B}"/>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481192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6F65B-C334-5548-B90B-743819783B2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8388912-ADF7-1843-B86E-6F669BC7320A}"/>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4" name="Footer Placeholder 3">
            <a:extLst>
              <a:ext uri="{FF2B5EF4-FFF2-40B4-BE49-F238E27FC236}">
                <a16:creationId xmlns:a16="http://schemas.microsoft.com/office/drawing/2014/main" id="{99646862-9401-F34C-B63A-F2B416602F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18C79F-E2C8-C24E-84E9-F812DACB368A}"/>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48843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820FA5-8DF8-6646-81F5-DE48DD07B654}"/>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3" name="Footer Placeholder 2">
            <a:extLst>
              <a:ext uri="{FF2B5EF4-FFF2-40B4-BE49-F238E27FC236}">
                <a16:creationId xmlns:a16="http://schemas.microsoft.com/office/drawing/2014/main" id="{3A7A6BAF-AAF0-8C4F-B519-51035C94D6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084BF9-DDED-8243-8F71-E29EEE8B490C}"/>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4270908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C7392-5507-3943-A541-D4E2BC6E85F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C15CA2A-4E04-DB45-8504-9A2335D4DA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D5C044-09D0-1744-9B22-B1F077560B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53B91BD-508A-A243-8CAB-E30FAA9507A0}"/>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6" name="Footer Placeholder 5">
            <a:extLst>
              <a:ext uri="{FF2B5EF4-FFF2-40B4-BE49-F238E27FC236}">
                <a16:creationId xmlns:a16="http://schemas.microsoft.com/office/drawing/2014/main" id="{FF41CB67-5C23-FE45-A6D0-9399E44869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DB8C33-FCB5-6344-A4FE-C3FB707B4C96}"/>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16771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30C0-858B-1D43-BC0B-26E34F4F69F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892FB0C-6F71-1D47-85BD-C2698C1CD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60BF70-4290-4548-A784-5FE9523F5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BC13D5-65B5-4745-9A30-67A6024E8FD3}"/>
              </a:ext>
            </a:extLst>
          </p:cNvPr>
          <p:cNvSpPr>
            <a:spLocks noGrp="1"/>
          </p:cNvSpPr>
          <p:nvPr>
            <p:ph type="dt" sz="half" idx="10"/>
          </p:nvPr>
        </p:nvSpPr>
        <p:spPr/>
        <p:txBody>
          <a:bodyPr/>
          <a:lstStyle/>
          <a:p>
            <a:fld id="{BFDC5964-E0E1-BB42-8BDB-B908BDC9F541}" type="datetimeFigureOut">
              <a:rPr lang="en-US" smtClean="0"/>
              <a:t>2/9/2021</a:t>
            </a:fld>
            <a:endParaRPr lang="en-US"/>
          </a:p>
        </p:txBody>
      </p:sp>
      <p:sp>
        <p:nvSpPr>
          <p:cNvPr id="6" name="Footer Placeholder 5">
            <a:extLst>
              <a:ext uri="{FF2B5EF4-FFF2-40B4-BE49-F238E27FC236}">
                <a16:creationId xmlns:a16="http://schemas.microsoft.com/office/drawing/2014/main" id="{1C6E3AB1-AD46-4147-9DFE-71C9E2B4E7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9C5E2E-8019-B444-ADE9-7F11573E1E0F}"/>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261282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2FCDB5-C4E0-DE49-A6AF-617009811B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6F3DCE-3255-7C4A-A051-1E5B4F2EB4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492E71-9E1D-2840-A932-424A4C9F30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C5964-E0E1-BB42-8BDB-B908BDC9F541}" type="datetimeFigureOut">
              <a:rPr lang="en-US" smtClean="0"/>
              <a:t>2/9/2021</a:t>
            </a:fld>
            <a:endParaRPr lang="en-US"/>
          </a:p>
        </p:txBody>
      </p:sp>
      <p:sp>
        <p:nvSpPr>
          <p:cNvPr id="5" name="Footer Placeholder 4">
            <a:extLst>
              <a:ext uri="{FF2B5EF4-FFF2-40B4-BE49-F238E27FC236}">
                <a16:creationId xmlns:a16="http://schemas.microsoft.com/office/drawing/2014/main" id="{E2FA388D-4822-3842-9055-B4DD760C8D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C784D3-79DE-2348-BBD0-C4B77472AB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7B644-63D6-8C4A-B4F2-BBB3DC1CB718}" type="slidenum">
              <a:rPr lang="en-US" smtClean="0"/>
              <a:t>‹#›</a:t>
            </a:fld>
            <a:endParaRPr lang="en-US"/>
          </a:p>
        </p:txBody>
      </p:sp>
    </p:spTree>
    <p:extLst>
      <p:ext uri="{BB962C8B-B14F-4D97-AF65-F5344CB8AC3E}">
        <p14:creationId xmlns:p14="http://schemas.microsoft.com/office/powerpoint/2010/main" val="3265947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microsoft.com/office/2007/relationships/media" Target="../media/media2.m4a"/><Relationship Id="rId7"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audio" Target="../media/media3.m4a"/><Relationship Id="rId5" Type="http://schemas.microsoft.com/office/2007/relationships/media" Target="../media/media3.m4a"/><Relationship Id="rId4" Type="http://schemas.openxmlformats.org/officeDocument/2006/relationships/audio" Target="../media/media2.m4a"/></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38F6A-E93B-5D48-96C4-5BA4D6D0BAC9}"/>
              </a:ext>
            </a:extLst>
          </p:cNvPr>
          <p:cNvSpPr>
            <a:spLocks noGrp="1"/>
          </p:cNvSpPr>
          <p:nvPr>
            <p:ph type="ctrTitle"/>
          </p:nvPr>
        </p:nvSpPr>
        <p:spPr>
          <a:xfrm>
            <a:off x="1524000" y="334211"/>
            <a:ext cx="9144000" cy="2387600"/>
          </a:xfrm>
        </p:spPr>
        <p:txBody>
          <a:bodyPr/>
          <a:lstStyle/>
          <a:p>
            <a:r>
              <a:rPr lang="en-US" dirty="0">
                <a:latin typeface="Arial" panose="020B0604020202020204" pitchFamily="34" charset="0"/>
                <a:cs typeface="Arial" panose="020B0604020202020204" pitchFamily="34" charset="0"/>
              </a:rPr>
              <a:t>To write my version of The Great Kapok Tree</a:t>
            </a:r>
          </a:p>
        </p:txBody>
      </p:sp>
      <p:sp>
        <p:nvSpPr>
          <p:cNvPr id="3" name="Subtitle 2">
            <a:extLst>
              <a:ext uri="{FF2B5EF4-FFF2-40B4-BE49-F238E27FC236}">
                <a16:creationId xmlns:a16="http://schemas.microsoft.com/office/drawing/2014/main" id="{1352956B-0FB7-EB4F-A36A-C748AC825600}"/>
              </a:ext>
            </a:extLst>
          </p:cNvPr>
          <p:cNvSpPr>
            <a:spLocks noGrp="1"/>
          </p:cNvSpPr>
          <p:nvPr>
            <p:ph type="subTitle" idx="1"/>
          </p:nvPr>
        </p:nvSpPr>
        <p:spPr/>
        <p:txBody>
          <a:bodyPr/>
          <a:lstStyle/>
          <a:p>
            <a:endParaRPr lang="en-US"/>
          </a:p>
        </p:txBody>
      </p:sp>
      <p:pic>
        <p:nvPicPr>
          <p:cNvPr id="1026" name="Picture 2" descr="Image result for the great kapok tree">
            <a:extLst>
              <a:ext uri="{FF2B5EF4-FFF2-40B4-BE49-F238E27FC236}">
                <a16:creationId xmlns:a16="http://schemas.microsoft.com/office/drawing/2014/main" id="{F5DFBB0B-846F-9841-9FBD-05E0DE5AC3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794000"/>
            <a:ext cx="3048000" cy="372978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he great kapok tree">
            <a:extLst>
              <a:ext uri="{FF2B5EF4-FFF2-40B4-BE49-F238E27FC236}">
                <a16:creationId xmlns:a16="http://schemas.microsoft.com/office/drawing/2014/main" id="{552D8900-8766-9748-A25C-8E57A21E39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2" y="2794000"/>
            <a:ext cx="2844800" cy="3708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4728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C1EE-C36B-E14E-B517-D109BB23B8EC}"/>
              </a:ext>
            </a:extLst>
          </p:cNvPr>
          <p:cNvSpPr>
            <a:spLocks noGrp="1"/>
          </p:cNvSpPr>
          <p:nvPr>
            <p:ph type="title"/>
          </p:nvPr>
        </p:nvSpPr>
        <p:spPr>
          <a:xfrm>
            <a:off x="838200" y="365125"/>
            <a:ext cx="10515600" cy="1047833"/>
          </a:xfrm>
        </p:spPr>
        <p:txBody>
          <a:bodyPr>
            <a:normAutofit fontScale="90000"/>
          </a:bodyPr>
          <a:lstStyle/>
          <a:p>
            <a:r>
              <a:rPr lang="en-US" dirty="0">
                <a:latin typeface="Arial" panose="020B0604020202020204" pitchFamily="34" charset="0"/>
                <a:cs typeface="Arial" panose="020B0604020202020204" pitchFamily="34" charset="0"/>
              </a:rPr>
              <a:t>Let’s recap what we have looked at </a:t>
            </a:r>
            <a:r>
              <a:rPr lang="en-US" dirty="0" err="1" smtClean="0">
                <a:latin typeface="Arial" panose="020B0604020202020204" pitchFamily="34" charset="0"/>
                <a:cs typeface="Arial" panose="020B0604020202020204" pitchFamily="34" charset="0"/>
              </a:rPr>
              <a:t>yesteday</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D1C972-82EC-A246-B43F-97F0CB38888D}"/>
              </a:ext>
            </a:extLst>
          </p:cNvPr>
          <p:cNvSpPr>
            <a:spLocks noGrp="1"/>
          </p:cNvSpPr>
          <p:nvPr>
            <p:ph idx="1"/>
          </p:nvPr>
        </p:nvSpPr>
        <p:spPr>
          <a:xfrm>
            <a:off x="365760" y="1517904"/>
            <a:ext cx="11539728" cy="4974971"/>
          </a:xfrm>
        </p:spPr>
        <p:txBody>
          <a:bodyPr>
            <a:normAutofit fontScale="85000" lnSpcReduction="20000"/>
          </a:bodyPr>
          <a:lstStyle/>
          <a:p>
            <a:pPr marL="0" indent="0">
              <a:buNone/>
            </a:pPr>
            <a:r>
              <a:rPr lang="en-US" dirty="0">
                <a:latin typeface="Arial" panose="020B0604020202020204" pitchFamily="34" charset="0"/>
                <a:cs typeface="Arial" panose="020B0604020202020204" pitchFamily="34" charset="0"/>
              </a:rPr>
              <a:t>Expanded noun phrases</a:t>
            </a:r>
          </a:p>
          <a:p>
            <a:pPr>
              <a:buFontTx/>
              <a:buChar char="-"/>
            </a:pPr>
            <a:r>
              <a:rPr lang="en-US" dirty="0">
                <a:latin typeface="Arial" panose="020B0604020202020204" pitchFamily="34" charset="0"/>
                <a:cs typeface="Arial" panose="020B0604020202020204" pitchFamily="34" charset="0"/>
              </a:rPr>
              <a:t>This is where we have two adjectives, separated by a comma, before a noun to help give more information about the noun.</a:t>
            </a:r>
          </a:p>
          <a:p>
            <a:pPr>
              <a:buFontTx/>
              <a:buChar char="-"/>
            </a:pPr>
            <a:r>
              <a:rPr lang="en-US" dirty="0">
                <a:latin typeface="Arial" panose="020B0604020202020204" pitchFamily="34" charset="0"/>
                <a:cs typeface="Arial" panose="020B0604020202020204" pitchFamily="34" charset="0"/>
              </a:rPr>
              <a:t>The </a:t>
            </a:r>
            <a:r>
              <a:rPr lang="en-US" dirty="0">
                <a:highlight>
                  <a:srgbClr val="00FF00"/>
                </a:highlight>
                <a:latin typeface="Arial" panose="020B0604020202020204" pitchFamily="34" charset="0"/>
                <a:cs typeface="Arial" panose="020B0604020202020204" pitchFamily="34" charset="0"/>
              </a:rPr>
              <a:t>slow, stealthy snake </a:t>
            </a:r>
            <a:r>
              <a:rPr lang="en-US" dirty="0">
                <a:latin typeface="Arial" panose="020B0604020202020204" pitchFamily="34" charset="0"/>
                <a:cs typeface="Arial" panose="020B0604020202020204" pitchFamily="34" charset="0"/>
              </a:rPr>
              <a:t>slithered down toward the sleeping man.</a:t>
            </a:r>
          </a:p>
          <a:p>
            <a:pPr>
              <a:buFontTx/>
              <a:buChar char="-"/>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Adverbs and adverbial phrases</a:t>
            </a:r>
          </a:p>
          <a:p>
            <a:pPr>
              <a:buFontTx/>
              <a:buChar char="-"/>
            </a:pPr>
            <a:r>
              <a:rPr lang="en-US" dirty="0">
                <a:latin typeface="Arial" panose="020B0604020202020204" pitchFamily="34" charset="0"/>
                <a:cs typeface="Arial" panose="020B0604020202020204" pitchFamily="34" charset="0"/>
              </a:rPr>
              <a:t>These give more information about a verb, it tells us how things happen.</a:t>
            </a:r>
          </a:p>
          <a:p>
            <a:pPr>
              <a:buFontTx/>
              <a:buChar char="-"/>
            </a:pPr>
            <a:r>
              <a:rPr lang="en-US" dirty="0">
                <a:latin typeface="Arial" panose="020B0604020202020204" pitchFamily="34" charset="0"/>
                <a:cs typeface="Arial" panose="020B0604020202020204" pitchFamily="34" charset="0"/>
              </a:rPr>
              <a:t>The slow, stealthy snake slithered </a:t>
            </a:r>
            <a:r>
              <a:rPr lang="en-US" dirty="0">
                <a:highlight>
                  <a:srgbClr val="00FF00"/>
                </a:highlight>
                <a:latin typeface="Arial" panose="020B0604020202020204" pitchFamily="34" charset="0"/>
                <a:cs typeface="Arial" panose="020B0604020202020204" pitchFamily="34" charset="0"/>
              </a:rPr>
              <a:t>silently</a:t>
            </a:r>
            <a:r>
              <a:rPr lang="en-US" dirty="0">
                <a:latin typeface="Arial" panose="020B0604020202020204" pitchFamily="34" charset="0"/>
                <a:cs typeface="Arial" panose="020B0604020202020204" pitchFamily="34" charset="0"/>
              </a:rPr>
              <a:t> towards the sleeping man. </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Fronted adverbials</a:t>
            </a:r>
          </a:p>
          <a:p>
            <a:pPr>
              <a:buFontTx/>
              <a:buChar char="-"/>
            </a:pPr>
            <a:r>
              <a:rPr lang="en-US" dirty="0">
                <a:latin typeface="Arial" panose="020B0604020202020204" pitchFamily="34" charset="0"/>
                <a:cs typeface="Arial" panose="020B0604020202020204" pitchFamily="34" charset="0"/>
              </a:rPr>
              <a:t>This is where the adverb or adverbial phrase comes before the noun, followed by a comma.</a:t>
            </a:r>
          </a:p>
          <a:p>
            <a:pPr>
              <a:buFontTx/>
              <a:buChar char="-"/>
            </a:pPr>
            <a:r>
              <a:rPr lang="en-US" dirty="0">
                <a:highlight>
                  <a:srgbClr val="00FF00"/>
                </a:highlight>
                <a:latin typeface="Arial" panose="020B0604020202020204" pitchFamily="34" charset="0"/>
                <a:cs typeface="Arial" panose="020B0604020202020204" pitchFamily="34" charset="0"/>
              </a:rPr>
              <a:t>Silently,</a:t>
            </a:r>
            <a:r>
              <a:rPr lang="en-US" dirty="0">
                <a:latin typeface="Arial" panose="020B0604020202020204" pitchFamily="34" charset="0"/>
                <a:cs typeface="Arial" panose="020B0604020202020204" pitchFamily="34" charset="0"/>
              </a:rPr>
              <a:t> the slow, stealthy snake slithered towards the sleeping man.</a:t>
            </a:r>
          </a:p>
          <a:p>
            <a:pPr>
              <a:buFontTx/>
              <a:buChar char="-"/>
            </a:pPr>
            <a:endParaRPr lang="en-US" dirty="0"/>
          </a:p>
          <a:p>
            <a:pPr>
              <a:buFontTx/>
              <a:buChar char="-"/>
            </a:pPr>
            <a:endParaRPr lang="en-US" dirty="0"/>
          </a:p>
          <a:p>
            <a:pPr marL="0" indent="0">
              <a:buNone/>
            </a:pPr>
            <a:endParaRPr lang="en-US" dirty="0"/>
          </a:p>
        </p:txBody>
      </p:sp>
      <p:pic>
        <p:nvPicPr>
          <p:cNvPr id="4" name="Audio Recording 5 Feb 2021 at 13:32:45" descr="Audio Recording 5 Feb 2021 at 13:32:45">
            <a:hlinkClick r:id="" action="ppaction://media"/>
            <a:extLst>
              <a:ext uri="{FF2B5EF4-FFF2-40B4-BE49-F238E27FC236}">
                <a16:creationId xmlns:a16="http://schemas.microsoft.com/office/drawing/2014/main" id="{602903C9-0D75-9E4B-91DE-7DBBE63A5D4D}"/>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9053286" y="2079653"/>
            <a:ext cx="812800" cy="812800"/>
          </a:xfrm>
          <a:prstGeom prst="rect">
            <a:avLst/>
          </a:prstGeom>
        </p:spPr>
      </p:pic>
      <p:pic>
        <p:nvPicPr>
          <p:cNvPr id="5" name="Audio Recording 5 Feb 2021 at 13:33:50" descr="Audio Recording 5 Feb 2021 at 13:33:50">
            <a:hlinkClick r:id="" action="ppaction://media"/>
            <a:extLst>
              <a:ext uri="{FF2B5EF4-FFF2-40B4-BE49-F238E27FC236}">
                <a16:creationId xmlns:a16="http://schemas.microsoft.com/office/drawing/2014/main" id="{91924915-8FDE-BE40-95EE-2F513D389D1B}"/>
              </a:ext>
            </a:extLst>
          </p:cNvPr>
          <p:cNvPicPr>
            <a:picLocks noChangeAspect="1"/>
          </p:cNvPicPr>
          <p:nvPr>
            <a:audioFile r:link="rId4"/>
            <p:extLst>
              <p:ext uri="{DAA4B4D4-6D71-4841-9C94-3DE7FCFB9230}">
                <p14:media xmlns:p14="http://schemas.microsoft.com/office/powerpoint/2010/main" r:embed="rId3"/>
              </p:ext>
            </p:extLst>
          </p:nvPr>
        </p:nvPicPr>
        <p:blipFill>
          <a:blip r:embed="rId8"/>
          <a:stretch>
            <a:fillRect/>
          </a:stretch>
        </p:blipFill>
        <p:spPr>
          <a:xfrm>
            <a:off x="9866086" y="3559148"/>
            <a:ext cx="812800" cy="812800"/>
          </a:xfrm>
          <a:prstGeom prst="rect">
            <a:avLst/>
          </a:prstGeom>
        </p:spPr>
      </p:pic>
      <p:pic>
        <p:nvPicPr>
          <p:cNvPr id="6" name="Audio Recording 5 Feb 2021 at 13:34:32" descr="Audio Recording 5 Feb 2021 at 13:34:32">
            <a:hlinkClick r:id="" action="ppaction://media"/>
            <a:extLst>
              <a:ext uri="{FF2B5EF4-FFF2-40B4-BE49-F238E27FC236}">
                <a16:creationId xmlns:a16="http://schemas.microsoft.com/office/drawing/2014/main" id="{14F4E30F-5567-2D41-B29F-051A88D79FA3}"/>
              </a:ext>
            </a:extLst>
          </p:cNvPr>
          <p:cNvPicPr>
            <a:picLocks noChangeAspect="1"/>
          </p:cNvPicPr>
          <p:nvPr>
            <a:audioFile r:link="rId6"/>
            <p:extLst>
              <p:ext uri="{DAA4B4D4-6D71-4841-9C94-3DE7FCFB9230}">
                <p14:media xmlns:p14="http://schemas.microsoft.com/office/powerpoint/2010/main" r:embed="rId5"/>
              </p:ext>
            </p:extLst>
          </p:nvPr>
        </p:nvPicPr>
        <p:blipFill>
          <a:blip r:embed="rId8"/>
          <a:stretch>
            <a:fillRect/>
          </a:stretch>
        </p:blipFill>
        <p:spPr>
          <a:xfrm>
            <a:off x="9459686" y="5680075"/>
            <a:ext cx="812800" cy="812800"/>
          </a:xfrm>
          <a:prstGeom prst="rect">
            <a:avLst/>
          </a:prstGeom>
        </p:spPr>
      </p:pic>
    </p:spTree>
    <p:extLst>
      <p:ext uri="{BB962C8B-B14F-4D97-AF65-F5344CB8AC3E}">
        <p14:creationId xmlns:p14="http://schemas.microsoft.com/office/powerpoint/2010/main" val="298187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8752"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5808" fill="hold"/>
                                        <p:tgtEl>
                                          <p:spTgt spid="5"/>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176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5" fill="hold" display="0">
                  <p:stCondLst>
                    <p:cond delay="indefinite"/>
                  </p:stCondLst>
                  <p:endCondLst>
                    <p:cond evt="onStopAudio" delay="0">
                      <p:tgtEl>
                        <p:sldTgt/>
                      </p:tgtEl>
                    </p:cond>
                  </p:endCondLst>
                </p:cTn>
                <p:tgtEl>
                  <p:spTgt spid="4"/>
                </p:tgtEl>
              </p:cMediaNode>
            </p:audio>
            <p:audio>
              <p:cMediaNode vol="80000">
                <p:cTn id="16" fill="hold" display="0">
                  <p:stCondLst>
                    <p:cond delay="indefinite"/>
                  </p:stCondLst>
                  <p:endCondLst>
                    <p:cond evt="onStopAudio" delay="0">
                      <p:tgtEl>
                        <p:sldTgt/>
                      </p:tgtEl>
                    </p:cond>
                  </p:endCondLst>
                </p:cTn>
                <p:tgtEl>
                  <p:spTgt spid="5"/>
                </p:tgtEl>
              </p:cMediaNode>
            </p:audio>
            <p:audio>
              <p:cMediaNode vol="80000">
                <p:cTn id="17" fill="hold" display="0">
                  <p:stCondLst>
                    <p:cond delay="indefinite"/>
                  </p:stCondLst>
                  <p:endCondLst>
                    <p:cond evt="onStopAudio" delay="0">
                      <p:tgtEl>
                        <p:sldTgt/>
                      </p:tgtEl>
                    </p:cond>
                  </p:endCondLst>
                </p:cTn>
                <p:tgtEl>
                  <p:spTgt spid="6"/>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2D620-3000-8D46-B329-70701DEC468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Your story</a:t>
            </a:r>
          </a:p>
        </p:txBody>
      </p:sp>
      <p:sp>
        <p:nvSpPr>
          <p:cNvPr id="3" name="Content Placeholder 2">
            <a:extLst>
              <a:ext uri="{FF2B5EF4-FFF2-40B4-BE49-F238E27FC236}">
                <a16:creationId xmlns:a16="http://schemas.microsoft.com/office/drawing/2014/main" id="{F68338EE-A129-E248-8B56-FD673B237795}"/>
              </a:ext>
            </a:extLst>
          </p:cNvPr>
          <p:cNvSpPr>
            <a:spLocks noGrp="1"/>
          </p:cNvSpPr>
          <p:nvPr>
            <p:ph idx="1"/>
          </p:nvPr>
        </p:nvSpPr>
        <p:spPr>
          <a:xfrm>
            <a:off x="838200" y="1690688"/>
            <a:ext cx="10515600" cy="4351338"/>
          </a:xfrm>
        </p:spPr>
        <p:txBody>
          <a:bodyPr>
            <a:normAutofit/>
          </a:bodyPr>
          <a:lstStyle/>
          <a:p>
            <a:pPr marL="0" indent="0">
              <a:buNone/>
            </a:pPr>
            <a:r>
              <a:rPr lang="en-US" dirty="0">
                <a:latin typeface="Arial" panose="020B0604020202020204" pitchFamily="34" charset="0"/>
                <a:cs typeface="Arial" panose="020B0604020202020204" pitchFamily="34" charset="0"/>
              </a:rPr>
              <a:t>You are going to use these features you have practiced last week and the plan you made to create your own story, in the style of ‘The Great Kapok Tree</a:t>
            </a:r>
            <a:r>
              <a:rPr lang="en-US" dirty="0" smtClean="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Yesterday you wrote the beginning paragraph and the next paragraph where we met the new animal.</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Today we are </a:t>
            </a:r>
            <a:r>
              <a:rPr lang="en-US" dirty="0" smtClean="0">
                <a:latin typeface="Arial" panose="020B0604020202020204" pitchFamily="34" charset="0"/>
                <a:cs typeface="Arial" panose="020B0604020202020204" pitchFamily="34" charset="0"/>
              </a:rPr>
              <a:t>going to continue our story </a:t>
            </a:r>
            <a:r>
              <a:rPr lang="en-US" dirty="0" smtClean="0">
                <a:latin typeface="Arial" panose="020B0604020202020204" pitchFamily="34" charset="0"/>
                <a:cs typeface="Arial" panose="020B0604020202020204" pitchFamily="34" charset="0"/>
              </a:rPr>
              <a:t>have </a:t>
            </a:r>
            <a:r>
              <a:rPr lang="en-US" dirty="0">
                <a:latin typeface="Arial" panose="020B0604020202020204" pitchFamily="34" charset="0"/>
                <a:cs typeface="Arial" panose="020B0604020202020204" pitchFamily="34" charset="0"/>
              </a:rPr>
              <a:t>give you an example set of </a:t>
            </a:r>
            <a:r>
              <a:rPr lang="en-US" dirty="0" smtClean="0">
                <a:latin typeface="Arial" panose="020B0604020202020204" pitchFamily="34" charset="0"/>
                <a:cs typeface="Arial" panose="020B0604020202020204" pitchFamily="34" charset="0"/>
              </a:rPr>
              <a:t>paragraph to support you.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535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051B-33CD-BB46-937B-E0C5EC3CDDA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next paragraph (Remember to leave a space before writing this.)</a:t>
            </a:r>
          </a:p>
        </p:txBody>
      </p:sp>
      <p:sp>
        <p:nvSpPr>
          <p:cNvPr id="3" name="Content Placeholder 2">
            <a:extLst>
              <a:ext uri="{FF2B5EF4-FFF2-40B4-BE49-F238E27FC236}">
                <a16:creationId xmlns:a16="http://schemas.microsoft.com/office/drawing/2014/main" id="{866CE251-118B-534C-9DD0-264EEB8008C1}"/>
              </a:ext>
            </a:extLst>
          </p:cNvPr>
          <p:cNvSpPr>
            <a:spLocks noGrp="1"/>
          </p:cNvSpPr>
          <p:nvPr>
            <p:ph idx="1"/>
          </p:nvPr>
        </p:nvSpPr>
        <p:spPr>
          <a:xfrm>
            <a:off x="838200" y="2048256"/>
            <a:ext cx="5617464" cy="4351338"/>
          </a:xfrm>
        </p:spPr>
        <p:txBody>
          <a:bodyPr>
            <a:normAutofit fontScale="92500" lnSpcReduction="10000"/>
          </a:bodyPr>
          <a:lstStyle/>
          <a:p>
            <a:pPr marL="0" indent="0">
              <a:buNone/>
            </a:pPr>
            <a:r>
              <a:rPr lang="en-US" sz="3200" dirty="0" smtClean="0"/>
              <a:t>Curiously, a timid, brown</a:t>
            </a:r>
            <a:r>
              <a:rPr lang="en-US" sz="3200" dirty="0" smtClean="0"/>
              <a:t> </a:t>
            </a:r>
            <a:r>
              <a:rPr lang="en-US" sz="3200" dirty="0" smtClean="0"/>
              <a:t>anteater crept along the forest floor</a:t>
            </a:r>
            <a:r>
              <a:rPr lang="en-US" sz="3200" dirty="0" smtClean="0"/>
              <a:t>. </a:t>
            </a:r>
            <a:r>
              <a:rPr lang="en-US" sz="3200" dirty="0" smtClean="0"/>
              <a:t>Quietly</a:t>
            </a:r>
            <a:r>
              <a:rPr lang="en-US" sz="3200" dirty="0" smtClean="0"/>
              <a:t>, the creature approached her and lay next to her. Whispering gently into her </a:t>
            </a:r>
            <a:r>
              <a:rPr lang="en-US" sz="3200" dirty="0" smtClean="0"/>
              <a:t>ear, “</a:t>
            </a:r>
            <a:r>
              <a:rPr lang="en-US" sz="3200" dirty="0" err="1" smtClean="0"/>
              <a:t>Senhora</a:t>
            </a:r>
            <a:r>
              <a:rPr lang="en-US" sz="3200" dirty="0"/>
              <a:t>, </a:t>
            </a:r>
            <a:r>
              <a:rPr lang="en-US" sz="3200" dirty="0" smtClean="0"/>
              <a:t>we have seen the damage that cutting down trees does to our great, precious forest. There will be no trees or food left for our families. Where will we live? What will we eat?”</a:t>
            </a:r>
            <a:endParaRPr lang="en-US" sz="3200" dirty="0"/>
          </a:p>
        </p:txBody>
      </p:sp>
      <p:sp>
        <p:nvSpPr>
          <p:cNvPr id="4" name="TextBox 3">
            <a:extLst>
              <a:ext uri="{FF2B5EF4-FFF2-40B4-BE49-F238E27FC236}">
                <a16:creationId xmlns:a16="http://schemas.microsoft.com/office/drawing/2014/main" id="{18965165-F6FF-594D-90CD-CF8A4CA4E9EC}"/>
              </a:ext>
            </a:extLst>
          </p:cNvPr>
          <p:cNvSpPr txBox="1"/>
          <p:nvPr/>
        </p:nvSpPr>
        <p:spPr>
          <a:xfrm>
            <a:off x="7504176" y="2286000"/>
            <a:ext cx="4056888" cy="397031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 have introduced my </a:t>
            </a:r>
            <a:r>
              <a:rPr lang="en-US" dirty="0" smtClean="0">
                <a:latin typeface="Arial" panose="020B0604020202020204" pitchFamily="34" charset="0"/>
                <a:cs typeface="Arial" panose="020B0604020202020204" pitchFamily="34" charset="0"/>
              </a:rPr>
              <a:t>next</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animal then described it using a fronted adverbial and an expanded noun phrase.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 have explained how the animal spoke using the word </a:t>
            </a:r>
            <a:r>
              <a:rPr lang="en-US" dirty="0" smtClean="0">
                <a:latin typeface="Arial" panose="020B0604020202020204" pitchFamily="34" charset="0"/>
                <a:cs typeface="Arial" panose="020B0604020202020204" pitchFamily="34" charset="0"/>
              </a:rPr>
              <a:t>whispered</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then I have </a:t>
            </a:r>
            <a:r>
              <a:rPr lang="en-US" dirty="0" smtClean="0">
                <a:latin typeface="Arial" panose="020B0604020202020204" pitchFamily="34" charset="0"/>
                <a:cs typeface="Arial" panose="020B0604020202020204" pitchFamily="34" charset="0"/>
              </a:rPr>
              <a:t>written </a:t>
            </a:r>
            <a:r>
              <a:rPr lang="en-US" dirty="0">
                <a:latin typeface="Arial" panose="020B0604020202020204" pitchFamily="34" charset="0"/>
                <a:cs typeface="Arial" panose="020B0604020202020204" pitchFamily="34" charset="0"/>
              </a:rPr>
              <a:t>down what the animal said in speech marks.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your main character is a woman you would say senhora, if it’s a man you would say senhor.</a:t>
            </a:r>
          </a:p>
        </p:txBody>
      </p:sp>
      <p:cxnSp>
        <p:nvCxnSpPr>
          <p:cNvPr id="6" name="Straight Arrow Connector 5">
            <a:extLst>
              <a:ext uri="{FF2B5EF4-FFF2-40B4-BE49-F238E27FC236}">
                <a16:creationId xmlns:a16="http://schemas.microsoft.com/office/drawing/2014/main" id="{1BDD4096-84C5-DC45-8E64-85F0D8C2E77E}"/>
              </a:ext>
            </a:extLst>
          </p:cNvPr>
          <p:cNvCxnSpPr/>
          <p:nvPr/>
        </p:nvCxnSpPr>
        <p:spPr>
          <a:xfrm flipH="1" flipV="1">
            <a:off x="6455664" y="2286000"/>
            <a:ext cx="859536" cy="27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300349E4-F444-F648-B250-072C93F24E95}"/>
              </a:ext>
            </a:extLst>
          </p:cNvPr>
          <p:cNvCxnSpPr/>
          <p:nvPr/>
        </p:nvCxnSpPr>
        <p:spPr>
          <a:xfrm flipH="1">
            <a:off x="6192982" y="3840480"/>
            <a:ext cx="131119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5887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051B-33CD-BB46-937B-E0C5EC3CDDA0}"/>
              </a:ext>
            </a:extLst>
          </p:cNvPr>
          <p:cNvSpPr>
            <a:spLocks noGrp="1"/>
          </p:cNvSpPr>
          <p:nvPr>
            <p:ph type="title"/>
          </p:nvPr>
        </p:nvSpPr>
        <p:spPr/>
        <p:txBody>
          <a:bodyPr/>
          <a:lstStyle/>
          <a:p>
            <a:r>
              <a:rPr lang="en-US" dirty="0"/>
              <a:t>The next paragraph (Remember to leave a space before writing this.)</a:t>
            </a:r>
          </a:p>
        </p:txBody>
      </p:sp>
      <p:sp>
        <p:nvSpPr>
          <p:cNvPr id="3" name="Content Placeholder 2">
            <a:extLst>
              <a:ext uri="{FF2B5EF4-FFF2-40B4-BE49-F238E27FC236}">
                <a16:creationId xmlns:a16="http://schemas.microsoft.com/office/drawing/2014/main" id="{866CE251-118B-534C-9DD0-264EEB8008C1}"/>
              </a:ext>
            </a:extLst>
          </p:cNvPr>
          <p:cNvSpPr>
            <a:spLocks noGrp="1"/>
          </p:cNvSpPr>
          <p:nvPr>
            <p:ph idx="1"/>
          </p:nvPr>
        </p:nvSpPr>
        <p:spPr>
          <a:xfrm>
            <a:off x="838200" y="2048256"/>
            <a:ext cx="5617464" cy="4351338"/>
          </a:xfrm>
        </p:spPr>
        <p:txBody>
          <a:bodyPr>
            <a:normAutofit lnSpcReduction="10000"/>
          </a:bodyPr>
          <a:lstStyle/>
          <a:p>
            <a:pPr marL="0" indent="0">
              <a:buNone/>
            </a:pPr>
            <a:r>
              <a:rPr lang="en-US" sz="3200" dirty="0" smtClean="0"/>
              <a:t>In the blink of an eye, a rustling sound echoed from the top of the canopy. Clambering down from the rough</a:t>
            </a:r>
            <a:r>
              <a:rPr lang="en-US" sz="3200" dirty="0" smtClean="0"/>
              <a:t>, brown branches came a screeching, orange orangutan.</a:t>
            </a:r>
            <a:r>
              <a:rPr lang="en-US" sz="3200" dirty="0" smtClean="0"/>
              <a:t>“</a:t>
            </a:r>
            <a:r>
              <a:rPr lang="en-US" sz="3200" dirty="0" err="1" smtClean="0"/>
              <a:t>Senhora</a:t>
            </a:r>
            <a:r>
              <a:rPr lang="en-US" sz="3200" dirty="0"/>
              <a:t>, </a:t>
            </a:r>
            <a:r>
              <a:rPr lang="en-US" sz="3200" dirty="0" smtClean="0"/>
              <a:t>listen to my words. Please don’t cut down our tree. </a:t>
            </a:r>
            <a:r>
              <a:rPr lang="en-US" sz="3200" dirty="0" smtClean="0"/>
              <a:t>How can we survive with our home,” shrieked the creature into the woman’s ear. </a:t>
            </a:r>
            <a:endParaRPr lang="en-US" sz="3200" dirty="0"/>
          </a:p>
        </p:txBody>
      </p:sp>
      <p:sp>
        <p:nvSpPr>
          <p:cNvPr id="4" name="TextBox 3">
            <a:extLst>
              <a:ext uri="{FF2B5EF4-FFF2-40B4-BE49-F238E27FC236}">
                <a16:creationId xmlns:a16="http://schemas.microsoft.com/office/drawing/2014/main" id="{18965165-F6FF-594D-90CD-CF8A4CA4E9EC}"/>
              </a:ext>
            </a:extLst>
          </p:cNvPr>
          <p:cNvSpPr txBox="1"/>
          <p:nvPr/>
        </p:nvSpPr>
        <p:spPr>
          <a:xfrm>
            <a:off x="7296912" y="2048256"/>
            <a:ext cx="4056888" cy="3693319"/>
          </a:xfrm>
          <a:prstGeom prst="rect">
            <a:avLst/>
          </a:prstGeom>
          <a:noFill/>
        </p:spPr>
        <p:txBody>
          <a:bodyPr wrap="square" rtlCol="0">
            <a:spAutoFit/>
          </a:bodyPr>
          <a:lstStyle/>
          <a:p>
            <a:r>
              <a:rPr lang="en-US" dirty="0" smtClean="0">
                <a:latin typeface="Arial" panose="020B0604020202020204" pitchFamily="34" charset="0"/>
                <a:cs typeface="Arial" panose="020B0604020202020204" pitchFamily="34" charset="0"/>
              </a:rPr>
              <a:t>fronted </a:t>
            </a:r>
            <a:r>
              <a:rPr lang="en-US" dirty="0">
                <a:latin typeface="Arial" panose="020B0604020202020204" pitchFamily="34" charset="0"/>
                <a:cs typeface="Arial" panose="020B0604020202020204" pitchFamily="34" charset="0"/>
              </a:rPr>
              <a:t>adverbial and an expanded noun phrase.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 have explained how the animal spoke using the word </a:t>
            </a:r>
            <a:r>
              <a:rPr lang="en-US" dirty="0" smtClean="0">
                <a:latin typeface="Arial" panose="020B0604020202020204" pitchFamily="34" charset="0"/>
                <a:cs typeface="Arial" panose="020B0604020202020204" pitchFamily="34" charset="0"/>
              </a:rPr>
              <a:t>whispered</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then I have </a:t>
            </a:r>
            <a:r>
              <a:rPr lang="en-US" dirty="0" smtClean="0">
                <a:latin typeface="Arial" panose="020B0604020202020204" pitchFamily="34" charset="0"/>
                <a:cs typeface="Arial" panose="020B0604020202020204" pitchFamily="34" charset="0"/>
              </a:rPr>
              <a:t>written </a:t>
            </a:r>
            <a:r>
              <a:rPr lang="en-US" dirty="0">
                <a:latin typeface="Arial" panose="020B0604020202020204" pitchFamily="34" charset="0"/>
                <a:cs typeface="Arial" panose="020B0604020202020204" pitchFamily="34" charset="0"/>
              </a:rPr>
              <a:t>down what the animal said in speech marks.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your main character is a woman you would say senhora, if it’s a man you would say senhor.</a:t>
            </a:r>
          </a:p>
        </p:txBody>
      </p:sp>
      <p:cxnSp>
        <p:nvCxnSpPr>
          <p:cNvPr id="6" name="Straight Arrow Connector 5">
            <a:extLst>
              <a:ext uri="{FF2B5EF4-FFF2-40B4-BE49-F238E27FC236}">
                <a16:creationId xmlns:a16="http://schemas.microsoft.com/office/drawing/2014/main" id="{1BDD4096-84C5-DC45-8E64-85F0D8C2E77E}"/>
              </a:ext>
            </a:extLst>
          </p:cNvPr>
          <p:cNvCxnSpPr/>
          <p:nvPr/>
        </p:nvCxnSpPr>
        <p:spPr>
          <a:xfrm flipH="1">
            <a:off x="5444836" y="2560320"/>
            <a:ext cx="1870364" cy="6677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300349E4-F444-F648-B250-072C93F24E95}"/>
              </a:ext>
            </a:extLst>
          </p:cNvPr>
          <p:cNvCxnSpPr/>
          <p:nvPr/>
        </p:nvCxnSpPr>
        <p:spPr>
          <a:xfrm flipH="1">
            <a:off x="5084064" y="3566160"/>
            <a:ext cx="2231136" cy="5486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7185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20AE3-A2DB-284E-AD9E-72C71AF077F7}"/>
              </a:ext>
            </a:extLst>
          </p:cNvPr>
          <p:cNvSpPr>
            <a:spLocks noGrp="1"/>
          </p:cNvSpPr>
          <p:nvPr>
            <p:ph type="title"/>
          </p:nvPr>
        </p:nvSpPr>
        <p:spPr/>
        <p:txBody>
          <a:bodyPr/>
          <a:lstStyle/>
          <a:p>
            <a:r>
              <a:rPr lang="en-US" dirty="0"/>
              <a:t>Use </a:t>
            </a:r>
            <a:r>
              <a:rPr lang="en-US" dirty="0" smtClean="0"/>
              <a:t>this to support you create you next paragraphs.</a:t>
            </a:r>
            <a:endParaRPr lang="en-US" dirty="0"/>
          </a:p>
        </p:txBody>
      </p:sp>
      <p:sp>
        <p:nvSpPr>
          <p:cNvPr id="3" name="Content Placeholder 2">
            <a:extLst>
              <a:ext uri="{FF2B5EF4-FFF2-40B4-BE49-F238E27FC236}">
                <a16:creationId xmlns:a16="http://schemas.microsoft.com/office/drawing/2014/main" id="{30315418-E07D-0944-A8C7-2BDB1D1F09D0}"/>
              </a:ext>
            </a:extLst>
          </p:cNvPr>
          <p:cNvSpPr>
            <a:spLocks noGrp="1"/>
          </p:cNvSpPr>
          <p:nvPr>
            <p:ph idx="1"/>
          </p:nvPr>
        </p:nvSpPr>
        <p:spPr/>
        <p:txBody>
          <a:bodyPr/>
          <a:lstStyle/>
          <a:p>
            <a:pPr marL="0" indent="0">
              <a:buNone/>
            </a:pPr>
            <a:endParaRPr lang="en-US" dirty="0"/>
          </a:p>
          <a:p>
            <a:pPr marL="0" indent="0">
              <a:buNone/>
            </a:pPr>
            <a:r>
              <a:rPr lang="en-US" dirty="0">
                <a:latin typeface="Arial" panose="020B0604020202020204" pitchFamily="34" charset="0"/>
                <a:cs typeface="Arial" panose="020B0604020202020204" pitchFamily="34" charset="0"/>
              </a:rPr>
              <a:t>Use </a:t>
            </a:r>
            <a:r>
              <a:rPr lang="en-US" dirty="0" smtClean="0">
                <a:latin typeface="Arial" panose="020B0604020202020204" pitchFamily="34" charset="0"/>
                <a:cs typeface="Arial" panose="020B0604020202020204" pitchFamily="34" charset="0"/>
              </a:rPr>
              <a:t>our examples </a:t>
            </a:r>
            <a:r>
              <a:rPr lang="en-US" dirty="0" smtClean="0">
                <a:latin typeface="Arial" panose="020B0604020202020204" pitchFamily="34" charset="0"/>
                <a:cs typeface="Arial" panose="020B0604020202020204" pitchFamily="34" charset="0"/>
              </a:rPr>
              <a:t>to </a:t>
            </a:r>
            <a:r>
              <a:rPr lang="en-US" dirty="0">
                <a:latin typeface="Arial" panose="020B0604020202020204" pitchFamily="34" charset="0"/>
                <a:cs typeface="Arial" panose="020B0604020202020204" pitchFamily="34" charset="0"/>
              </a:rPr>
              <a:t>help you but it’s not there for you to just copy. </a:t>
            </a:r>
            <a:r>
              <a:rPr lang="en-US" dirty="0" smtClean="0">
                <a:latin typeface="Arial" panose="020B0604020202020204" pitchFamily="34" charset="0"/>
                <a:cs typeface="Arial" panose="020B0604020202020204" pitchFamily="34" charset="0"/>
              </a:rPr>
              <a:t>Magpie our </a:t>
            </a:r>
            <a:r>
              <a:rPr lang="en-US" dirty="0" smtClean="0">
                <a:latin typeface="Arial" panose="020B0604020202020204" pitchFamily="34" charset="0"/>
                <a:cs typeface="Arial" panose="020B0604020202020204" pitchFamily="34" charset="0"/>
              </a:rPr>
              <a:t>ideas </a:t>
            </a:r>
            <a:r>
              <a:rPr lang="en-US" dirty="0">
                <a:latin typeface="Arial" panose="020B0604020202020204" pitchFamily="34" charset="0"/>
                <a:cs typeface="Arial" panose="020B0604020202020204" pitchFamily="34" charset="0"/>
              </a:rPr>
              <a:t>and make them your own. </a:t>
            </a: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Complete you final paragraph also to create your ending.</a:t>
            </a:r>
          </a:p>
          <a:p>
            <a:pPr marL="0" indent="0">
              <a:buNone/>
            </a:pPr>
            <a:r>
              <a:rPr lang="en-US" dirty="0" smtClean="0">
                <a:latin typeface="Arial" panose="020B0604020202020204" pitchFamily="34" charset="0"/>
                <a:cs typeface="Arial" panose="020B0604020202020204" pitchFamily="34" charset="0"/>
              </a:rPr>
              <a:t>Will your character chop down the tree? </a:t>
            </a:r>
          </a:p>
          <a:p>
            <a:pPr marL="0" indent="0">
              <a:buNone/>
            </a:pPr>
            <a:r>
              <a:rPr lang="en-US" dirty="0" smtClean="0">
                <a:latin typeface="Arial" panose="020B0604020202020204" pitchFamily="34" charset="0"/>
                <a:cs typeface="Arial" panose="020B0604020202020204" pitchFamily="34" charset="0"/>
              </a:rPr>
              <a:t>Will your character leave the rainforest without chopping it down?</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1542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536</Words>
  <Application>Microsoft Office PowerPoint</Application>
  <PresentationFormat>Widescreen</PresentationFormat>
  <Paragraphs>45</Paragraphs>
  <Slides>6</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To write my version of The Great Kapok Tree</vt:lpstr>
      <vt:lpstr>Let’s recap what we have looked at yesteday</vt:lpstr>
      <vt:lpstr>Your story</vt:lpstr>
      <vt:lpstr>The next paragraph (Remember to leave a space before writing this.)</vt:lpstr>
      <vt:lpstr>The next paragraph (Remember to leave a space before writing this.)</vt:lpstr>
      <vt:lpstr>Use this to support you create you next paragraphs.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write my version of The Great Kapok Tree</dc:title>
  <dc:creator>Watson, Craig</dc:creator>
  <cp:lastModifiedBy>Conroy, Bekki</cp:lastModifiedBy>
  <cp:revision>10</cp:revision>
  <dcterms:created xsi:type="dcterms:W3CDTF">2021-02-05T09:27:48Z</dcterms:created>
  <dcterms:modified xsi:type="dcterms:W3CDTF">2021-02-09T09:58:37Z</dcterms:modified>
</cp:coreProperties>
</file>