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7" r:id="rId2"/>
    <p:sldId id="295" r:id="rId3"/>
    <p:sldId id="256" r:id="rId4"/>
    <p:sldId id="263" r:id="rId5"/>
    <p:sldId id="266" r:id="rId6"/>
    <p:sldId id="288" r:id="rId7"/>
    <p:sldId id="287" r:id="rId8"/>
    <p:sldId id="294" r:id="rId9"/>
    <p:sldId id="293" r:id="rId10"/>
    <p:sldId id="292" r:id="rId11"/>
    <p:sldId id="276" r:id="rId12"/>
    <p:sldId id="271" r:id="rId13"/>
    <p:sldId id="270" r:id="rId14"/>
    <p:sldId id="2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591" autoAdjust="0"/>
  </p:normalViewPr>
  <p:slideViewPr>
    <p:cSldViewPr snapToGrid="0">
      <p:cViewPr varScale="1">
        <p:scale>
          <a:sx n="64" d="100"/>
          <a:sy n="64" d="100"/>
        </p:scale>
        <p:origin x="942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>
        <p:scale>
          <a:sx n="202" d="100"/>
          <a:sy n="202" d="100"/>
        </p:scale>
        <p:origin x="144" y="-43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13613-F419-4CB5-9CDA-53C701DD7784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47704-188D-46CC-8778-C19EAC291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132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is this?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47704-188D-46CC-8778-C19EAC29158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616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engineers working wear helmets, strong shoes, special gloves</a:t>
            </a:r>
            <a:r>
              <a:rPr lang="en-GB" baseline="0" dirty="0" smtClean="0"/>
              <a:t> and clothes that are bright and safe. They go in and out of the tunnels, so they need to be seen by the driver.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47704-188D-46CC-8778-C19EAC291589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750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Nexus have lots of CCTV Cameras that</a:t>
            </a:r>
            <a:r>
              <a:rPr lang="en-GB" baseline="0" dirty="0" smtClean="0"/>
              <a:t> watch to make sure no-one is doing anything dangerous like touching wires and electrics.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47704-188D-46CC-8778-C19EAC29158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842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Sign</a:t>
            </a:r>
            <a:r>
              <a:rPr lang="en-GB" baseline="0" dirty="0" smtClean="0"/>
              <a:t>s are around the Metro to tell people to stay on the right side of the fences and stay away from electricity in the wires.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47704-188D-46CC-8778-C19EAC291589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08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That’s</a:t>
            </a:r>
            <a:r>
              <a:rPr lang="en-GB" baseline="0" dirty="0" smtClean="0"/>
              <a:t> right, it’s the Nexus Metro Map. This is Ben, he works for Nexus and he has an important announcement to make.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47704-188D-46CC-8778-C19EAC29158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97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Between the 15</a:t>
            </a:r>
            <a:r>
              <a:rPr lang="en-GB" baseline="30000" dirty="0"/>
              <a:t>th</a:t>
            </a:r>
            <a:r>
              <a:rPr lang="en-GB" dirty="0"/>
              <a:t> </a:t>
            </a:r>
            <a:r>
              <a:rPr lang="en-GB" dirty="0" smtClean="0"/>
              <a:t>February and 28</a:t>
            </a:r>
            <a:r>
              <a:rPr lang="en-GB" baseline="30000" dirty="0" smtClean="0"/>
              <a:t>th</a:t>
            </a:r>
            <a:r>
              <a:rPr lang="en-GB" dirty="0" smtClean="0"/>
              <a:t> February, the trains between</a:t>
            </a:r>
            <a:r>
              <a:rPr lang="en-GB" baseline="0" dirty="0" smtClean="0"/>
              <a:t> some platforms have to STOP!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47704-188D-46CC-8778-C19EAC29158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673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because the</a:t>
            </a:r>
            <a:r>
              <a:rPr lang="en-GB" baseline="0" dirty="0" smtClean="0"/>
              <a:t> </a:t>
            </a:r>
            <a:r>
              <a:rPr lang="en-GB" dirty="0" smtClean="0"/>
              <a:t>engineers </a:t>
            </a:r>
            <a:r>
              <a:rPr lang="en-GB" dirty="0"/>
              <a:t>will be working day and night </a:t>
            </a:r>
            <a:r>
              <a:rPr lang="en-GB" dirty="0" smtClean="0"/>
              <a:t>in </a:t>
            </a:r>
            <a:r>
              <a:rPr lang="en-GB" dirty="0"/>
              <a:t>the busiest </a:t>
            </a:r>
            <a:r>
              <a:rPr lang="en-GB" dirty="0" smtClean="0"/>
              <a:t>area of the Metro,</a:t>
            </a:r>
            <a:r>
              <a:rPr lang="en-GB" baseline="0" dirty="0" smtClean="0"/>
              <a:t> they call it the central corridor.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47704-188D-46CC-8778-C19EAC29158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156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Guess what Ben and the other workers will be doing.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47704-188D-46CC-8778-C19EAC29158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009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There is electricity</a:t>
            </a:r>
            <a:r>
              <a:rPr lang="en-GB" baseline="0" dirty="0" smtClean="0"/>
              <a:t> that is carried in overhead lines. </a:t>
            </a:r>
            <a:r>
              <a:rPr lang="en-GB" dirty="0" smtClean="0"/>
              <a:t>Just like lightening it can jump up to 1 metre.  The overhead lines need to be replaced.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47704-188D-46CC-8778-C19EAC29158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980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Overhead lines carry electricity to help the trains move, but wait</a:t>
            </a:r>
            <a:r>
              <a:rPr lang="en-GB" baseline="0" dirty="0" smtClean="0"/>
              <a:t> a minute…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47704-188D-46CC-8778-C19EAC29158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725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Electricity</a:t>
            </a:r>
            <a:r>
              <a:rPr lang="en-GB" baseline="0" dirty="0" smtClean="0"/>
              <a:t> is very strong, powerful and dangerous. We cannot touch the overhead lines, this will be very dangerous.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47704-188D-46CC-8778-C19EAC29158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766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We all need to keep safe. How can we stay safe?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47704-188D-46CC-8778-C19EAC29158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65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4B40-BB99-4BE8-B11B-2EB808B424D8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0E5A-2BEF-4480-8326-7D3DEBEEBF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98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4B40-BB99-4BE8-B11B-2EB808B424D8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0E5A-2BEF-4480-8326-7D3DEBEEBF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46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4B40-BB99-4BE8-B11B-2EB808B424D8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0E5A-2BEF-4480-8326-7D3DEBEEBF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75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4B40-BB99-4BE8-B11B-2EB808B424D8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0E5A-2BEF-4480-8326-7D3DEBEEBF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83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4B40-BB99-4BE8-B11B-2EB808B424D8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0E5A-2BEF-4480-8326-7D3DEBEEBF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00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4B40-BB99-4BE8-B11B-2EB808B424D8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0E5A-2BEF-4480-8326-7D3DEBEEBF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62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4B40-BB99-4BE8-B11B-2EB808B424D8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0E5A-2BEF-4480-8326-7D3DEBEEBF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19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4B40-BB99-4BE8-B11B-2EB808B424D8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0E5A-2BEF-4480-8326-7D3DEBEEBF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81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4B40-BB99-4BE8-B11B-2EB808B424D8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0E5A-2BEF-4480-8326-7D3DEBEEBF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13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4B40-BB99-4BE8-B11B-2EB808B424D8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0E5A-2BEF-4480-8326-7D3DEBEEBF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83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4B40-BB99-4BE8-B11B-2EB808B424D8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0E5A-2BEF-4480-8326-7D3DEBEEBF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69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4B40-BB99-4BE8-B11B-2EB808B424D8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30E5A-2BEF-4480-8326-7D3DEBEEBF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66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media" Target="../media/media19.m4a"/><Relationship Id="rId7" Type="http://schemas.openxmlformats.org/officeDocument/2006/relationships/image" Target="../media/image10.jpe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4" Type="http://schemas.openxmlformats.org/officeDocument/2006/relationships/audio" Target="../media/media19.m4a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1.m4a"/><Relationship Id="rId7" Type="http://schemas.openxmlformats.org/officeDocument/2006/relationships/image" Target="../media/image16.jpe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1.m4a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3.m4a"/><Relationship Id="rId7" Type="http://schemas.openxmlformats.org/officeDocument/2006/relationships/image" Target="../media/image17.jpe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3.m4a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5.m4a"/><Relationship Id="rId7" Type="http://schemas.openxmlformats.org/officeDocument/2006/relationships/image" Target="../media/image18.jpe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5.m4a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3.m4a"/><Relationship Id="rId7" Type="http://schemas.openxmlformats.org/officeDocument/2006/relationships/image" Target="../media/image2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5.m4a"/><Relationship Id="rId7" Type="http://schemas.openxmlformats.org/officeDocument/2006/relationships/image" Target="../media/image3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m4a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media" Target="../media/media7.m4a"/><Relationship Id="rId7" Type="http://schemas.openxmlformats.org/officeDocument/2006/relationships/image" Target="../media/image5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.png"/><Relationship Id="rId4" Type="http://schemas.openxmlformats.org/officeDocument/2006/relationships/audio" Target="../media/media7.m4a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media" Target="../media/media9.m4a"/><Relationship Id="rId7" Type="http://schemas.openxmlformats.org/officeDocument/2006/relationships/image" Target="../media/image8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1.m4a"/><Relationship Id="rId7" Type="http://schemas.openxmlformats.org/officeDocument/2006/relationships/image" Target="../media/image10.jpe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1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microsoft.com/office/2007/relationships/media" Target="../media/media13.m4a"/><Relationship Id="rId7" Type="http://schemas.openxmlformats.org/officeDocument/2006/relationships/image" Target="../media/image11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jpeg"/><Relationship Id="rId4" Type="http://schemas.openxmlformats.org/officeDocument/2006/relationships/audio" Target="../media/media13.m4a"/><Relationship Id="rId9" Type="http://schemas.openxmlformats.org/officeDocument/2006/relationships/hyperlink" Target="https://tcatmon.com/wiki/%EC%A0%84%EA%B8%B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5.m4a"/><Relationship Id="rId7" Type="http://schemas.openxmlformats.org/officeDocument/2006/relationships/image" Target="../media/image13.jpe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5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tcatmon.com/wiki/%EC%A0%84%EA%B8%B0" TargetMode="External"/><Relationship Id="rId3" Type="http://schemas.microsoft.com/office/2007/relationships/media" Target="../media/media17.m4a"/><Relationship Id="rId7" Type="http://schemas.openxmlformats.org/officeDocument/2006/relationships/image" Target="../media/image12.jp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7.m4a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8721" y="1139252"/>
            <a:ext cx="89041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Reception</a:t>
            </a:r>
          </a:p>
          <a:p>
            <a:pPr algn="ctr"/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Keeping 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Safe 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Metro</a:t>
            </a:r>
            <a:endParaRPr lang="en-GB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learn how to keep safe near rail tracks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7541" y="59123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5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at&#10;&#10;Description automatically generated">
            <a:extLst>
              <a:ext uri="{FF2B5EF4-FFF2-40B4-BE49-F238E27FC236}">
                <a16:creationId xmlns:a16="http://schemas.microsoft.com/office/drawing/2014/main" id="{D000E811-FDB9-43A5-964E-DD93EE72BA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94" y="633046"/>
            <a:ext cx="4285606" cy="5836322"/>
          </a:xfrm>
          <a:prstGeom prst="rect">
            <a:avLst/>
          </a:prstGeom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042504A0-BF1D-4234-9D2F-A4CE8AD9D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6" y="2327275"/>
            <a:ext cx="413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3" name="Rounded Rectangular Callout 9">
            <a:extLst>
              <a:ext uri="{FF2B5EF4-FFF2-40B4-BE49-F238E27FC236}">
                <a16:creationId xmlns:a16="http://schemas.microsoft.com/office/drawing/2014/main" id="{4953E99D-3920-4361-945C-EE9E66A5189E}"/>
              </a:ext>
            </a:extLst>
          </p:cNvPr>
          <p:cNvSpPr/>
          <p:nvPr/>
        </p:nvSpPr>
        <p:spPr>
          <a:xfrm>
            <a:off x="2309813" y="388631"/>
            <a:ext cx="5410200" cy="2851279"/>
          </a:xfrm>
          <a:prstGeom prst="wedgeRoundRectCallout">
            <a:avLst>
              <a:gd name="adj1" fmla="val 60614"/>
              <a:gd name="adj2" fmla="val 71129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all need to keep safe!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do it?</a:t>
            </a:r>
            <a:endParaRPr lang="en-GB" sz="3200" dirty="0">
              <a:solidFill>
                <a:srgbClr val="000000"/>
              </a:solidFill>
              <a:latin typeface="Futura Bk BT" panose="020B05020202040203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1" r="13771"/>
          <a:stretch/>
        </p:blipFill>
        <p:spPr>
          <a:xfrm rot="21600000">
            <a:off x="525795" y="3592482"/>
            <a:ext cx="1784018" cy="304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194" y="4346268"/>
            <a:ext cx="3836927" cy="21231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27501" y="6030872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8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1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0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indoor, platform, subway&#10;&#10;Description automatically generated">
            <a:extLst>
              <a:ext uri="{FF2B5EF4-FFF2-40B4-BE49-F238E27FC236}">
                <a16:creationId xmlns:a16="http://schemas.microsoft.com/office/drawing/2014/main" id="{8FF6247F-5271-4ED9-A168-30152B210A6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8" r="1" b="1"/>
          <a:stretch/>
        </p:blipFill>
        <p:spPr>
          <a:xfrm>
            <a:off x="793082" y="524656"/>
            <a:ext cx="9655061" cy="588037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97521" y="5957341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11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3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" r="21729"/>
          <a:stretch/>
        </p:blipFill>
        <p:spPr>
          <a:xfrm>
            <a:off x="2410971" y="0"/>
            <a:ext cx="7370057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82532" y="5987321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7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10971" y="0"/>
            <a:ext cx="7370057" cy="6857990"/>
            <a:chOff x="-1" y="10"/>
            <a:chExt cx="7370057" cy="68579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3" r="8317"/>
            <a:stretch/>
          </p:blipFill>
          <p:spPr>
            <a:xfrm>
              <a:off x="-1" y="10"/>
              <a:ext cx="7370057" cy="685799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" name="Rounded Rectangle 1"/>
            <p:cNvSpPr/>
            <p:nvPr/>
          </p:nvSpPr>
          <p:spPr>
            <a:xfrm>
              <a:off x="1573967" y="4826833"/>
              <a:ext cx="4167266" cy="1424065"/>
            </a:xfrm>
            <a:prstGeom prst="roundRect">
              <a:avLst/>
            </a:prstGeom>
            <a:solidFill>
              <a:srgbClr val="FFE206"/>
            </a:solidFill>
            <a:ln>
              <a:solidFill>
                <a:srgbClr val="FFE2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54996" y="6092252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5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Remember to stay safe near the metro.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Hold the hand of an adult.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Do not play near the tracks.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Always stand behind the yellow line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Stay away from the edge of the platform.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4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8" y="528527"/>
            <a:ext cx="11384782" cy="569239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82400" y="6062272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9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27" y="643467"/>
            <a:ext cx="4428999" cy="5571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6" y="643467"/>
            <a:ext cx="4888612" cy="5571066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7541" y="6062272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1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6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25998" y="970867"/>
            <a:ext cx="7018302" cy="2648633"/>
            <a:chOff x="3511845" y="970868"/>
            <a:chExt cx="14289430" cy="48116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845" y="970868"/>
              <a:ext cx="5951701" cy="481161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795306" y="3069911"/>
              <a:ext cx="5783283" cy="150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solidFill>
                    <a:schemeClr val="accent1">
                      <a:lumMod val="75000"/>
                    </a:schemeClr>
                  </a:solidFill>
                </a:rPr>
                <a:t>15 Feb</a:t>
              </a:r>
              <a:endParaRPr lang="en-GB" sz="4800" b="1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531" y="970868"/>
              <a:ext cx="5951701" cy="481161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017992" y="3069911"/>
              <a:ext cx="5783283" cy="150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 smtClean="0">
                  <a:solidFill>
                    <a:schemeClr val="accent1">
                      <a:lumMod val="75000"/>
                    </a:schemeClr>
                  </a:solidFill>
                </a:rPr>
                <a:t>28 </a:t>
              </a:r>
              <a:r>
                <a:rPr lang="en-GB" sz="4800" b="1" dirty="0">
                  <a:solidFill>
                    <a:schemeClr val="accent1">
                      <a:lumMod val="75000"/>
                    </a:schemeClr>
                  </a:solidFill>
                </a:rPr>
                <a:t>Feb</a:t>
              </a:r>
              <a:endParaRPr lang="en-GB" sz="4800" b="1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1" y="1363287"/>
            <a:ext cx="3325375" cy="4181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27" y="3619500"/>
            <a:ext cx="2665603" cy="261354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25951" y="592824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6860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2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8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09135" y="789279"/>
            <a:ext cx="2703872" cy="1015663"/>
            <a:chOff x="1009403" y="385625"/>
            <a:chExt cx="2125683" cy="1015663"/>
          </a:xfrm>
        </p:grpSpPr>
        <p:sp>
          <p:nvSpPr>
            <p:cNvPr id="2" name="Rectangle 1"/>
            <p:cNvSpPr/>
            <p:nvPr/>
          </p:nvSpPr>
          <p:spPr>
            <a:xfrm>
              <a:off x="1009403" y="463138"/>
              <a:ext cx="2125683" cy="938150"/>
            </a:xfrm>
            <a:prstGeom prst="rect">
              <a:avLst/>
            </a:prstGeom>
            <a:solidFill>
              <a:srgbClr val="FFC000"/>
            </a:solidFill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01288" y="385625"/>
              <a:ext cx="17337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>
                  <a:solidFill>
                    <a:schemeClr val="bg1"/>
                  </a:solidFill>
                </a:rPr>
                <a:t>Day</a:t>
              </a:r>
            </a:p>
          </p:txBody>
        </p:sp>
      </p:grpSp>
      <p:pic>
        <p:nvPicPr>
          <p:cNvPr id="7" name="Picture 6" descr="A picture containing sky, outdoor, track, transport&#10;&#10;Description automatically generated">
            <a:extLst>
              <a:ext uri="{FF2B5EF4-FFF2-40B4-BE49-F238E27FC236}">
                <a16:creationId xmlns:a16="http://schemas.microsoft.com/office/drawing/2014/main" id="{5D7B2948-2A33-40A1-A5D7-62A72FE940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27" y="2198649"/>
            <a:ext cx="4345600" cy="3792560"/>
          </a:xfrm>
          <a:prstGeom prst="rect">
            <a:avLst/>
          </a:prstGeom>
        </p:spPr>
      </p:pic>
      <p:pic>
        <p:nvPicPr>
          <p:cNvPr id="8" name="Picture 7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D3B07C35-6190-4D82-A200-65776548F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05" y="2458995"/>
            <a:ext cx="5167782" cy="362676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8A21DDE-DBC7-4701-89A6-857649354DF6}"/>
              </a:ext>
            </a:extLst>
          </p:cNvPr>
          <p:cNvGrpSpPr/>
          <p:nvPr/>
        </p:nvGrpSpPr>
        <p:grpSpPr>
          <a:xfrm>
            <a:off x="8149085" y="694728"/>
            <a:ext cx="2125683" cy="1015663"/>
            <a:chOff x="1009403" y="385625"/>
            <a:chExt cx="2125683" cy="101566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2F03AB-307F-41FE-8613-E6832DE962E1}"/>
                </a:ext>
              </a:extLst>
            </p:cNvPr>
            <p:cNvSpPr/>
            <p:nvPr/>
          </p:nvSpPr>
          <p:spPr>
            <a:xfrm>
              <a:off x="1009403" y="463138"/>
              <a:ext cx="2125683" cy="93815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CAC0D3-7215-46AC-B739-4EE091415942}"/>
                </a:ext>
              </a:extLst>
            </p:cNvPr>
            <p:cNvSpPr txBox="1"/>
            <p:nvPr/>
          </p:nvSpPr>
          <p:spPr>
            <a:xfrm>
              <a:off x="1136821" y="385625"/>
              <a:ext cx="19982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>
                  <a:solidFill>
                    <a:schemeClr val="bg1"/>
                  </a:solidFill>
                </a:rPr>
                <a:t>Night</a:t>
              </a:r>
            </a:p>
          </p:txBody>
        </p:sp>
      </p:grp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55548" y="6085758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16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042504A0-BF1D-4234-9D2F-A4CE8AD9D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6" y="2327275"/>
            <a:ext cx="413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3" name="Rounded Rectangular Callout 9">
            <a:extLst>
              <a:ext uri="{FF2B5EF4-FFF2-40B4-BE49-F238E27FC236}">
                <a16:creationId xmlns:a16="http://schemas.microsoft.com/office/drawing/2014/main" id="{4953E99D-3920-4361-945C-EE9E66A5189E}"/>
              </a:ext>
            </a:extLst>
          </p:cNvPr>
          <p:cNvSpPr/>
          <p:nvPr/>
        </p:nvSpPr>
        <p:spPr>
          <a:xfrm>
            <a:off x="2309813" y="388631"/>
            <a:ext cx="5410200" cy="2851279"/>
          </a:xfrm>
          <a:prstGeom prst="wedgeRoundRectCallout">
            <a:avLst>
              <a:gd name="adj1" fmla="val 46177"/>
              <a:gd name="adj2" fmla="val 117229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we are going to be doing?</a:t>
            </a:r>
            <a:endParaRPr lang="en-GB" sz="3200" dirty="0">
              <a:solidFill>
                <a:srgbClr val="000000"/>
              </a:solidFill>
              <a:latin typeface="Futura Bk BT" panose="020B0502020204020303" pitchFamily="34" charset="0"/>
            </a:endParaRPr>
          </a:p>
        </p:txBody>
      </p:sp>
      <p:pic>
        <p:nvPicPr>
          <p:cNvPr id="4" name="Picture 3" descr="A person with hat&#10;&#10;Description automatically generated">
            <a:extLst>
              <a:ext uri="{FF2B5EF4-FFF2-40B4-BE49-F238E27FC236}">
                <a16:creationId xmlns:a16="http://schemas.microsoft.com/office/drawing/2014/main" id="{D000E811-FDB9-43A5-964E-DD93EE72BA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94" y="633046"/>
            <a:ext cx="4285606" cy="583632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97521" y="6002311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4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with hat&#10;&#10;Description automatically generated">
            <a:extLst>
              <a:ext uri="{FF2B5EF4-FFF2-40B4-BE49-F238E27FC236}">
                <a16:creationId xmlns:a16="http://schemas.microsoft.com/office/drawing/2014/main" id="{CE365F26-F7FC-4390-9497-20554684E6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"/>
          <a:stretch/>
        </p:blipFill>
        <p:spPr>
          <a:xfrm>
            <a:off x="7464551" y="3844788"/>
            <a:ext cx="1777337" cy="2533904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8F7862-1D46-431F-AD86-9792651251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r="2290" b="1"/>
          <a:stretch/>
        </p:blipFill>
        <p:spPr>
          <a:xfrm>
            <a:off x="2005015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A45A71-B869-449B-B659-BB06EA63EB9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" r="2" b="2"/>
          <a:stretch/>
        </p:blipFill>
        <p:spPr>
          <a:xfrm>
            <a:off x="2058054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4CC47F84-42EB-48F0-AAFD-9100E7F3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6" y="2327275"/>
            <a:ext cx="413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48991" y="1470652"/>
            <a:ext cx="352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Electricity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881208" y="4366252"/>
            <a:ext cx="352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Overhead Lines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058054" y="4047344"/>
            <a:ext cx="3061470" cy="5035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9">
            <a:extLst>
              <a:ext uri="{FF2B5EF4-FFF2-40B4-BE49-F238E27FC236}">
                <a16:creationId xmlns:a16="http://schemas.microsoft.com/office/drawing/2014/main" id="{4953E99D-3920-4361-945C-EE9E66A5189E}"/>
              </a:ext>
            </a:extLst>
          </p:cNvPr>
          <p:cNvSpPr/>
          <p:nvPr/>
        </p:nvSpPr>
        <p:spPr>
          <a:xfrm>
            <a:off x="7331264" y="414344"/>
            <a:ext cx="4602431" cy="2049887"/>
          </a:xfrm>
          <a:prstGeom prst="wedgeRoundRectCallout">
            <a:avLst>
              <a:gd name="adj1" fmla="val -19289"/>
              <a:gd name="adj2" fmla="val 108454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replace the </a:t>
            </a: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overhead lines.</a:t>
            </a:r>
            <a:endParaRPr lang="en-GB" sz="3200" b="1" dirty="0">
              <a:solidFill>
                <a:srgbClr val="FF0000"/>
              </a:solidFill>
              <a:latin typeface="Futura Bk BT" panose="020B0502020204020303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24095" y="5927361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4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4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575" y="4294981"/>
            <a:ext cx="1143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Overhead lines carry electricity to help the trains move. 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A45A71-B869-449B-B659-BB06EA63EB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" r="2" b="2"/>
          <a:stretch/>
        </p:blipFill>
        <p:spPr>
          <a:xfrm>
            <a:off x="3905904" y="397254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7541" y="6032292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3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8F7862-1D46-431F-AD86-9792651251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r="2290" b="1"/>
          <a:stretch/>
        </p:blipFill>
        <p:spPr>
          <a:xfrm>
            <a:off x="2838450" y="0"/>
            <a:ext cx="5981700" cy="4086334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1028700" y="4705350"/>
            <a:ext cx="1026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Electricity is very strong.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675" y="5647531"/>
            <a:ext cx="1143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might happen if you touched an overhead line?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72875" y="5989062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8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385</Words>
  <Application>Microsoft Office PowerPoint</Application>
  <PresentationFormat>Widescreen</PresentationFormat>
  <Paragraphs>50</Paragraphs>
  <Slides>14</Slides>
  <Notes>12</Notes>
  <HiddenSlides>0</HiddenSlides>
  <MMClips>26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Futura Bk BT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 to stay safe near the metro.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Rodenby</dc:creator>
  <cp:lastModifiedBy>Sandhu, Balbir</cp:lastModifiedBy>
  <cp:revision>29</cp:revision>
  <dcterms:created xsi:type="dcterms:W3CDTF">2021-02-03T12:58:29Z</dcterms:created>
  <dcterms:modified xsi:type="dcterms:W3CDTF">2021-02-10T14:06:29Z</dcterms:modified>
</cp:coreProperties>
</file>