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3" r:id="rId3"/>
    <p:sldId id="262" r:id="rId4"/>
    <p:sldId id="264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C3BB7-36BE-43E0-9DD5-94C4A222629A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8A2EB-D435-4895-AC7C-D4E165E225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7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26708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80742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1564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12288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1685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21749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02477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814762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23554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60676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42808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9A06-0AEE-4FC5-9B39-D3C0FC4E808B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B6A1-4100-4A40-9AE4-59CDDF02C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86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m4a"/><Relationship Id="rId13" Type="http://schemas.openxmlformats.org/officeDocument/2006/relationships/slideLayout" Target="../slideLayouts/slideLayout2.xml"/><Relationship Id="rId3" Type="http://schemas.microsoft.com/office/2007/relationships/media" Target="../media/media5.m4a"/><Relationship Id="rId7" Type="http://schemas.microsoft.com/office/2007/relationships/media" Target="../media/media7.m4a"/><Relationship Id="rId12" Type="http://schemas.openxmlformats.org/officeDocument/2006/relationships/audio" Target="../media/media9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microsoft.com/office/2007/relationships/media" Target="../media/media9.m4a"/><Relationship Id="rId5" Type="http://schemas.microsoft.com/office/2007/relationships/media" Target="../media/media6.m4a"/><Relationship Id="rId10" Type="http://schemas.openxmlformats.org/officeDocument/2006/relationships/audio" Target="../media/media8.m4a"/><Relationship Id="rId4" Type="http://schemas.openxmlformats.org/officeDocument/2006/relationships/audio" Target="../media/media5.m4a"/><Relationship Id="rId9" Type="http://schemas.microsoft.com/office/2007/relationships/media" Target="../media/media8.m4a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01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  <a:b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Addition using a number line for numbers up to 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9A33E4-3E66-4CFA-8059-F9E5F50B8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915" y="3790566"/>
            <a:ext cx="8202170" cy="943107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26B76F-8BE9-4091-A763-B69961C481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479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6720-8A86-4048-B8E6-E4708DA63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each pair of </a:t>
            </a:r>
            <a:r>
              <a:rPr lang="en-GB" dirty="0" err="1"/>
              <a:t>numberbonds</a:t>
            </a:r>
            <a:r>
              <a:rPr lang="en-GB" dirty="0"/>
              <a:t> that adds to 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7C74D-F5CC-4452-AFB9-60BB55C7D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C383D-D4FA-4929-A606-DEEFEFB87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25625"/>
            <a:ext cx="12078330" cy="43513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CD0EAA-4B69-45E2-A798-3F936E2C8BD2}"/>
              </a:ext>
            </a:extLst>
          </p:cNvPr>
          <p:cNvCxnSpPr/>
          <p:nvPr/>
        </p:nvCxnSpPr>
        <p:spPr>
          <a:xfrm>
            <a:off x="1053548" y="2574235"/>
            <a:ext cx="8189843" cy="128214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768AC62-DE70-40F8-B275-4DC61303AF20}"/>
              </a:ext>
            </a:extLst>
          </p:cNvPr>
          <p:cNvCxnSpPr>
            <a:cxnSpLocks/>
          </p:cNvCxnSpPr>
          <p:nvPr/>
        </p:nvCxnSpPr>
        <p:spPr>
          <a:xfrm>
            <a:off x="5953760" y="2439298"/>
            <a:ext cx="2236083" cy="72763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016B8D-B2F4-4D83-BDD8-D65E98AB75B8}"/>
              </a:ext>
            </a:extLst>
          </p:cNvPr>
          <p:cNvCxnSpPr>
            <a:cxnSpLocks/>
          </p:cNvCxnSpPr>
          <p:nvPr/>
        </p:nvCxnSpPr>
        <p:spPr>
          <a:xfrm>
            <a:off x="4785360" y="5262880"/>
            <a:ext cx="3251200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D179E1-2F30-4CCD-ADE8-126E4079C990}"/>
              </a:ext>
            </a:extLst>
          </p:cNvPr>
          <p:cNvCxnSpPr>
            <a:cxnSpLocks/>
          </p:cNvCxnSpPr>
          <p:nvPr/>
        </p:nvCxnSpPr>
        <p:spPr>
          <a:xfrm>
            <a:off x="3766268" y="2421835"/>
            <a:ext cx="2513606" cy="158694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E762809-C8D2-4FBF-8288-6A9262E407E9}"/>
              </a:ext>
            </a:extLst>
          </p:cNvPr>
          <p:cNvCxnSpPr>
            <a:cxnSpLocks/>
          </p:cNvCxnSpPr>
          <p:nvPr/>
        </p:nvCxnSpPr>
        <p:spPr>
          <a:xfrm flipV="1">
            <a:off x="1205947" y="4146999"/>
            <a:ext cx="826053" cy="1002541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30A17B8-0888-4137-B3EC-A79E2D51A4D8}"/>
              </a:ext>
            </a:extLst>
          </p:cNvPr>
          <p:cNvCxnSpPr>
            <a:cxnSpLocks/>
          </p:cNvCxnSpPr>
          <p:nvPr/>
        </p:nvCxnSpPr>
        <p:spPr>
          <a:xfrm>
            <a:off x="10749281" y="2664461"/>
            <a:ext cx="467359" cy="1983808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B224E8-7DBD-4F0E-A713-37892C13D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FC49725-9D48-4703-AF47-7DFF6E25B7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53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246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9FCF-20B9-40FC-B23C-E5279BC5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366533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We found number bonds with number-lines yesterday.</a:t>
            </a:r>
          </a:p>
          <a:p>
            <a:r>
              <a:rPr lang="en-GB" dirty="0"/>
              <a:t>Today we will use number-lines to add numbers together .</a:t>
            </a:r>
          </a:p>
          <a:p>
            <a:endParaRPr lang="en-GB" dirty="0"/>
          </a:p>
          <a:p>
            <a:r>
              <a:rPr lang="en-GB" dirty="0"/>
              <a:t>Here is an example </a:t>
            </a:r>
          </a:p>
          <a:p>
            <a:r>
              <a:rPr lang="en-GB" sz="3500" b="1" dirty="0">
                <a:solidFill>
                  <a:srgbClr val="FF0000"/>
                </a:solidFill>
              </a:rPr>
              <a:t>12 + 5 = _____</a:t>
            </a:r>
          </a:p>
          <a:p>
            <a:r>
              <a:rPr lang="en-GB" dirty="0"/>
              <a:t>Start at the first number </a:t>
            </a:r>
            <a:r>
              <a:rPr lang="en-GB" b="1" dirty="0"/>
              <a:t>(12) </a:t>
            </a:r>
            <a:r>
              <a:rPr lang="en-GB" dirty="0"/>
              <a:t>and count </a:t>
            </a:r>
            <a:r>
              <a:rPr lang="en-GB" sz="3800" b="1" dirty="0"/>
              <a:t>5</a:t>
            </a:r>
            <a:r>
              <a:rPr lang="en-GB" dirty="0"/>
              <a:t> jumps. This is your answer.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 </a:t>
            </a:r>
            <a:r>
              <a:rPr lang="en-GB" sz="4200" b="1" dirty="0"/>
              <a:t>12 + 5 = 17</a:t>
            </a:r>
            <a:endParaRPr lang="en-GB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18D4C0A-E6F3-4BCD-9606-D2339080F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938950"/>
              </p:ext>
            </p:extLst>
          </p:nvPr>
        </p:nvGraphicFramePr>
        <p:xfrm>
          <a:off x="723260" y="5179370"/>
          <a:ext cx="1074548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7274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B9C856-521C-433C-B70F-FD100B800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261030"/>
              </p:ext>
            </p:extLst>
          </p:nvPr>
        </p:nvGraphicFramePr>
        <p:xfrm>
          <a:off x="564940" y="5615713"/>
          <a:ext cx="11258919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6139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37768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86523AD-CD5B-4CFB-829E-0C2A6464EA48}"/>
              </a:ext>
            </a:extLst>
          </p:cNvPr>
          <p:cNvSpPr/>
          <p:nvPr/>
        </p:nvSpPr>
        <p:spPr>
          <a:xfrm>
            <a:off x="8682180" y="4944264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F8A3C5-F5E4-4918-8DBA-E244A4AE8C3C}"/>
              </a:ext>
            </a:extLst>
          </p:cNvPr>
          <p:cNvSpPr/>
          <p:nvPr/>
        </p:nvSpPr>
        <p:spPr>
          <a:xfrm>
            <a:off x="7622268" y="4961250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95B25-81E0-4DA4-933F-437FAFC0D6BC}"/>
              </a:ext>
            </a:extLst>
          </p:cNvPr>
          <p:cNvSpPr/>
          <p:nvPr/>
        </p:nvSpPr>
        <p:spPr>
          <a:xfrm>
            <a:off x="8152224" y="4953409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0CC7E-989C-456C-BC1A-9BA1720CCF1F}"/>
              </a:ext>
            </a:extLst>
          </p:cNvPr>
          <p:cNvSpPr/>
          <p:nvPr/>
        </p:nvSpPr>
        <p:spPr>
          <a:xfrm>
            <a:off x="9249034" y="4944264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034A2B-8D0B-4BAF-B7A3-592A28811E4D}"/>
              </a:ext>
            </a:extLst>
          </p:cNvPr>
          <p:cNvSpPr/>
          <p:nvPr/>
        </p:nvSpPr>
        <p:spPr>
          <a:xfrm>
            <a:off x="9740428" y="4954514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968A24-AF41-43B5-B91B-F7BDA7F993E9}"/>
              </a:ext>
            </a:extLst>
          </p:cNvPr>
          <p:cNvSpPr txBox="1">
            <a:spLocks/>
          </p:cNvSpPr>
          <p:nvPr/>
        </p:nvSpPr>
        <p:spPr>
          <a:xfrm>
            <a:off x="6962869" y="4465919"/>
            <a:ext cx="679412" cy="95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b="1" dirty="0"/>
              <a:t>x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C2C55C-57C7-4DD7-B401-3CE9BF346C6E}"/>
              </a:ext>
            </a:extLst>
          </p:cNvPr>
          <p:cNvSpPr/>
          <p:nvPr/>
        </p:nvSpPr>
        <p:spPr>
          <a:xfrm>
            <a:off x="9601788" y="5502838"/>
            <a:ext cx="579120" cy="596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978286D-E36E-42F1-9C9F-910D723C3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E269B4-A3A7-437E-83C5-5322505E083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30B486-340E-4AAD-8326-90A2F965B44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41FCA67-1F3E-4B55-B5F0-6025FE756C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94FAF2-DA62-4618-96A7-4107118FC4C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27EF839-98DE-4FF5-9533-6579C8F7AC0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9210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8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54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3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B9FCF-20B9-40FC-B23C-E5279BC55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368280" cy="3665337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Here is another example </a:t>
            </a:r>
          </a:p>
          <a:p>
            <a:r>
              <a:rPr lang="en-GB" sz="3500" b="1" dirty="0">
                <a:solidFill>
                  <a:srgbClr val="FF0000"/>
                </a:solidFill>
              </a:rPr>
              <a:t>8 + 7 = _____</a:t>
            </a:r>
          </a:p>
          <a:p>
            <a:r>
              <a:rPr lang="en-GB" dirty="0"/>
              <a:t>Start at the first number </a:t>
            </a:r>
            <a:r>
              <a:rPr lang="en-GB" b="1" dirty="0"/>
              <a:t>(8) </a:t>
            </a:r>
            <a:r>
              <a:rPr lang="en-GB" dirty="0"/>
              <a:t>and count </a:t>
            </a:r>
            <a:r>
              <a:rPr lang="en-GB" sz="3800" b="1" dirty="0"/>
              <a:t>7</a:t>
            </a:r>
            <a:r>
              <a:rPr lang="en-GB" dirty="0"/>
              <a:t> jumps. This is your answer.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 </a:t>
            </a:r>
            <a:r>
              <a:rPr lang="en-GB" sz="4200" b="1" dirty="0"/>
              <a:t>8 + 7 = 15</a:t>
            </a:r>
            <a:endParaRPr lang="en-GB" b="1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18D4C0A-E6F3-4BCD-9606-D2339080FB22}"/>
              </a:ext>
            </a:extLst>
          </p:cNvPr>
          <p:cNvGraphicFramePr>
            <a:graphicFrameLocks noGrp="1"/>
          </p:cNvGraphicFramePr>
          <p:nvPr/>
        </p:nvGraphicFramePr>
        <p:xfrm>
          <a:off x="723260" y="5179370"/>
          <a:ext cx="10745480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7274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7274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B9C856-521C-433C-B70F-FD100B8002C2}"/>
              </a:ext>
            </a:extLst>
          </p:cNvPr>
          <p:cNvGraphicFramePr>
            <a:graphicFrameLocks noGrp="1"/>
          </p:cNvGraphicFramePr>
          <p:nvPr/>
        </p:nvGraphicFramePr>
        <p:xfrm>
          <a:off x="564940" y="5615713"/>
          <a:ext cx="11258919" cy="3708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36139">
                  <a:extLst>
                    <a:ext uri="{9D8B030D-6E8A-4147-A177-3AD203B41FA5}">
                      <a16:colId xmlns:a16="http://schemas.microsoft.com/office/drawing/2014/main" val="388027914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364815396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8339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738542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52423206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748316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10073572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89681322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434219348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309146311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74989635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64993605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0395457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404823310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268896044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99844493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620573697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308918312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1446955864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754024679"/>
                    </a:ext>
                  </a:extLst>
                </a:gridCol>
                <a:gridCol w="536139">
                  <a:extLst>
                    <a:ext uri="{9D8B030D-6E8A-4147-A177-3AD203B41FA5}">
                      <a16:colId xmlns:a16="http://schemas.microsoft.com/office/drawing/2014/main" val="4237768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6512320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386523AD-CD5B-4CFB-829E-0C2A6464EA48}"/>
              </a:ext>
            </a:extLst>
          </p:cNvPr>
          <p:cNvSpPr/>
          <p:nvPr/>
        </p:nvSpPr>
        <p:spPr>
          <a:xfrm>
            <a:off x="6553722" y="4914098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F8A3C5-F5E4-4918-8DBA-E244A4AE8C3C}"/>
              </a:ext>
            </a:extLst>
          </p:cNvPr>
          <p:cNvSpPr/>
          <p:nvPr/>
        </p:nvSpPr>
        <p:spPr>
          <a:xfrm>
            <a:off x="5487358" y="4906803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295B25-81E0-4DA4-933F-437FAFC0D6BC}"/>
              </a:ext>
            </a:extLst>
          </p:cNvPr>
          <p:cNvSpPr/>
          <p:nvPr/>
        </p:nvSpPr>
        <p:spPr>
          <a:xfrm>
            <a:off x="6020540" y="4906803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60CC7E-989C-456C-BC1A-9BA1720CCF1F}"/>
              </a:ext>
            </a:extLst>
          </p:cNvPr>
          <p:cNvSpPr/>
          <p:nvPr/>
        </p:nvSpPr>
        <p:spPr>
          <a:xfrm>
            <a:off x="7106221" y="4906803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034A2B-8D0B-4BAF-B7A3-592A28811E4D}"/>
              </a:ext>
            </a:extLst>
          </p:cNvPr>
          <p:cNvSpPr/>
          <p:nvPr/>
        </p:nvSpPr>
        <p:spPr>
          <a:xfrm>
            <a:off x="7620411" y="4914098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968A24-AF41-43B5-B91B-F7BDA7F993E9}"/>
              </a:ext>
            </a:extLst>
          </p:cNvPr>
          <p:cNvSpPr txBox="1">
            <a:spLocks/>
          </p:cNvSpPr>
          <p:nvPr/>
        </p:nvSpPr>
        <p:spPr>
          <a:xfrm>
            <a:off x="4788629" y="4465919"/>
            <a:ext cx="679412" cy="95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600" b="1" dirty="0"/>
              <a:t>x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03217A-64A3-447F-BA14-FD0EDDF8F44B}"/>
              </a:ext>
            </a:extLst>
          </p:cNvPr>
          <p:cNvSpPr/>
          <p:nvPr/>
        </p:nvSpPr>
        <p:spPr>
          <a:xfrm>
            <a:off x="8167414" y="4925280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4D39C2C-5CFC-4D0B-BF09-1F976A74D304}"/>
              </a:ext>
            </a:extLst>
          </p:cNvPr>
          <p:cNvSpPr/>
          <p:nvPr/>
        </p:nvSpPr>
        <p:spPr>
          <a:xfrm>
            <a:off x="8687100" y="4942033"/>
            <a:ext cx="150920" cy="155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0B54FD1-0753-47E1-81F1-845625226E69}"/>
              </a:ext>
            </a:extLst>
          </p:cNvPr>
          <p:cNvSpPr/>
          <p:nvPr/>
        </p:nvSpPr>
        <p:spPr>
          <a:xfrm>
            <a:off x="8548460" y="5502838"/>
            <a:ext cx="579120" cy="59659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49B6A0-BBAD-471C-B546-E16A5416B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FD7B89-6355-4E3C-808D-900724C6D3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527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575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2" grpId="0" animBg="1"/>
      <p:bldP spid="1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42790"/>
            <a:ext cx="10515600" cy="1083469"/>
          </a:xfrm>
        </p:spPr>
        <p:txBody>
          <a:bodyPr>
            <a:noAutofit/>
          </a:bodyPr>
          <a:lstStyle/>
          <a:p>
            <a:r>
              <a:rPr lang="en-GB" sz="3200" dirty="0"/>
              <a:t>Find the sheet, Maths alternative 2 number-lines</a:t>
            </a:r>
            <a:br>
              <a:rPr lang="en-GB" sz="3200" dirty="0"/>
            </a:b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Find the answer to the questions using the number-lines to help.</a:t>
            </a:r>
            <a:br>
              <a:rPr lang="en-GB" sz="3200" dirty="0"/>
            </a:br>
            <a:r>
              <a:rPr lang="en-GB" sz="3200" dirty="0"/>
              <a:t>If you have a ruler you can use this to help. It is a number line too!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If you are not sure then you can go through the PowerPoint again.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57A4191-2AAF-4022-9205-572B922CF6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001A1-F7F6-4BF4-8C3D-1F39C7006E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3184524"/>
            <a:ext cx="11021963" cy="169568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48BB3C-92D5-41C4-B357-2797100694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3945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1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214</Words>
  <Application>Microsoft Office PowerPoint</Application>
  <PresentationFormat>Widescreen</PresentationFormat>
  <Paragraphs>63</Paragraphs>
  <Slides>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Learning Intention  Addition using a number line for numbers up to 20</vt:lpstr>
      <vt:lpstr>Find each pair of numberbonds that adds to 20</vt:lpstr>
      <vt:lpstr>PowerPoint Presentation</vt:lpstr>
      <vt:lpstr>PowerPoint Presentation</vt:lpstr>
      <vt:lpstr>Find the sheet, Maths alternative 2 number-lines   Find the answer to the questions using the number-lines to help. If you have a ruler you can use this to help. It is a number line too!      If you are not sure then you can go through the PowerPoint again.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 Addition and subtraction</dc:title>
  <dc:creator>Wilkinson, Sean</dc:creator>
  <cp:lastModifiedBy>Matilda Scott-Wilkinson</cp:lastModifiedBy>
  <cp:revision>27</cp:revision>
  <dcterms:created xsi:type="dcterms:W3CDTF">2021-02-02T10:26:28Z</dcterms:created>
  <dcterms:modified xsi:type="dcterms:W3CDTF">2021-02-03T18:50:50Z</dcterms:modified>
</cp:coreProperties>
</file>