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4" r:id="rId3"/>
    <p:sldId id="276" r:id="rId4"/>
    <p:sldId id="285" r:id="rId5"/>
    <p:sldId id="284" r:id="rId6"/>
    <p:sldId id="292" r:id="rId7"/>
    <p:sldId id="293" r:id="rId8"/>
    <p:sldId id="257" r:id="rId9"/>
    <p:sldId id="265" r:id="rId10"/>
    <p:sldId id="260" r:id="rId11"/>
    <p:sldId id="286" r:id="rId12"/>
    <p:sldId id="287" r:id="rId13"/>
    <p:sldId id="289" r:id="rId14"/>
    <p:sldId id="290" r:id="rId15"/>
    <p:sldId id="29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75" d="100"/>
          <a:sy n="75" d="100"/>
        </p:scale>
        <p:origin x="540" y="-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83E4A8DF-97DC-4ABE-A13B-B9692F57C243}" type="datetimeFigureOut">
              <a:rPr lang="en-GB" smtClean="0"/>
              <a:t>10/02/2021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6BEABE3-02E3-4F70-A9EB-BF693F4BABD7}" type="slidenum">
              <a:rPr lang="en-GB" smtClean="0"/>
              <a:t>‹#›</a:t>
            </a:fld>
            <a:endParaRPr lang="en-GB"/>
          </a:p>
        </p:txBody>
      </p:sp>
    </p:spTree>
    <p:extLst>
      <p:ext uri="{BB962C8B-B14F-4D97-AF65-F5344CB8AC3E}">
        <p14:creationId xmlns:p14="http://schemas.microsoft.com/office/powerpoint/2010/main" val="15831840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3E4A8DF-97DC-4ABE-A13B-B9692F57C243}" type="datetimeFigureOut">
              <a:rPr lang="en-GB" smtClean="0"/>
              <a:t>10/02/2021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6BEABE3-02E3-4F70-A9EB-BF693F4BABD7}" type="slidenum">
              <a:rPr lang="en-GB" smtClean="0"/>
              <a:t>‹#›</a:t>
            </a:fld>
            <a:endParaRPr lang="en-GB"/>
          </a:p>
        </p:txBody>
      </p:sp>
    </p:spTree>
    <p:extLst>
      <p:ext uri="{BB962C8B-B14F-4D97-AF65-F5344CB8AC3E}">
        <p14:creationId xmlns:p14="http://schemas.microsoft.com/office/powerpoint/2010/main" val="9502745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3E4A8DF-97DC-4ABE-A13B-B9692F57C243}" type="datetimeFigureOut">
              <a:rPr lang="en-GB" smtClean="0"/>
              <a:t>10/02/2021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6BEABE3-02E3-4F70-A9EB-BF693F4BABD7}" type="slidenum">
              <a:rPr lang="en-GB" smtClean="0"/>
              <a:t>‹#›</a:t>
            </a:fld>
            <a:endParaRPr lang="en-GB"/>
          </a:p>
        </p:txBody>
      </p:sp>
    </p:spTree>
    <p:extLst>
      <p:ext uri="{BB962C8B-B14F-4D97-AF65-F5344CB8AC3E}">
        <p14:creationId xmlns:p14="http://schemas.microsoft.com/office/powerpoint/2010/main" val="41809968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3E4A8DF-97DC-4ABE-A13B-B9692F57C243}" type="datetimeFigureOut">
              <a:rPr lang="en-GB" smtClean="0"/>
              <a:t>10/02/2021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6BEABE3-02E3-4F70-A9EB-BF693F4BABD7}" type="slidenum">
              <a:rPr lang="en-GB" smtClean="0"/>
              <a:t>‹#›</a:t>
            </a:fld>
            <a:endParaRPr lang="en-GB"/>
          </a:p>
        </p:txBody>
      </p:sp>
    </p:spTree>
    <p:extLst>
      <p:ext uri="{BB962C8B-B14F-4D97-AF65-F5344CB8AC3E}">
        <p14:creationId xmlns:p14="http://schemas.microsoft.com/office/powerpoint/2010/main" val="10242410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3E4A8DF-97DC-4ABE-A13B-B9692F57C243}" type="datetimeFigureOut">
              <a:rPr lang="en-GB" smtClean="0"/>
              <a:t>10/02/2021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6BEABE3-02E3-4F70-A9EB-BF693F4BABD7}" type="slidenum">
              <a:rPr lang="en-GB" smtClean="0"/>
              <a:t>‹#›</a:t>
            </a:fld>
            <a:endParaRPr lang="en-GB"/>
          </a:p>
        </p:txBody>
      </p:sp>
    </p:spTree>
    <p:extLst>
      <p:ext uri="{BB962C8B-B14F-4D97-AF65-F5344CB8AC3E}">
        <p14:creationId xmlns:p14="http://schemas.microsoft.com/office/powerpoint/2010/main" val="18487319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83E4A8DF-97DC-4ABE-A13B-B9692F57C243}" type="datetimeFigureOut">
              <a:rPr lang="en-GB" smtClean="0"/>
              <a:t>10/02/2021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6BEABE3-02E3-4F70-A9EB-BF693F4BABD7}" type="slidenum">
              <a:rPr lang="en-GB" smtClean="0"/>
              <a:t>‹#›</a:t>
            </a:fld>
            <a:endParaRPr lang="en-GB"/>
          </a:p>
        </p:txBody>
      </p:sp>
    </p:spTree>
    <p:extLst>
      <p:ext uri="{BB962C8B-B14F-4D97-AF65-F5344CB8AC3E}">
        <p14:creationId xmlns:p14="http://schemas.microsoft.com/office/powerpoint/2010/main" val="29502798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83E4A8DF-97DC-4ABE-A13B-B9692F57C243}" type="datetimeFigureOut">
              <a:rPr lang="en-GB" smtClean="0"/>
              <a:t>10/02/2021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6BEABE3-02E3-4F70-A9EB-BF693F4BABD7}" type="slidenum">
              <a:rPr lang="en-GB" smtClean="0"/>
              <a:t>‹#›</a:t>
            </a:fld>
            <a:endParaRPr lang="en-GB"/>
          </a:p>
        </p:txBody>
      </p:sp>
    </p:spTree>
    <p:extLst>
      <p:ext uri="{BB962C8B-B14F-4D97-AF65-F5344CB8AC3E}">
        <p14:creationId xmlns:p14="http://schemas.microsoft.com/office/powerpoint/2010/main" val="37806023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3E4A8DF-97DC-4ABE-A13B-B9692F57C243}" type="datetimeFigureOut">
              <a:rPr lang="en-GB" smtClean="0"/>
              <a:t>10/02/2021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6BEABE3-02E3-4F70-A9EB-BF693F4BABD7}" type="slidenum">
              <a:rPr lang="en-GB" smtClean="0"/>
              <a:t>‹#›</a:t>
            </a:fld>
            <a:endParaRPr lang="en-GB"/>
          </a:p>
        </p:txBody>
      </p:sp>
    </p:spTree>
    <p:extLst>
      <p:ext uri="{BB962C8B-B14F-4D97-AF65-F5344CB8AC3E}">
        <p14:creationId xmlns:p14="http://schemas.microsoft.com/office/powerpoint/2010/main" val="6223569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E4A8DF-97DC-4ABE-A13B-B9692F57C243}" type="datetimeFigureOut">
              <a:rPr lang="en-GB" smtClean="0"/>
              <a:t>10/02/2021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6BEABE3-02E3-4F70-A9EB-BF693F4BABD7}" type="slidenum">
              <a:rPr lang="en-GB" smtClean="0"/>
              <a:t>‹#›</a:t>
            </a:fld>
            <a:endParaRPr lang="en-GB"/>
          </a:p>
        </p:txBody>
      </p:sp>
    </p:spTree>
    <p:extLst>
      <p:ext uri="{BB962C8B-B14F-4D97-AF65-F5344CB8AC3E}">
        <p14:creationId xmlns:p14="http://schemas.microsoft.com/office/powerpoint/2010/main" val="33316170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3E4A8DF-97DC-4ABE-A13B-B9692F57C243}" type="datetimeFigureOut">
              <a:rPr lang="en-GB" smtClean="0"/>
              <a:t>10/02/2021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6BEABE3-02E3-4F70-A9EB-BF693F4BABD7}" type="slidenum">
              <a:rPr lang="en-GB" smtClean="0"/>
              <a:t>‹#›</a:t>
            </a:fld>
            <a:endParaRPr lang="en-GB"/>
          </a:p>
        </p:txBody>
      </p:sp>
    </p:spTree>
    <p:extLst>
      <p:ext uri="{BB962C8B-B14F-4D97-AF65-F5344CB8AC3E}">
        <p14:creationId xmlns:p14="http://schemas.microsoft.com/office/powerpoint/2010/main" val="3175414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3E4A8DF-97DC-4ABE-A13B-B9692F57C243}" type="datetimeFigureOut">
              <a:rPr lang="en-GB" smtClean="0"/>
              <a:t>10/02/2021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6BEABE3-02E3-4F70-A9EB-BF693F4BABD7}" type="slidenum">
              <a:rPr lang="en-GB" smtClean="0"/>
              <a:t>‹#›</a:t>
            </a:fld>
            <a:endParaRPr lang="en-GB"/>
          </a:p>
        </p:txBody>
      </p:sp>
    </p:spTree>
    <p:extLst>
      <p:ext uri="{BB962C8B-B14F-4D97-AF65-F5344CB8AC3E}">
        <p14:creationId xmlns:p14="http://schemas.microsoft.com/office/powerpoint/2010/main" val="25607955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E4A8DF-97DC-4ABE-A13B-B9692F57C243}" type="datetimeFigureOut">
              <a:rPr lang="en-GB" smtClean="0"/>
              <a:t>10/02/2021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BEABE3-02E3-4F70-A9EB-BF693F4BABD7}" type="slidenum">
              <a:rPr lang="en-GB" smtClean="0"/>
              <a:t>‹#›</a:t>
            </a:fld>
            <a:endParaRPr lang="en-GB"/>
          </a:p>
        </p:txBody>
      </p:sp>
    </p:spTree>
    <p:extLst>
      <p:ext uri="{BB962C8B-B14F-4D97-AF65-F5344CB8AC3E}">
        <p14:creationId xmlns:p14="http://schemas.microsoft.com/office/powerpoint/2010/main" val="6092947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43269" y="1824728"/>
            <a:ext cx="9144000" cy="2387600"/>
          </a:xfrm>
        </p:spPr>
        <p:txBody>
          <a:bodyPr>
            <a:normAutofit/>
          </a:bodyPr>
          <a:lstStyle/>
          <a:p>
            <a:r>
              <a:rPr lang="en-GB" sz="5400" b="1" dirty="0"/>
              <a:t>Year 4 Grammar Quiz</a:t>
            </a:r>
          </a:p>
        </p:txBody>
      </p:sp>
    </p:spTree>
    <p:extLst>
      <p:ext uri="{BB962C8B-B14F-4D97-AF65-F5344CB8AC3E}">
        <p14:creationId xmlns:p14="http://schemas.microsoft.com/office/powerpoint/2010/main" val="32007449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53331"/>
            <a:ext cx="10515600" cy="4351338"/>
          </a:xfrm>
        </p:spPr>
        <p:txBody>
          <a:bodyPr>
            <a:normAutofit/>
          </a:bodyPr>
          <a:lstStyle/>
          <a:p>
            <a:pPr marL="0" indent="0">
              <a:buNone/>
            </a:pPr>
            <a:r>
              <a:rPr lang="en-GB" dirty="0">
                <a:latin typeface="Arial" panose="020B0604020202020204" pitchFamily="34" charset="0"/>
                <a:cs typeface="Arial" panose="020B0604020202020204" pitchFamily="34" charset="0"/>
              </a:rPr>
              <a:t>Which of these sentences has the correct commas?</a:t>
            </a:r>
          </a:p>
          <a:p>
            <a:pPr marL="0" indent="0">
              <a:buNone/>
            </a:pPr>
            <a:endParaRPr lang="en-GB"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a:p>
            <a:pPr marL="0" indent="0">
              <a:buNone/>
            </a:pPr>
            <a:r>
              <a:rPr lang="en-GB" dirty="0">
                <a:latin typeface="Arial" panose="020B0604020202020204" pitchFamily="34" charset="0"/>
                <a:cs typeface="Arial" panose="020B0604020202020204" pitchFamily="34" charset="0"/>
              </a:rPr>
              <a:t>The squawking multicoloured, toucan flew back to </a:t>
            </a:r>
            <a:r>
              <a:rPr lang="en-GB" dirty="0" smtClean="0">
                <a:latin typeface="Arial" panose="020B0604020202020204" pitchFamily="34" charset="0"/>
                <a:cs typeface="Arial" panose="020B0604020202020204" pitchFamily="34" charset="0"/>
              </a:rPr>
              <a:t>his</a:t>
            </a:r>
            <a:r>
              <a:rPr lang="en-GB" dirty="0" smtClean="0">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home</a:t>
            </a:r>
          </a:p>
          <a:p>
            <a:pPr marL="0" indent="0">
              <a:buNone/>
            </a:pPr>
            <a:endParaRPr lang="en-GB" dirty="0">
              <a:latin typeface="Arial" panose="020B0604020202020204" pitchFamily="34" charset="0"/>
              <a:cs typeface="Arial" panose="020B0604020202020204" pitchFamily="34" charset="0"/>
            </a:endParaRPr>
          </a:p>
          <a:p>
            <a:pPr marL="0" indent="0">
              <a:buNone/>
            </a:pPr>
            <a:r>
              <a:rPr lang="en-GB" dirty="0">
                <a:latin typeface="Arial" panose="020B0604020202020204" pitchFamily="34" charset="0"/>
                <a:cs typeface="Arial" panose="020B0604020202020204" pitchFamily="34" charset="0"/>
              </a:rPr>
              <a:t>Suddenly, the man swung his heavy, wooden axe towards the tree.</a:t>
            </a:r>
          </a:p>
          <a:p>
            <a:pPr marL="0" indent="0">
              <a:buNone/>
            </a:pPr>
            <a:endParaRPr lang="en-GB" dirty="0"/>
          </a:p>
        </p:txBody>
      </p:sp>
    </p:spTree>
    <p:extLst>
      <p:ext uri="{BB962C8B-B14F-4D97-AF65-F5344CB8AC3E}">
        <p14:creationId xmlns:p14="http://schemas.microsoft.com/office/powerpoint/2010/main" val="130794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054548"/>
            <a:ext cx="10515600" cy="4351338"/>
          </a:xfrm>
        </p:spPr>
        <p:txBody>
          <a:bodyPr>
            <a:normAutofit/>
          </a:bodyPr>
          <a:lstStyle/>
          <a:p>
            <a:pPr marL="0" indent="0">
              <a:buNone/>
            </a:pPr>
            <a:r>
              <a:rPr lang="en-GB" dirty="0">
                <a:latin typeface="Arial" panose="020B0604020202020204" pitchFamily="34" charset="0"/>
                <a:cs typeface="Arial" panose="020B0604020202020204" pitchFamily="34" charset="0"/>
              </a:rPr>
              <a:t>Which of these sentences are in the present perfect tense?</a:t>
            </a:r>
          </a:p>
          <a:p>
            <a:pPr marL="0" indent="0">
              <a:buNone/>
            </a:pPr>
            <a:endParaRPr lang="en-GB" sz="2800" dirty="0">
              <a:latin typeface="Arial" panose="020B0604020202020204" pitchFamily="34" charset="0"/>
              <a:cs typeface="Arial" panose="020B0604020202020204" pitchFamily="34" charset="0"/>
            </a:endParaRPr>
          </a:p>
          <a:p>
            <a:pPr marL="0" indent="0">
              <a:buNone/>
            </a:pPr>
            <a:endParaRPr lang="en-GB" sz="2800" dirty="0">
              <a:latin typeface="Arial" panose="020B0604020202020204" pitchFamily="34" charset="0"/>
              <a:cs typeface="Arial" panose="020B0604020202020204" pitchFamily="34" charset="0"/>
            </a:endParaRPr>
          </a:p>
          <a:p>
            <a:pPr marL="0" indent="0">
              <a:buNone/>
            </a:pPr>
            <a:r>
              <a:rPr lang="en-GB" sz="2800" dirty="0">
                <a:latin typeface="Arial" panose="020B0604020202020204" pitchFamily="34" charset="0"/>
                <a:cs typeface="Arial" panose="020B0604020202020204" pitchFamily="34" charset="0"/>
              </a:rPr>
              <a:t>The monkeys have come to the man.</a:t>
            </a:r>
          </a:p>
          <a:p>
            <a:pPr marL="0" indent="0">
              <a:buNone/>
            </a:pPr>
            <a:endParaRPr lang="en-GB" dirty="0">
              <a:latin typeface="Arial" panose="020B0604020202020204" pitchFamily="34" charset="0"/>
              <a:cs typeface="Arial" panose="020B0604020202020204" pitchFamily="34" charset="0"/>
            </a:endParaRPr>
          </a:p>
          <a:p>
            <a:pPr marL="0" indent="0">
              <a:buNone/>
            </a:pPr>
            <a:r>
              <a:rPr lang="en-GB" sz="2800" dirty="0">
                <a:latin typeface="Arial" panose="020B0604020202020204" pitchFamily="34" charset="0"/>
                <a:cs typeface="Arial" panose="020B0604020202020204" pitchFamily="34" charset="0"/>
              </a:rPr>
              <a:t>The man woke up from his dream.</a:t>
            </a: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793352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054548"/>
            <a:ext cx="10515600" cy="4351338"/>
          </a:xfrm>
        </p:spPr>
        <p:txBody>
          <a:bodyPr>
            <a:normAutofit/>
          </a:bodyPr>
          <a:lstStyle/>
          <a:p>
            <a:pPr marL="0" indent="0">
              <a:buNone/>
            </a:pPr>
            <a:r>
              <a:rPr lang="en-GB" sz="2800" dirty="0">
                <a:effectLst/>
                <a:latin typeface="Arial" panose="020B0604020202020204" pitchFamily="34" charset="0"/>
                <a:ea typeface="Calibri" panose="020F0502020204030204" pitchFamily="34" charset="0"/>
                <a:cs typeface="Arial" panose="020B0604020202020204" pitchFamily="34" charset="0"/>
              </a:rPr>
              <a:t>Can you put this paragraph in the present perfect tense?</a:t>
            </a:r>
          </a:p>
          <a:p>
            <a:pPr marL="0" indent="0">
              <a:buNone/>
            </a:pPr>
            <a:endParaRPr lang="en-GB" dirty="0">
              <a:latin typeface="Arial" panose="020B0604020202020204" pitchFamily="34" charset="0"/>
              <a:ea typeface="Calibri" panose="020F0502020204030204" pitchFamily="34" charset="0"/>
              <a:cs typeface="Arial" panose="020B0604020202020204" pitchFamily="34" charset="0"/>
            </a:endParaRPr>
          </a:p>
          <a:p>
            <a:pPr marL="0" indent="0">
              <a:buNone/>
            </a:pPr>
            <a:endParaRPr lang="en-GB" sz="28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GB" sz="2800" dirty="0">
                <a:effectLst/>
                <a:latin typeface="Arial" panose="020B0604020202020204" pitchFamily="34" charset="0"/>
                <a:ea typeface="Calibri" panose="020F0502020204030204" pitchFamily="34" charset="0"/>
                <a:cs typeface="Arial" panose="020B0604020202020204" pitchFamily="34" charset="0"/>
              </a:rPr>
              <a:t>Swiftly, a troupe of moneys </a:t>
            </a:r>
            <a:r>
              <a:rPr lang="en-GB" sz="2800" dirty="0">
                <a:latin typeface="Arial" panose="020B0604020202020204" pitchFamily="34" charset="0"/>
                <a:ea typeface="Calibri" panose="020F0502020204030204" pitchFamily="34" charset="0"/>
                <a:cs typeface="Arial" panose="020B0604020202020204" pitchFamily="34" charset="0"/>
              </a:rPr>
              <a:t>scampered</a:t>
            </a:r>
            <a:r>
              <a:rPr lang="en-GB" sz="2800" dirty="0">
                <a:effectLst/>
                <a:latin typeface="Arial" panose="020B0604020202020204" pitchFamily="34" charset="0"/>
                <a:ea typeface="Calibri" panose="020F0502020204030204" pitchFamily="34" charset="0"/>
                <a:cs typeface="Arial" panose="020B0604020202020204" pitchFamily="34" charset="0"/>
              </a:rPr>
              <a:t> down from the canopy of the towering, leafy Kapok tree. They </a:t>
            </a:r>
            <a:r>
              <a:rPr lang="en-GB" sz="2800" dirty="0">
                <a:latin typeface="Arial" panose="020B0604020202020204" pitchFamily="34" charset="0"/>
                <a:ea typeface="Calibri" panose="020F0502020204030204" pitchFamily="34" charset="0"/>
                <a:cs typeface="Arial" panose="020B0604020202020204" pitchFamily="34" charset="0"/>
              </a:rPr>
              <a:t>chattered </a:t>
            </a:r>
            <a:r>
              <a:rPr lang="en-GB" sz="2800" dirty="0">
                <a:effectLst/>
                <a:latin typeface="Arial" panose="020B0604020202020204" pitchFamily="34" charset="0"/>
                <a:ea typeface="Calibri" panose="020F0502020204030204" pitchFamily="34" charset="0"/>
                <a:cs typeface="Arial" panose="020B0604020202020204" pitchFamily="34" charset="0"/>
              </a:rPr>
              <a:t>excitedly to the sleeping man: “Senhor, saw the ways of man. You chopped down, then kept chopping!” They </a:t>
            </a:r>
            <a:r>
              <a:rPr lang="en-GB" sz="2800" dirty="0">
                <a:latin typeface="Arial" panose="020B0604020202020204" pitchFamily="34" charset="0"/>
                <a:ea typeface="Calibri" panose="020F0502020204030204" pitchFamily="34" charset="0"/>
                <a:cs typeface="Arial" panose="020B0604020202020204" pitchFamily="34" charset="0"/>
              </a:rPr>
              <a:t>looked</a:t>
            </a:r>
            <a:r>
              <a:rPr lang="en-GB" sz="2800" dirty="0">
                <a:effectLst/>
                <a:latin typeface="Arial" panose="020B0604020202020204" pitchFamily="34" charset="0"/>
                <a:ea typeface="Calibri" panose="020F0502020204030204" pitchFamily="34" charset="0"/>
                <a:cs typeface="Arial" panose="020B0604020202020204" pitchFamily="34" charset="0"/>
              </a:rPr>
              <a:t> very scared and worried.</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164958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054548"/>
            <a:ext cx="10515600" cy="4351338"/>
          </a:xfrm>
        </p:spPr>
        <p:txBody>
          <a:bodyPr>
            <a:normAutofit/>
          </a:bodyPr>
          <a:lstStyle/>
          <a:p>
            <a:pPr marL="0" indent="0">
              <a:buNone/>
            </a:pPr>
            <a:r>
              <a:rPr lang="en-GB" sz="2800" dirty="0">
                <a:effectLst/>
                <a:latin typeface="Arial" panose="020B0604020202020204" pitchFamily="34" charset="0"/>
                <a:ea typeface="Calibri" panose="020F0502020204030204" pitchFamily="34" charset="0"/>
                <a:cs typeface="Arial" panose="020B0604020202020204" pitchFamily="34" charset="0"/>
              </a:rPr>
              <a:t>Can you put this paragraph from the present perfect to the past tense?</a:t>
            </a:r>
          </a:p>
          <a:p>
            <a:pPr marL="0" indent="0">
              <a:buNone/>
            </a:pPr>
            <a:endParaRPr lang="en-GB" dirty="0">
              <a:latin typeface="Arial" panose="020B0604020202020204" pitchFamily="34" charset="0"/>
              <a:ea typeface="Calibri" panose="020F0502020204030204" pitchFamily="34" charset="0"/>
              <a:cs typeface="Arial" panose="020B0604020202020204" pitchFamily="34" charset="0"/>
            </a:endParaRPr>
          </a:p>
          <a:p>
            <a:pPr marL="0" indent="0">
              <a:buNone/>
            </a:pPr>
            <a:endParaRPr lang="en-GB" sz="28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GB" sz="2800" dirty="0">
                <a:effectLst/>
                <a:latin typeface="Arial" panose="020B0604020202020204" pitchFamily="34" charset="0"/>
                <a:ea typeface="Calibri" panose="020F0502020204030204" pitchFamily="34" charset="0"/>
                <a:cs typeface="Arial" panose="020B0604020202020204" pitchFamily="34" charset="0"/>
              </a:rPr>
              <a:t>Now they are climbing back up the tall tree and are lying down to watch the man sleep. Following this, the bright, colourful animals are hearing that they are starting to cut down the tree and decide to travel there too.</a:t>
            </a: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710053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054548"/>
            <a:ext cx="10515600" cy="4351338"/>
          </a:xfrm>
        </p:spPr>
        <p:txBody>
          <a:bodyPr>
            <a:normAutofit/>
          </a:bodyPr>
          <a:lstStyle/>
          <a:p>
            <a:pPr marL="0" indent="0">
              <a:buNone/>
            </a:pPr>
            <a:r>
              <a:rPr lang="en-GB" dirty="0">
                <a:latin typeface="Arial" panose="020B0604020202020204" pitchFamily="34" charset="0"/>
                <a:ea typeface="Calibri" panose="020F0502020204030204" pitchFamily="34" charset="0"/>
                <a:cs typeface="Arial" panose="020B0604020202020204" pitchFamily="34" charset="0"/>
              </a:rPr>
              <a:t>Which is the main clause in these sentences?</a:t>
            </a:r>
          </a:p>
          <a:p>
            <a:pPr marL="0" indent="0">
              <a:buNone/>
            </a:pPr>
            <a:endParaRPr lang="en-GB" dirty="0">
              <a:latin typeface="Arial" panose="020B0604020202020204" pitchFamily="34" charset="0"/>
              <a:ea typeface="Calibri" panose="020F0502020204030204" pitchFamily="34" charset="0"/>
              <a:cs typeface="Arial" panose="020B0604020202020204" pitchFamily="34" charset="0"/>
            </a:endParaRPr>
          </a:p>
          <a:p>
            <a:pPr marL="0" indent="0">
              <a:buNone/>
            </a:pPr>
            <a:endParaRPr lang="en-GB" dirty="0">
              <a:latin typeface="Arial" panose="020B0604020202020204" pitchFamily="34" charset="0"/>
              <a:ea typeface="Calibri" panose="020F0502020204030204" pitchFamily="34" charset="0"/>
              <a:cs typeface="Arial" panose="020B0604020202020204" pitchFamily="34" charset="0"/>
            </a:endParaRPr>
          </a:p>
          <a:p>
            <a:pPr marL="0" indent="0">
              <a:buNone/>
            </a:pPr>
            <a:r>
              <a:rPr lang="en-GB" dirty="0">
                <a:latin typeface="Arial" panose="020B0604020202020204" pitchFamily="34" charset="0"/>
                <a:ea typeface="Calibri" panose="020F0502020204030204" pitchFamily="34" charset="0"/>
                <a:cs typeface="Arial" panose="020B0604020202020204" pitchFamily="34" charset="0"/>
              </a:rPr>
              <a:t>The man went to sleep under the tree while the animals watched in silence.</a:t>
            </a:r>
          </a:p>
          <a:p>
            <a:pPr marL="0" indent="0">
              <a:buNone/>
            </a:pPr>
            <a:endParaRPr lang="en-GB" dirty="0">
              <a:latin typeface="Arial" panose="020B0604020202020204" pitchFamily="34" charset="0"/>
              <a:ea typeface="Calibri" panose="020F0502020204030204" pitchFamily="34" charset="0"/>
              <a:cs typeface="Arial" panose="020B0604020202020204" pitchFamily="34" charset="0"/>
            </a:endParaRPr>
          </a:p>
          <a:p>
            <a:pPr marL="0" indent="0">
              <a:buNone/>
            </a:pPr>
            <a:r>
              <a:rPr lang="en-GB" dirty="0">
                <a:latin typeface="Arial" panose="020B0604020202020204" pitchFamily="34" charset="0"/>
                <a:ea typeface="Calibri" panose="020F0502020204030204" pitchFamily="34" charset="0"/>
                <a:cs typeface="Arial" panose="020B0604020202020204" pitchFamily="34" charset="0"/>
              </a:rPr>
              <a:t>He woke up because he heard the animals whispering.</a:t>
            </a:r>
          </a:p>
          <a:p>
            <a:pPr marL="0" indent="0">
              <a:buNone/>
            </a:pPr>
            <a:endParaRPr lang="en-GB" dirty="0">
              <a:latin typeface="Arial" panose="020B0604020202020204" pitchFamily="34" charset="0"/>
              <a:ea typeface="Calibri" panose="020F0502020204030204" pitchFamily="34" charset="0"/>
              <a:cs typeface="Arial" panose="020B0604020202020204" pitchFamily="34" charset="0"/>
            </a:endParaRPr>
          </a:p>
          <a:p>
            <a:pPr marL="0" indent="0">
              <a:buNone/>
            </a:pPr>
            <a:endParaRPr lang="en-GB" dirty="0">
              <a:latin typeface="Arial" panose="020B0604020202020204" pitchFamily="34" charset="0"/>
              <a:ea typeface="Calibri" panose="020F0502020204030204" pitchFamily="34" charset="0"/>
              <a:cs typeface="Arial" panose="020B0604020202020204" pitchFamily="34" charset="0"/>
            </a:endParaRPr>
          </a:p>
          <a:p>
            <a:pPr marL="0" indent="0">
              <a:buNone/>
            </a:pPr>
            <a:endParaRPr lang="en-GB" sz="28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555692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2840AF28-8146-410E-901E-A16FB8DA1A58}"/>
              </a:ext>
            </a:extLst>
          </p:cNvPr>
          <p:cNvGraphicFramePr>
            <a:graphicFrameLocks noGrp="1"/>
          </p:cNvGraphicFramePr>
          <p:nvPr>
            <p:extLst>
              <p:ext uri="{D42A27DB-BD31-4B8C-83A1-F6EECF244321}">
                <p14:modId xmlns:p14="http://schemas.microsoft.com/office/powerpoint/2010/main" val="807718447"/>
              </p:ext>
            </p:extLst>
          </p:nvPr>
        </p:nvGraphicFramePr>
        <p:xfrm>
          <a:off x="1630017" y="2190657"/>
          <a:ext cx="8680174" cy="2767992"/>
        </p:xfrm>
        <a:graphic>
          <a:graphicData uri="http://schemas.openxmlformats.org/drawingml/2006/table">
            <a:tbl>
              <a:tblPr firstRow="1" bandRow="1">
                <a:tableStyleId>{7DF18680-E054-41AD-8BC1-D1AEF772440D}</a:tableStyleId>
              </a:tblPr>
              <a:tblGrid>
                <a:gridCol w="2737310">
                  <a:extLst>
                    <a:ext uri="{9D8B030D-6E8A-4147-A177-3AD203B41FA5}">
                      <a16:colId xmlns:a16="http://schemas.microsoft.com/office/drawing/2014/main" val="3293899278"/>
                    </a:ext>
                  </a:extLst>
                </a:gridCol>
                <a:gridCol w="2971432">
                  <a:extLst>
                    <a:ext uri="{9D8B030D-6E8A-4147-A177-3AD203B41FA5}">
                      <a16:colId xmlns:a16="http://schemas.microsoft.com/office/drawing/2014/main" val="3983243571"/>
                    </a:ext>
                  </a:extLst>
                </a:gridCol>
                <a:gridCol w="2971432">
                  <a:extLst>
                    <a:ext uri="{9D8B030D-6E8A-4147-A177-3AD203B41FA5}">
                      <a16:colId xmlns:a16="http://schemas.microsoft.com/office/drawing/2014/main" val="1028210800"/>
                    </a:ext>
                  </a:extLst>
                </a:gridCol>
              </a:tblGrid>
              <a:tr h="648344">
                <a:tc>
                  <a:txBody>
                    <a:bodyPr/>
                    <a:lstStyle/>
                    <a:p>
                      <a:endParaRPr lang="en-GB" dirty="0"/>
                    </a:p>
                  </a:txBody>
                  <a:tcPr/>
                </a:tc>
                <a:tc>
                  <a:txBody>
                    <a:bodyPr/>
                    <a:lstStyle/>
                    <a:p>
                      <a:r>
                        <a:rPr lang="en-GB" sz="2400" dirty="0">
                          <a:latin typeface="Arial" panose="020B0604020202020204" pitchFamily="34" charset="0"/>
                          <a:cs typeface="Arial" panose="020B0604020202020204" pitchFamily="34" charset="0"/>
                        </a:rPr>
                        <a:t>Main clause</a:t>
                      </a:r>
                    </a:p>
                  </a:txBody>
                  <a:tcPr/>
                </a:tc>
                <a:tc>
                  <a:txBody>
                    <a:bodyPr/>
                    <a:lstStyle/>
                    <a:p>
                      <a:r>
                        <a:rPr lang="en-GB" sz="2400" dirty="0">
                          <a:latin typeface="Arial" panose="020B0604020202020204" pitchFamily="34" charset="0"/>
                          <a:cs typeface="Arial" panose="020B0604020202020204" pitchFamily="34" charset="0"/>
                        </a:rPr>
                        <a:t>Subordinate clause</a:t>
                      </a:r>
                    </a:p>
                  </a:txBody>
                  <a:tcPr/>
                </a:tc>
                <a:extLst>
                  <a:ext uri="{0D108BD9-81ED-4DB2-BD59-A6C34878D82A}">
                    <a16:rowId xmlns:a16="http://schemas.microsoft.com/office/drawing/2014/main" val="1324401173"/>
                  </a:ext>
                </a:extLst>
              </a:tr>
              <a:tr h="648344">
                <a:tc>
                  <a:txBody>
                    <a:bodyPr/>
                    <a:lstStyle/>
                    <a:p>
                      <a:r>
                        <a:rPr lang="en-GB" dirty="0"/>
                        <a:t>when you are ready</a:t>
                      </a:r>
                    </a:p>
                  </a:txBody>
                  <a:tcPr/>
                </a:tc>
                <a:tc>
                  <a:txBody>
                    <a:bodyPr/>
                    <a:lstStyle/>
                    <a:p>
                      <a:endParaRPr lang="en-GB" sz="2400" dirty="0">
                        <a:latin typeface="Arial" panose="020B0604020202020204" pitchFamily="34" charset="0"/>
                        <a:cs typeface="Arial" panose="020B0604020202020204" pitchFamily="34" charset="0"/>
                      </a:endParaRPr>
                    </a:p>
                  </a:txBody>
                  <a:tcPr/>
                </a:tc>
                <a:tc>
                  <a:txBody>
                    <a:bodyPr/>
                    <a:lstStyle/>
                    <a:p>
                      <a:endParaRPr lang="en-GB" sz="240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548462771"/>
                  </a:ext>
                </a:extLst>
              </a:tr>
              <a:tr h="648344">
                <a:tc>
                  <a:txBody>
                    <a:bodyPr/>
                    <a:lstStyle/>
                    <a:p>
                      <a:r>
                        <a:rPr lang="en-GB" dirty="0"/>
                        <a:t>unless you disagree</a:t>
                      </a:r>
                    </a:p>
                  </a:txBody>
                  <a:tcPr/>
                </a:tc>
                <a:tc>
                  <a:txBody>
                    <a:bodyPr/>
                    <a:lstStyle/>
                    <a:p>
                      <a:endParaRPr lang="en-GB" sz="2400" dirty="0">
                        <a:latin typeface="Arial" panose="020B0604020202020204" pitchFamily="34" charset="0"/>
                        <a:cs typeface="Arial" panose="020B0604020202020204" pitchFamily="34" charset="0"/>
                      </a:endParaRPr>
                    </a:p>
                  </a:txBody>
                  <a:tcPr/>
                </a:tc>
                <a:tc>
                  <a:txBody>
                    <a:bodyPr/>
                    <a:lstStyle/>
                    <a:p>
                      <a:endParaRPr lang="en-GB" sz="240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33841953"/>
                  </a:ext>
                </a:extLst>
              </a:tr>
              <a:tr h="648344">
                <a:tc>
                  <a:txBody>
                    <a:bodyPr/>
                    <a:lstStyle/>
                    <a:p>
                      <a:r>
                        <a:rPr lang="en-GB" dirty="0"/>
                        <a:t>it has to go</a:t>
                      </a:r>
                    </a:p>
                  </a:txBody>
                  <a:tcPr/>
                </a:tc>
                <a:tc>
                  <a:txBody>
                    <a:bodyPr/>
                    <a:lstStyle/>
                    <a:p>
                      <a:endParaRPr lang="en-GB" sz="2400" dirty="0">
                        <a:latin typeface="Arial" panose="020B0604020202020204" pitchFamily="34" charset="0"/>
                        <a:cs typeface="Arial" panose="020B0604020202020204" pitchFamily="34" charset="0"/>
                      </a:endParaRPr>
                    </a:p>
                  </a:txBody>
                  <a:tcPr/>
                </a:tc>
                <a:tc>
                  <a:txBody>
                    <a:bodyPr/>
                    <a:lstStyle/>
                    <a:p>
                      <a:endParaRPr lang="en-GB" sz="2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960403319"/>
                  </a:ext>
                </a:extLst>
              </a:tr>
            </a:tbl>
          </a:graphicData>
        </a:graphic>
      </p:graphicFrame>
      <p:sp>
        <p:nvSpPr>
          <p:cNvPr id="5" name="TextBox 4">
            <a:extLst>
              <a:ext uri="{FF2B5EF4-FFF2-40B4-BE49-F238E27FC236}">
                <a16:creationId xmlns:a16="http://schemas.microsoft.com/office/drawing/2014/main" id="{23C47666-6865-4FF2-B863-9CD54C4CC515}"/>
              </a:ext>
            </a:extLst>
          </p:cNvPr>
          <p:cNvSpPr txBox="1"/>
          <p:nvPr/>
        </p:nvSpPr>
        <p:spPr>
          <a:xfrm>
            <a:off x="1126434" y="901148"/>
            <a:ext cx="8666923" cy="461665"/>
          </a:xfrm>
          <a:prstGeom prst="rect">
            <a:avLst/>
          </a:prstGeom>
          <a:noFill/>
        </p:spPr>
        <p:txBody>
          <a:bodyPr wrap="square" rtlCol="0">
            <a:spAutoFit/>
          </a:bodyPr>
          <a:lstStyle/>
          <a:p>
            <a:r>
              <a:rPr lang="en-GB" sz="2400" u="sng" dirty="0">
                <a:latin typeface="Arial" panose="020B0604020202020204" pitchFamily="34" charset="0"/>
                <a:cs typeface="Arial" panose="020B0604020202020204" pitchFamily="34" charset="0"/>
              </a:rPr>
              <a:t>Which are main and subordinate clauses?</a:t>
            </a:r>
          </a:p>
        </p:txBody>
      </p:sp>
    </p:spTree>
    <p:extLst>
      <p:ext uri="{BB962C8B-B14F-4D97-AF65-F5344CB8AC3E}">
        <p14:creationId xmlns:p14="http://schemas.microsoft.com/office/powerpoint/2010/main" val="2302588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4947" y="1441312"/>
            <a:ext cx="10853057" cy="4351338"/>
          </a:xfrm>
        </p:spPr>
        <p:txBody>
          <a:bodyPr/>
          <a:lstStyle/>
          <a:p>
            <a:pPr marL="0" indent="0">
              <a:buNone/>
            </a:pPr>
            <a:r>
              <a:rPr lang="en-GB" u="sng" dirty="0">
                <a:latin typeface="Arial" panose="020B0604020202020204" pitchFamily="34" charset="0"/>
                <a:cs typeface="Arial" panose="020B0604020202020204" pitchFamily="34" charset="0"/>
              </a:rPr>
              <a:t>Can you find the nouns in these sentences?</a:t>
            </a:r>
          </a:p>
          <a:p>
            <a:pPr marL="0" indent="0">
              <a:buNone/>
            </a:pPr>
            <a:endParaRPr lang="en-GB"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a:p>
            <a:pPr marL="0" indent="0">
              <a:buNone/>
            </a:pPr>
            <a:r>
              <a:rPr lang="en-GB" dirty="0">
                <a:latin typeface="Arial" panose="020B0604020202020204" pitchFamily="34" charset="0"/>
                <a:cs typeface="Arial" panose="020B0604020202020204" pitchFamily="34" charset="0"/>
              </a:rPr>
              <a:t>The giant tree grew in the great rainforest. </a:t>
            </a:r>
          </a:p>
          <a:p>
            <a:pPr marL="0" indent="0">
              <a:buNone/>
            </a:pPr>
            <a:endParaRPr lang="en-GB"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a:p>
            <a:pPr marL="0" indent="0">
              <a:buNone/>
            </a:pPr>
            <a:r>
              <a:rPr lang="en-GB" dirty="0">
                <a:latin typeface="Arial" panose="020B0604020202020204" pitchFamily="34" charset="0"/>
                <a:cs typeface="Arial" panose="020B0604020202020204" pitchFamily="34" charset="0"/>
              </a:rPr>
              <a:t>The man swung his wooden axe and began to chop down the tree.</a:t>
            </a:r>
          </a:p>
          <a:p>
            <a:pPr marL="0" indent="0">
              <a:buNone/>
            </a:pPr>
            <a:endParaRPr lang="en-GB" b="1" dirty="0"/>
          </a:p>
          <a:p>
            <a:endParaRPr lang="en-GB" dirty="0"/>
          </a:p>
        </p:txBody>
      </p:sp>
    </p:spTree>
    <p:extLst>
      <p:ext uri="{BB962C8B-B14F-4D97-AF65-F5344CB8AC3E}">
        <p14:creationId xmlns:p14="http://schemas.microsoft.com/office/powerpoint/2010/main" val="26419916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096755"/>
            <a:ext cx="10515600" cy="4351338"/>
          </a:xfrm>
        </p:spPr>
        <p:txBody>
          <a:bodyPr/>
          <a:lstStyle/>
          <a:p>
            <a:pPr marL="0" indent="0">
              <a:buNone/>
            </a:pPr>
            <a:r>
              <a:rPr lang="en-GB" u="sng" dirty="0">
                <a:latin typeface="Arial" panose="020B0604020202020204" pitchFamily="34" charset="0"/>
                <a:cs typeface="Arial" panose="020B0604020202020204" pitchFamily="34" charset="0"/>
              </a:rPr>
              <a:t>Can you find the verbs in these sentences?</a:t>
            </a:r>
          </a:p>
          <a:p>
            <a:pPr marL="0" indent="0">
              <a:buNone/>
            </a:pPr>
            <a:endParaRPr lang="en-GB"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a:p>
            <a:pPr marL="0" indent="0">
              <a:buNone/>
            </a:pPr>
            <a:r>
              <a:rPr lang="en-GB" dirty="0">
                <a:latin typeface="Arial" panose="020B0604020202020204" pitchFamily="34" charset="0"/>
                <a:cs typeface="Arial" panose="020B0604020202020204" pitchFamily="34" charset="0"/>
              </a:rPr>
              <a:t>The two men </a:t>
            </a:r>
            <a:r>
              <a:rPr lang="en-GB" dirty="0" smtClean="0">
                <a:latin typeface="Arial" panose="020B0604020202020204" pitchFamily="34" charset="0"/>
                <a:cs typeface="Arial" panose="020B0604020202020204" pitchFamily="34" charset="0"/>
              </a:rPr>
              <a:t>walked</a:t>
            </a:r>
            <a:r>
              <a:rPr lang="en-GB" dirty="0" smtClean="0">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into the steamy, hot rainforest.</a:t>
            </a:r>
          </a:p>
          <a:p>
            <a:pPr marL="0" indent="0">
              <a:buNone/>
            </a:pPr>
            <a:endParaRPr lang="en-GB"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a:p>
            <a:pPr marL="0" indent="0">
              <a:buNone/>
            </a:pPr>
            <a:r>
              <a:rPr lang="en-GB" dirty="0">
                <a:latin typeface="Arial" panose="020B0604020202020204" pitchFamily="34" charset="0"/>
                <a:cs typeface="Arial" panose="020B0604020202020204" pitchFamily="34" charset="0"/>
              </a:rPr>
              <a:t>Suddenly, the animals watched the </a:t>
            </a:r>
            <a:r>
              <a:rPr lang="en-GB" dirty="0" smtClean="0">
                <a:latin typeface="Arial" panose="020B0604020202020204" pitchFamily="34" charset="0"/>
                <a:cs typeface="Arial" panose="020B0604020202020204" pitchFamily="34" charset="0"/>
              </a:rPr>
              <a:t>man </a:t>
            </a:r>
            <a:r>
              <a:rPr lang="en-GB" dirty="0">
                <a:latin typeface="Arial" panose="020B0604020202020204" pitchFamily="34" charset="0"/>
                <a:cs typeface="Arial" panose="020B0604020202020204" pitchFamily="34" charset="0"/>
              </a:rPr>
              <a:t>as he chopped the tree.</a:t>
            </a:r>
          </a:p>
        </p:txBody>
      </p:sp>
    </p:spTree>
    <p:extLst>
      <p:ext uri="{BB962C8B-B14F-4D97-AF65-F5344CB8AC3E}">
        <p14:creationId xmlns:p14="http://schemas.microsoft.com/office/powerpoint/2010/main" val="1173108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6739" y="1147313"/>
            <a:ext cx="10515600" cy="4351338"/>
          </a:xfrm>
        </p:spPr>
        <p:txBody>
          <a:bodyPr>
            <a:normAutofit fontScale="77500" lnSpcReduction="20000"/>
          </a:bodyPr>
          <a:lstStyle/>
          <a:p>
            <a:pPr marL="0" indent="0">
              <a:buNone/>
            </a:pPr>
            <a:r>
              <a:rPr lang="en-GB" dirty="0"/>
              <a:t>Which of these words are adjectives? Can you spot them? </a:t>
            </a:r>
          </a:p>
          <a:p>
            <a:pPr marL="0" indent="0">
              <a:buNone/>
            </a:pPr>
            <a:endParaRPr lang="en-GB" dirty="0"/>
          </a:p>
          <a:p>
            <a:pPr marL="0" indent="0" algn="ctr">
              <a:lnSpc>
                <a:spcPct val="200000"/>
              </a:lnSpc>
              <a:buNone/>
            </a:pPr>
            <a:r>
              <a:rPr lang="en-GB" b="1" dirty="0" smtClean="0"/>
              <a:t>tall         </a:t>
            </a:r>
            <a:r>
              <a:rPr lang="en-GB" b="1" dirty="0"/>
              <a:t>stopped     crept       </a:t>
            </a:r>
            <a:r>
              <a:rPr lang="en-GB" b="1" dirty="0" smtClean="0"/>
              <a:t>   </a:t>
            </a:r>
          </a:p>
          <a:p>
            <a:pPr marL="0" indent="0" algn="ctr">
              <a:lnSpc>
                <a:spcPct val="200000"/>
              </a:lnSpc>
              <a:buNone/>
            </a:pPr>
            <a:endParaRPr lang="en-GB" b="1" dirty="0"/>
          </a:p>
          <a:p>
            <a:pPr marL="0" indent="0" algn="ctr">
              <a:lnSpc>
                <a:spcPct val="200000"/>
              </a:lnSpc>
              <a:buNone/>
            </a:pPr>
            <a:r>
              <a:rPr lang="en-GB" b="1" dirty="0" smtClean="0"/>
              <a:t>colourful     important           </a:t>
            </a:r>
            <a:r>
              <a:rPr lang="en-GB" b="1" dirty="0"/>
              <a:t>loud           </a:t>
            </a:r>
            <a:endParaRPr lang="en-GB" b="1" dirty="0" smtClean="0"/>
          </a:p>
          <a:p>
            <a:pPr marL="0" indent="0" algn="ctr">
              <a:lnSpc>
                <a:spcPct val="200000"/>
              </a:lnSpc>
              <a:buNone/>
            </a:pPr>
            <a:r>
              <a:rPr lang="en-GB" b="1" dirty="0" smtClean="0"/>
              <a:t>enormous         </a:t>
            </a:r>
            <a:r>
              <a:rPr lang="en-GB" b="1" dirty="0" smtClean="0"/>
              <a:t>chopped</a:t>
            </a:r>
            <a:endParaRPr lang="en-GB" b="1" dirty="0"/>
          </a:p>
          <a:p>
            <a:pPr marL="0" indent="0">
              <a:lnSpc>
                <a:spcPct val="200000"/>
              </a:lnSpc>
              <a:buNone/>
            </a:pPr>
            <a:r>
              <a:rPr lang="en-GB" b="1" dirty="0"/>
              <a:t>        </a:t>
            </a:r>
          </a:p>
        </p:txBody>
      </p:sp>
    </p:spTree>
    <p:extLst>
      <p:ext uri="{BB962C8B-B14F-4D97-AF65-F5344CB8AC3E}">
        <p14:creationId xmlns:p14="http://schemas.microsoft.com/office/powerpoint/2010/main" val="15168487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53331"/>
            <a:ext cx="10515600" cy="4351338"/>
          </a:xfrm>
        </p:spPr>
        <p:txBody>
          <a:bodyPr/>
          <a:lstStyle/>
          <a:p>
            <a:pPr marL="0" indent="0">
              <a:buNone/>
            </a:pPr>
            <a:r>
              <a:rPr lang="en-GB" u="sng" dirty="0">
                <a:latin typeface="Arial" panose="020B0604020202020204" pitchFamily="34" charset="0"/>
                <a:cs typeface="Arial" panose="020B0604020202020204" pitchFamily="34" charset="0"/>
              </a:rPr>
              <a:t>Can spot the adverbs in these sentences? </a:t>
            </a:r>
          </a:p>
          <a:p>
            <a:pPr marL="0" indent="0">
              <a:buNone/>
            </a:pPr>
            <a:endParaRPr lang="en-GB"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a:p>
            <a:pPr marL="0" indent="0">
              <a:buNone/>
            </a:pPr>
            <a:r>
              <a:rPr lang="en-GB" dirty="0">
                <a:latin typeface="Arial" panose="020B0604020202020204" pitchFamily="34" charset="0"/>
                <a:cs typeface="Arial" panose="020B0604020202020204" pitchFamily="34" charset="0"/>
              </a:rPr>
              <a:t>The colourful macaws flew quickly from their branch.</a:t>
            </a:r>
          </a:p>
          <a:p>
            <a:pPr marL="0" indent="0">
              <a:buNone/>
            </a:pPr>
            <a:endParaRPr lang="en-GB"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a:p>
            <a:pPr marL="0" indent="0">
              <a:buNone/>
            </a:pPr>
            <a:r>
              <a:rPr lang="en-GB" dirty="0">
                <a:latin typeface="Arial" panose="020B0604020202020204" pitchFamily="34" charset="0"/>
                <a:cs typeface="Arial" panose="020B0604020202020204" pitchFamily="34" charset="0"/>
              </a:rPr>
              <a:t>All of a sudden, the poisonous snake hissed loudly into the ma’s ear.</a:t>
            </a:r>
          </a:p>
        </p:txBody>
      </p:sp>
    </p:spTree>
    <p:extLst>
      <p:ext uri="{BB962C8B-B14F-4D97-AF65-F5344CB8AC3E}">
        <p14:creationId xmlns:p14="http://schemas.microsoft.com/office/powerpoint/2010/main" val="23362829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53331"/>
            <a:ext cx="10515600" cy="4351338"/>
          </a:xfrm>
        </p:spPr>
        <p:txBody>
          <a:bodyPr/>
          <a:lstStyle/>
          <a:p>
            <a:pPr marL="0" indent="0">
              <a:buNone/>
            </a:pPr>
            <a:r>
              <a:rPr lang="en-GB" u="sng" dirty="0" smtClean="0">
                <a:latin typeface="Arial" panose="020B0604020202020204" pitchFamily="34" charset="0"/>
                <a:cs typeface="Arial" panose="020B0604020202020204" pitchFamily="34" charset="0"/>
              </a:rPr>
              <a:t>Can you </a:t>
            </a:r>
            <a:r>
              <a:rPr lang="en-GB" u="sng" dirty="0">
                <a:latin typeface="Arial" panose="020B0604020202020204" pitchFamily="34" charset="0"/>
                <a:cs typeface="Arial" panose="020B0604020202020204" pitchFamily="34" charset="0"/>
              </a:rPr>
              <a:t>spot the noun phrases? </a:t>
            </a:r>
          </a:p>
          <a:p>
            <a:pPr marL="0" indent="0">
              <a:buNone/>
            </a:pPr>
            <a:r>
              <a:rPr lang="en-GB" dirty="0">
                <a:latin typeface="Arial" panose="020B0604020202020204" pitchFamily="34" charset="0"/>
                <a:cs typeface="Arial" panose="020B0604020202020204" pitchFamily="34" charset="0"/>
              </a:rPr>
              <a:t>Remember these add extra information.</a:t>
            </a:r>
          </a:p>
          <a:p>
            <a:pPr marL="0" indent="0">
              <a:buNone/>
            </a:pPr>
            <a:endParaRPr lang="en-GB" u="sng"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a:p>
            <a:pPr marL="0" indent="0">
              <a:buNone/>
            </a:pPr>
            <a:r>
              <a:rPr lang="en-GB" dirty="0">
                <a:latin typeface="Arial" panose="020B0604020202020204" pitchFamily="34" charset="0"/>
                <a:cs typeface="Arial" panose="020B0604020202020204" pitchFamily="34" charset="0"/>
              </a:rPr>
              <a:t>soft, spotty fur		</a:t>
            </a:r>
            <a:r>
              <a:rPr lang="en-GB" dirty="0" smtClean="0">
                <a:latin typeface="Arial" panose="020B0604020202020204" pitchFamily="34" charset="0"/>
                <a:cs typeface="Arial" panose="020B0604020202020204" pitchFamily="34" charset="0"/>
              </a:rPr>
              <a:t> near </a:t>
            </a:r>
            <a:r>
              <a:rPr lang="en-GB" dirty="0">
                <a:latin typeface="Arial" panose="020B0604020202020204" pitchFamily="34" charset="0"/>
                <a:cs typeface="Arial" panose="020B0604020202020204" pitchFamily="34" charset="0"/>
              </a:rPr>
              <a:t>to her		    really clean</a:t>
            </a:r>
          </a:p>
          <a:p>
            <a:pPr marL="0" indent="0">
              <a:buNone/>
            </a:pPr>
            <a:endParaRPr lang="en-GB" dirty="0">
              <a:latin typeface="Arial" panose="020B0604020202020204" pitchFamily="34" charset="0"/>
              <a:cs typeface="Arial" panose="020B0604020202020204" pitchFamily="34" charset="0"/>
            </a:endParaRPr>
          </a:p>
          <a:p>
            <a:pPr marL="0" indent="0">
              <a:buNone/>
            </a:pPr>
            <a:r>
              <a:rPr lang="en-GB" dirty="0">
                <a:latin typeface="Arial" panose="020B0604020202020204" pitchFamily="34" charset="0"/>
                <a:cs typeface="Arial" panose="020B0604020202020204" pitchFamily="34" charset="0"/>
              </a:rPr>
              <a:t>			</a:t>
            </a:r>
            <a:r>
              <a:rPr lang="en-GB" dirty="0" smtClean="0">
                <a:latin typeface="Arial" panose="020B0604020202020204" pitchFamily="34" charset="0"/>
                <a:cs typeface="Arial" panose="020B0604020202020204" pitchFamily="34" charset="0"/>
              </a:rPr>
              <a:t>no </a:t>
            </a:r>
            <a:r>
              <a:rPr lang="en-GB" dirty="0">
                <a:latin typeface="Arial" panose="020B0604020202020204" pitchFamily="34" charset="0"/>
                <a:cs typeface="Arial" panose="020B0604020202020204" pitchFamily="34" charset="0"/>
              </a:rPr>
              <a:t>trees				</a:t>
            </a:r>
          </a:p>
          <a:p>
            <a:pPr marL="0" indent="0">
              <a:buNone/>
            </a:pPr>
            <a:endParaRPr lang="en-GB"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4414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53331"/>
            <a:ext cx="10515600" cy="4351338"/>
          </a:xfrm>
        </p:spPr>
        <p:txBody>
          <a:bodyPr/>
          <a:lstStyle/>
          <a:p>
            <a:pPr marL="0" indent="0">
              <a:buNone/>
            </a:pPr>
            <a:r>
              <a:rPr lang="en-GB" u="sng" dirty="0">
                <a:latin typeface="Arial" panose="020B0604020202020204" pitchFamily="34" charset="0"/>
                <a:cs typeface="Arial" panose="020B0604020202020204" pitchFamily="34" charset="0"/>
              </a:rPr>
              <a:t>Add a preposition to complete the noun phrases.</a:t>
            </a:r>
          </a:p>
          <a:p>
            <a:pPr marL="0" indent="0">
              <a:buNone/>
            </a:pPr>
            <a:endParaRPr lang="en-GB" dirty="0">
              <a:latin typeface="Arial" panose="020B0604020202020204" pitchFamily="34" charset="0"/>
              <a:cs typeface="Arial" panose="020B0604020202020204" pitchFamily="34" charset="0"/>
            </a:endParaRPr>
          </a:p>
          <a:p>
            <a:pPr marL="0" indent="0">
              <a:buNone/>
            </a:pPr>
            <a:r>
              <a:rPr lang="en-GB" dirty="0">
                <a:latin typeface="Arial" panose="020B0604020202020204" pitchFamily="34" charset="0"/>
                <a:cs typeface="Arial" panose="020B0604020202020204" pitchFamily="34" charset="0"/>
              </a:rPr>
              <a:t>				</a:t>
            </a:r>
          </a:p>
          <a:p>
            <a:pPr marL="0" indent="0">
              <a:buNone/>
            </a:pPr>
            <a:r>
              <a:rPr lang="en-GB" dirty="0">
                <a:latin typeface="Arial" panose="020B0604020202020204" pitchFamily="34" charset="0"/>
                <a:cs typeface="Arial" panose="020B0604020202020204" pitchFamily="34" charset="0"/>
              </a:rPr>
              <a:t>The muddy water …….. the humid rainforest.</a:t>
            </a:r>
          </a:p>
          <a:p>
            <a:pPr marL="0" indent="0">
              <a:buNone/>
            </a:pPr>
            <a:endParaRPr lang="en-GB" dirty="0">
              <a:latin typeface="Arial" panose="020B0604020202020204" pitchFamily="34" charset="0"/>
              <a:cs typeface="Arial" panose="020B0604020202020204" pitchFamily="34" charset="0"/>
            </a:endParaRPr>
          </a:p>
          <a:p>
            <a:pPr marL="0" indent="0">
              <a:buNone/>
            </a:pPr>
            <a:r>
              <a:rPr lang="en-GB" dirty="0">
                <a:latin typeface="Arial" panose="020B0604020202020204" pitchFamily="34" charset="0"/>
                <a:cs typeface="Arial" panose="020B0604020202020204" pitchFamily="34" charset="0"/>
              </a:rPr>
              <a:t>A </a:t>
            </a:r>
            <a:r>
              <a:rPr lang="en-GB" dirty="0" smtClean="0">
                <a:latin typeface="Arial" panose="020B0604020202020204" pitchFamily="34" charset="0"/>
                <a:cs typeface="Arial" panose="020B0604020202020204" pitchFamily="34" charset="0"/>
              </a:rPr>
              <a:t>multi-coloured parrot </a:t>
            </a:r>
            <a:r>
              <a:rPr lang="en-GB" dirty="0">
                <a:latin typeface="Arial" panose="020B0604020202020204" pitchFamily="34" charset="0"/>
                <a:cs typeface="Arial" panose="020B0604020202020204" pitchFamily="34" charset="0"/>
              </a:rPr>
              <a:t>…………. the branch.</a:t>
            </a: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09759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98443" y="1253331"/>
            <a:ext cx="10879183" cy="4351338"/>
          </a:xfrm>
        </p:spPr>
        <p:txBody>
          <a:bodyPr>
            <a:normAutofit/>
          </a:bodyPr>
          <a:lstStyle/>
          <a:p>
            <a:pPr marL="0" indent="0">
              <a:buNone/>
            </a:pPr>
            <a:r>
              <a:rPr lang="en-GB" dirty="0">
                <a:latin typeface="Arial" panose="020B0604020202020204" pitchFamily="34" charset="0"/>
                <a:cs typeface="Arial" panose="020B0604020202020204" pitchFamily="34" charset="0"/>
              </a:rPr>
              <a:t>Can you spot the expanded noun phrases in these sentences? </a:t>
            </a:r>
          </a:p>
          <a:p>
            <a:pPr marL="0" indent="0">
              <a:buNone/>
            </a:pPr>
            <a:endParaRPr lang="en-GB"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a:p>
            <a:pPr marL="0" indent="0">
              <a:buNone/>
            </a:pPr>
            <a:r>
              <a:rPr lang="en-GB" dirty="0">
                <a:latin typeface="Arial" panose="020B0604020202020204" pitchFamily="34" charset="0"/>
                <a:cs typeface="Arial" panose="020B0604020202020204" pitchFamily="34" charset="0"/>
              </a:rPr>
              <a:t>The long, slimy snake was twisting itself around a branch.</a:t>
            </a:r>
          </a:p>
          <a:p>
            <a:pPr marL="0" indent="0">
              <a:buNone/>
            </a:pPr>
            <a:endParaRPr lang="en-GB"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a:p>
            <a:pPr marL="0" indent="0">
              <a:buNone/>
            </a:pPr>
            <a:r>
              <a:rPr lang="en-GB" dirty="0">
                <a:latin typeface="Arial" panose="020B0604020202020204" pitchFamily="34" charset="0"/>
                <a:cs typeface="Arial" panose="020B0604020202020204" pitchFamily="34" charset="0"/>
              </a:rPr>
              <a:t>The sly, poisonous snake was waiting for its prey.</a:t>
            </a:r>
          </a:p>
          <a:p>
            <a:pPr marL="0" indent="0">
              <a:buNone/>
            </a:pPr>
            <a:endParaRPr lang="en-GB" dirty="0"/>
          </a:p>
        </p:txBody>
      </p:sp>
    </p:spTree>
    <p:extLst>
      <p:ext uri="{BB962C8B-B14F-4D97-AF65-F5344CB8AC3E}">
        <p14:creationId xmlns:p14="http://schemas.microsoft.com/office/powerpoint/2010/main" val="21430019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64704" y="1454564"/>
            <a:ext cx="10970623" cy="4351338"/>
          </a:xfrm>
        </p:spPr>
        <p:txBody>
          <a:bodyPr/>
          <a:lstStyle/>
          <a:p>
            <a:pPr marL="0" indent="0">
              <a:buNone/>
            </a:pPr>
            <a:r>
              <a:rPr lang="en-GB" dirty="0"/>
              <a:t>Can you find the fronted adverbials in this sentences?</a:t>
            </a:r>
          </a:p>
          <a:p>
            <a:pPr marL="0" indent="0">
              <a:buNone/>
            </a:pPr>
            <a:endParaRPr lang="en-GB" dirty="0"/>
          </a:p>
          <a:p>
            <a:pPr marL="0" indent="0">
              <a:buNone/>
            </a:pPr>
            <a:endParaRPr lang="en-GB" dirty="0"/>
          </a:p>
          <a:p>
            <a:pPr marL="0" indent="0">
              <a:buNone/>
            </a:pPr>
            <a:r>
              <a:rPr lang="en-GB" dirty="0"/>
              <a:t>In the blink of an eye, the small boy </a:t>
            </a:r>
            <a:r>
              <a:rPr lang="en-GB" dirty="0" smtClean="0"/>
              <a:t>crept</a:t>
            </a:r>
            <a:r>
              <a:rPr lang="en-GB" dirty="0" smtClean="0"/>
              <a:t> </a:t>
            </a:r>
            <a:r>
              <a:rPr lang="en-GB" dirty="0"/>
              <a:t>from behind a great leaf.</a:t>
            </a:r>
          </a:p>
          <a:p>
            <a:pPr marL="0" indent="0">
              <a:buNone/>
            </a:pPr>
            <a:endParaRPr lang="en-GB" dirty="0"/>
          </a:p>
          <a:p>
            <a:pPr marL="0" indent="0">
              <a:buNone/>
            </a:pPr>
            <a:r>
              <a:rPr lang="en-GB" dirty="0"/>
              <a:t>Early the next morning, the animals returned to </a:t>
            </a:r>
            <a:r>
              <a:rPr lang="en-GB" dirty="0" smtClean="0"/>
              <a:t>their home in the trees.</a:t>
            </a:r>
            <a:endParaRPr lang="en-GB" dirty="0"/>
          </a:p>
        </p:txBody>
      </p:sp>
    </p:spTree>
    <p:extLst>
      <p:ext uri="{BB962C8B-B14F-4D97-AF65-F5344CB8AC3E}">
        <p14:creationId xmlns:p14="http://schemas.microsoft.com/office/powerpoint/2010/main" val="386479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220</TotalTime>
  <Words>500</Words>
  <Application>Microsoft Office PowerPoint</Application>
  <PresentationFormat>Widescreen</PresentationFormat>
  <Paragraphs>89</Paragraphs>
  <Slides>15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Year 4 Grammar Quiz</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International House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Grammar Quiz!</dc:title>
  <dc:creator>Wilkinson, Sean</dc:creator>
  <cp:lastModifiedBy>Conroy, Bekki</cp:lastModifiedBy>
  <cp:revision>24</cp:revision>
  <dcterms:created xsi:type="dcterms:W3CDTF">2021-02-09T10:12:23Z</dcterms:created>
  <dcterms:modified xsi:type="dcterms:W3CDTF">2021-02-10T08:27:17Z</dcterms:modified>
</cp:coreProperties>
</file>