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6" r:id="rId7"/>
    <p:sldId id="265"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377831008"/>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338684996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73866428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50662074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3BB76B-1923-4E87-BA45-1269F277CE93}"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67225119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209804346"/>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3BB76B-1923-4E87-BA45-1269F277CE93}"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226844044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3BB76B-1923-4E87-BA45-1269F277CE93}"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4818980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BB76B-1923-4E87-BA45-1269F277CE93}"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168676163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42493236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BB76B-1923-4E87-BA45-1269F277CE93}"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DC0386-9571-47EB-A2AB-0C7E12FAF9C5}" type="slidenum">
              <a:rPr lang="en-GB" smtClean="0"/>
              <a:t>‹#›</a:t>
            </a:fld>
            <a:endParaRPr lang="en-GB"/>
          </a:p>
        </p:txBody>
      </p:sp>
    </p:spTree>
    <p:extLst>
      <p:ext uri="{BB962C8B-B14F-4D97-AF65-F5344CB8AC3E}">
        <p14:creationId xmlns:p14="http://schemas.microsoft.com/office/powerpoint/2010/main" val="23991724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BB76B-1923-4E87-BA45-1269F277CE93}"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C0386-9571-47EB-A2AB-0C7E12FAF9C5}" type="slidenum">
              <a:rPr lang="en-GB" smtClean="0"/>
              <a:t>‹#›</a:t>
            </a:fld>
            <a:endParaRPr lang="en-GB"/>
          </a:p>
        </p:txBody>
      </p:sp>
    </p:spTree>
    <p:extLst>
      <p:ext uri="{BB962C8B-B14F-4D97-AF65-F5344CB8AC3E}">
        <p14:creationId xmlns:p14="http://schemas.microsoft.com/office/powerpoint/2010/main" val="3963268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28425" cy="1325563"/>
          </a:xfrm>
        </p:spPr>
        <p:txBody>
          <a:bodyPr>
            <a:normAutofit/>
          </a:bodyPr>
          <a:lstStyle/>
          <a:p>
            <a:r>
              <a:rPr lang="en-GB" sz="4800" u="sng" dirty="0"/>
              <a:t>Fantastic Mr Fox </a:t>
            </a:r>
          </a:p>
        </p:txBody>
      </p:sp>
      <p:sp>
        <p:nvSpPr>
          <p:cNvPr id="3" name="Content Placeholder 2"/>
          <p:cNvSpPr>
            <a:spLocks noGrp="1"/>
          </p:cNvSpPr>
          <p:nvPr>
            <p:ph idx="1"/>
          </p:nvPr>
        </p:nvSpPr>
        <p:spPr>
          <a:xfrm>
            <a:off x="838200" y="1825625"/>
            <a:ext cx="4941163" cy="3261280"/>
          </a:xfrm>
        </p:spPr>
        <p:txBody>
          <a:bodyPr>
            <a:normAutofit fontScale="92500" lnSpcReduction="20000"/>
          </a:bodyPr>
          <a:lstStyle/>
          <a:p>
            <a:pPr marL="0" indent="0">
              <a:buNone/>
            </a:pPr>
            <a:r>
              <a:rPr lang="en-US" sz="4400" dirty="0"/>
              <a:t>Chapter 6</a:t>
            </a:r>
          </a:p>
          <a:p>
            <a:pPr marL="0" indent="0">
              <a:buNone/>
            </a:pPr>
            <a:r>
              <a:rPr lang="en-US" sz="4400" dirty="0"/>
              <a:t>The Race</a:t>
            </a:r>
          </a:p>
          <a:p>
            <a:pPr marL="0" indent="0">
              <a:buNone/>
            </a:pPr>
            <a:endParaRPr lang="en-US" sz="4400" dirty="0"/>
          </a:p>
          <a:p>
            <a:pPr marL="0" indent="0">
              <a:buNone/>
            </a:pPr>
            <a:r>
              <a:rPr lang="en-US" sz="2600" dirty="0"/>
              <a:t>What do you think this chapter may be about?</a:t>
            </a:r>
          </a:p>
          <a:p>
            <a:pPr marL="0" indent="0">
              <a:buNone/>
            </a:pPr>
            <a:r>
              <a:rPr lang="en-US" sz="2600" dirty="0"/>
              <a:t>Do you think the farmers will catch the foxes?</a:t>
            </a:r>
          </a:p>
          <a:p>
            <a:pPr marL="0" indent="0">
              <a:buNone/>
            </a:pPr>
            <a:endParaRPr lang="en-US" sz="2600" dirty="0"/>
          </a:p>
          <a:p>
            <a:pPr marL="0" indent="0">
              <a:buNone/>
            </a:pPr>
            <a:endParaRPr lang="en-GB" sz="4400" dirty="0"/>
          </a:p>
        </p:txBody>
      </p:sp>
      <p:pic>
        <p:nvPicPr>
          <p:cNvPr id="4" name="Picture 3"/>
          <p:cNvPicPr>
            <a:picLocks noChangeAspect="1"/>
          </p:cNvPicPr>
          <p:nvPr/>
        </p:nvPicPr>
        <p:blipFill>
          <a:blip r:embed="rId4"/>
          <a:stretch>
            <a:fillRect/>
          </a:stretch>
        </p:blipFill>
        <p:spPr>
          <a:xfrm>
            <a:off x="5997458" y="0"/>
            <a:ext cx="6833238" cy="6960093"/>
          </a:xfrm>
          <a:prstGeom prst="rect">
            <a:avLst/>
          </a:prstGeom>
        </p:spPr>
      </p:pic>
      <p:pic>
        <p:nvPicPr>
          <p:cNvPr id="5" name="Recorded Sound">
            <a:hlinkClick r:id="" action="ppaction://media"/>
            <a:extLst>
              <a:ext uri="{FF2B5EF4-FFF2-40B4-BE49-F238E27FC236}">
                <a16:creationId xmlns:a16="http://schemas.microsoft.com/office/drawing/2014/main" id="{E90E51D5-9D72-4FD9-8443-2C5031244E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0384120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83" y="1934785"/>
            <a:ext cx="7319831" cy="4556075"/>
          </a:xfrm>
        </p:spPr>
        <p:txBody>
          <a:bodyPr>
            <a:normAutofit/>
          </a:bodyPr>
          <a:lstStyle/>
          <a:p>
            <a:pPr marL="0" indent="0">
              <a:lnSpc>
                <a:spcPct val="100000"/>
              </a:lnSpc>
              <a:buNone/>
            </a:pPr>
            <a:r>
              <a:rPr lang="en-GB" dirty="0"/>
              <a:t>Now there began a desperate race, the machines against the foxes. In the beginning, the hill looked like this:</a:t>
            </a:r>
          </a:p>
          <a:p>
            <a:pPr marL="0" indent="0">
              <a:lnSpc>
                <a:spcPct val="100000"/>
              </a:lnSpc>
              <a:buNone/>
            </a:pPr>
            <a:endParaRPr lang="en-GB" dirty="0"/>
          </a:p>
          <a:p>
            <a:pPr marL="0" indent="0">
              <a:lnSpc>
                <a:spcPct val="100000"/>
              </a:lnSpc>
              <a:buNone/>
            </a:pPr>
            <a:endParaRPr lang="en-GB" dirty="0"/>
          </a:p>
          <a:p>
            <a:pPr marL="0" indent="0">
              <a:lnSpc>
                <a:spcPct val="100000"/>
              </a:lnSpc>
              <a:buNone/>
            </a:pPr>
            <a:r>
              <a:rPr lang="en-GB" dirty="0"/>
              <a:t>After about an hour, as the machines bit away more and more soil from the hilltop, it looked like this: </a:t>
            </a:r>
          </a:p>
          <a:p>
            <a:pPr marL="0" indent="0">
              <a:lnSpc>
                <a:spcPct val="100000"/>
              </a:lnSpc>
              <a:buNone/>
            </a:pPr>
            <a:endParaRPr lang="en-GB" dirty="0"/>
          </a:p>
        </p:txBody>
      </p:sp>
      <p:pic>
        <p:nvPicPr>
          <p:cNvPr id="7" name="Picture 6"/>
          <p:cNvPicPr>
            <a:picLocks noChangeAspect="1"/>
          </p:cNvPicPr>
          <p:nvPr/>
        </p:nvPicPr>
        <p:blipFill>
          <a:blip r:embed="rId4"/>
          <a:stretch>
            <a:fillRect/>
          </a:stretch>
        </p:blipFill>
        <p:spPr>
          <a:xfrm>
            <a:off x="8222009" y="260461"/>
            <a:ext cx="3131791" cy="3005254"/>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7901691" y="3652014"/>
            <a:ext cx="3772426" cy="2838846"/>
          </a:xfrm>
          <a:prstGeom prst="rect">
            <a:avLst/>
          </a:prstGeom>
          <a:ln>
            <a:solidFill>
              <a:schemeClr val="accent1"/>
            </a:solidFill>
          </a:ln>
        </p:spPr>
      </p:pic>
      <p:sp>
        <p:nvSpPr>
          <p:cNvPr id="4" name="TextBox 3">
            <a:extLst>
              <a:ext uri="{FF2B5EF4-FFF2-40B4-BE49-F238E27FC236}">
                <a16:creationId xmlns:a16="http://schemas.microsoft.com/office/drawing/2014/main" id="{6EC11E73-4F8C-4E80-86C7-FB3BD06BCA42}"/>
              </a:ext>
            </a:extLst>
          </p:cNvPr>
          <p:cNvSpPr txBox="1"/>
          <p:nvPr/>
        </p:nvSpPr>
        <p:spPr>
          <a:xfrm>
            <a:off x="2982897" y="365125"/>
            <a:ext cx="4021584" cy="1569660"/>
          </a:xfrm>
          <a:prstGeom prst="rect">
            <a:avLst/>
          </a:prstGeom>
          <a:noFill/>
        </p:spPr>
        <p:txBody>
          <a:bodyPr wrap="square" rtlCol="0">
            <a:spAutoFit/>
          </a:bodyPr>
          <a:lstStyle/>
          <a:p>
            <a:pPr marL="0" indent="0">
              <a:buNone/>
            </a:pPr>
            <a:r>
              <a:rPr lang="en-US" sz="3200" u="sng" dirty="0"/>
              <a:t>Chapter 6</a:t>
            </a:r>
          </a:p>
          <a:p>
            <a:pPr marL="0" indent="0">
              <a:buNone/>
            </a:pPr>
            <a:r>
              <a:rPr lang="en-US" sz="3200" u="sng" dirty="0"/>
              <a:t>The Race</a:t>
            </a:r>
          </a:p>
          <a:p>
            <a:endParaRPr lang="en-GB" sz="3200" u="sng" dirty="0"/>
          </a:p>
        </p:txBody>
      </p:sp>
      <p:sp>
        <p:nvSpPr>
          <p:cNvPr id="6" name="Title 5">
            <a:extLst>
              <a:ext uri="{FF2B5EF4-FFF2-40B4-BE49-F238E27FC236}">
                <a16:creationId xmlns:a16="http://schemas.microsoft.com/office/drawing/2014/main" id="{4C551BC7-F503-4B84-B8F6-79E618BCDA3F}"/>
              </a:ext>
            </a:extLst>
          </p:cNvPr>
          <p:cNvSpPr>
            <a:spLocks noGrp="1"/>
          </p:cNvSpPr>
          <p:nvPr>
            <p:ph type="title"/>
          </p:nvPr>
        </p:nvSpPr>
        <p:spPr/>
        <p:txBody>
          <a:bodyPr/>
          <a:lstStyle/>
          <a:p>
            <a:endParaRPr lang="en-GB" dirty="0"/>
          </a:p>
        </p:txBody>
      </p:sp>
      <p:pic>
        <p:nvPicPr>
          <p:cNvPr id="9" name="Recorded Sound">
            <a:hlinkClick r:id="" action="ppaction://media"/>
            <a:extLst>
              <a:ext uri="{FF2B5EF4-FFF2-40B4-BE49-F238E27FC236}">
                <a16:creationId xmlns:a16="http://schemas.microsoft.com/office/drawing/2014/main" id="{CBB50EF9-17D2-4FCD-B5FA-35CD3A490C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226834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162596"/>
            <a:ext cx="10515600" cy="4846320"/>
          </a:xfrm>
        </p:spPr>
        <p:txBody>
          <a:bodyPr>
            <a:normAutofit/>
          </a:bodyPr>
          <a:lstStyle/>
          <a:p>
            <a:pPr marL="0" indent="0">
              <a:lnSpc>
                <a:spcPct val="100000"/>
              </a:lnSpc>
              <a:buNone/>
            </a:pPr>
            <a:r>
              <a:rPr lang="en-GB" dirty="0"/>
              <a:t>Sometimes the foxes would gain a little ground and the clanking noises would grow fainter and Mr Fox would say, ‘We’re going to make it! I’m sure we are!’ But then a few moments later, the machines would come back at them and the crunch of the mighty shovels would get louder and louder. Once the foxes actually saw the sharp metal edge of one of the shovels as it scraped up the earth just behind them. </a:t>
            </a:r>
          </a:p>
          <a:p>
            <a:pPr marL="0" indent="0">
              <a:lnSpc>
                <a:spcPct val="100000"/>
              </a:lnSpc>
              <a:buNone/>
            </a:pPr>
            <a:r>
              <a:rPr lang="en-GB" dirty="0"/>
              <a:t>‘Keep going, my darlings!’ panted Mr Fox. ‘Don’t give up!’ </a:t>
            </a:r>
          </a:p>
          <a:p>
            <a:pPr marL="0" indent="0">
              <a:lnSpc>
                <a:spcPct val="100000"/>
              </a:lnSpc>
              <a:buNone/>
            </a:pPr>
            <a:r>
              <a:rPr lang="en-GB" dirty="0"/>
              <a:t>‘Keep going!’ the fat Boggis shouted to Bunce and Bean. ‘We’ll get him any moment now!’ </a:t>
            </a:r>
          </a:p>
        </p:txBody>
      </p:sp>
      <p:pic>
        <p:nvPicPr>
          <p:cNvPr id="4" name="Recorded Sound">
            <a:hlinkClick r:id="" action="ppaction://media"/>
            <a:extLst>
              <a:ext uri="{FF2B5EF4-FFF2-40B4-BE49-F238E27FC236}">
                <a16:creationId xmlns:a16="http://schemas.microsoft.com/office/drawing/2014/main" id="{14466A63-8356-468F-9C69-FB82510CBF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337118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365126"/>
            <a:ext cx="8085908" cy="6362246"/>
          </a:xfrm>
        </p:spPr>
        <p:txBody>
          <a:bodyPr>
            <a:normAutofit fontScale="92500" lnSpcReduction="20000"/>
          </a:bodyPr>
          <a:lstStyle/>
          <a:p>
            <a:pPr marL="0" indent="0">
              <a:lnSpc>
                <a:spcPct val="120000"/>
              </a:lnSpc>
              <a:buNone/>
            </a:pPr>
            <a:r>
              <a:rPr lang="en-GB" dirty="0"/>
              <a:t>‘Have you caught sight of him yet?’ Bean called back. </a:t>
            </a:r>
          </a:p>
          <a:p>
            <a:pPr marL="0" indent="0">
              <a:lnSpc>
                <a:spcPct val="120000"/>
              </a:lnSpc>
              <a:buNone/>
            </a:pPr>
            <a:r>
              <a:rPr lang="en-GB" dirty="0"/>
              <a:t>‘Not yet,’ shouted Boggis. ‘But I think you’re close!’ </a:t>
            </a:r>
          </a:p>
          <a:p>
            <a:pPr marL="0" indent="0">
              <a:lnSpc>
                <a:spcPct val="120000"/>
              </a:lnSpc>
              <a:buNone/>
            </a:pPr>
            <a:r>
              <a:rPr lang="en-GB" dirty="0"/>
              <a:t>‘I’ll pick him up with my bucket!’ shouted Bunce. ‘I’ll chop him to pieces!’ </a:t>
            </a:r>
          </a:p>
          <a:p>
            <a:pPr marL="0" indent="0">
              <a:lnSpc>
                <a:spcPct val="120000"/>
              </a:lnSpc>
              <a:buNone/>
            </a:pPr>
            <a:r>
              <a:rPr lang="en-GB" dirty="0"/>
              <a:t>But by lunchtime the machines were still at it. And so were the poor foxes. The hill now looked like this…</a:t>
            </a:r>
          </a:p>
          <a:p>
            <a:pPr marL="0" indent="0">
              <a:lnSpc>
                <a:spcPct val="120000"/>
              </a:lnSpc>
              <a:buNone/>
            </a:pPr>
            <a:endParaRPr lang="en-GB" dirty="0"/>
          </a:p>
          <a:p>
            <a:pPr marL="0" indent="0">
              <a:lnSpc>
                <a:spcPct val="120000"/>
              </a:lnSpc>
              <a:buNone/>
            </a:pPr>
            <a:r>
              <a:rPr lang="en-GB" dirty="0"/>
              <a:t>The farmers didn’t stop for lunch; they were too keen to finish the job. </a:t>
            </a:r>
          </a:p>
          <a:p>
            <a:pPr marL="0" indent="0">
              <a:lnSpc>
                <a:spcPct val="120000"/>
              </a:lnSpc>
              <a:buNone/>
            </a:pPr>
            <a:r>
              <a:rPr lang="en-GB" dirty="0"/>
              <a:t>‘Hey there, Mr Fox!’ yelled Bunce, leaning out of his tractor. ‘We’re coming to get you now!’ </a:t>
            </a:r>
          </a:p>
          <a:p>
            <a:pPr marL="0" indent="0">
              <a:lnSpc>
                <a:spcPct val="120000"/>
              </a:lnSpc>
              <a:buNone/>
            </a:pPr>
            <a:r>
              <a:rPr lang="en-GB" dirty="0"/>
              <a:t>‘You’ve had your last chicken!’ yelled Boggis. ‘You’ll never come prowling around </a:t>
            </a:r>
            <a:r>
              <a:rPr lang="en-GB" i="1" dirty="0"/>
              <a:t>my </a:t>
            </a:r>
            <a:r>
              <a:rPr lang="en-GB" dirty="0"/>
              <a:t>farm again!’ </a:t>
            </a:r>
          </a:p>
        </p:txBody>
      </p:sp>
      <p:pic>
        <p:nvPicPr>
          <p:cNvPr id="5" name="Recorded Sound">
            <a:hlinkClick r:id="" action="ppaction://media"/>
            <a:extLst>
              <a:ext uri="{FF2B5EF4-FFF2-40B4-BE49-F238E27FC236}">
                <a16:creationId xmlns:a16="http://schemas.microsoft.com/office/drawing/2014/main" id="{5BD786A9-F3C3-45CF-92FC-0F22C02A2E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7" name="Picture 6">
            <a:extLst>
              <a:ext uri="{FF2B5EF4-FFF2-40B4-BE49-F238E27FC236}">
                <a16:creationId xmlns:a16="http://schemas.microsoft.com/office/drawing/2014/main" id="{3BF29E35-D5F0-49E2-98A6-55143664BAE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8248091" y="1608338"/>
            <a:ext cx="3763398" cy="262926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42828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41538" y="365125"/>
            <a:ext cx="7643674" cy="6114052"/>
          </a:xfrm>
        </p:spPr>
        <p:txBody>
          <a:bodyPr>
            <a:normAutofit fontScale="92500" lnSpcReduction="20000"/>
          </a:bodyPr>
          <a:lstStyle/>
          <a:p>
            <a:pPr marL="0" indent="0">
              <a:lnSpc>
                <a:spcPct val="120000"/>
              </a:lnSpc>
              <a:buNone/>
            </a:pPr>
            <a:r>
              <a:rPr lang="en-GB" dirty="0"/>
              <a:t>A sort of madness had taken hold of the three men. The tall skinny Bean and dwarfish pot-bellied Bunce were driving their machines like maniacs, racing the motors and making the shovels dig at a terrific speed. The fat Boggis was hopping about like a dervish and shouting, ‘Faster! Faster!’ </a:t>
            </a:r>
          </a:p>
          <a:p>
            <a:pPr marL="0" indent="0">
              <a:lnSpc>
                <a:spcPct val="120000"/>
              </a:lnSpc>
              <a:buNone/>
            </a:pPr>
            <a:r>
              <a:rPr lang="en-GB" dirty="0"/>
              <a:t>By five o’clock in the afternoon this is what had happened to the hill… </a:t>
            </a:r>
          </a:p>
          <a:p>
            <a:pPr marL="0" indent="0">
              <a:lnSpc>
                <a:spcPct val="120000"/>
              </a:lnSpc>
              <a:buNone/>
            </a:pPr>
            <a:r>
              <a:rPr lang="en-GB" dirty="0"/>
              <a:t>The hole the machines had dug was like the crater of a volcano. It was such an extraordinary sight that crowds of people came rushing out from the surrounding villages to have a look. They stood on the edge of the crater and stared down at Boggis and Bunce and Bean. </a:t>
            </a:r>
          </a:p>
        </p:txBody>
      </p:sp>
      <p:pic>
        <p:nvPicPr>
          <p:cNvPr id="4" name="Recorded Sound">
            <a:hlinkClick r:id="" action="ppaction://media"/>
            <a:extLst>
              <a:ext uri="{FF2B5EF4-FFF2-40B4-BE49-F238E27FC236}">
                <a16:creationId xmlns:a16="http://schemas.microsoft.com/office/drawing/2014/main" id="{CE7DF81F-4389-4698-88C8-E413A81F40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6" name="Picture 5">
            <a:extLst>
              <a:ext uri="{FF2B5EF4-FFF2-40B4-BE49-F238E27FC236}">
                <a16:creationId xmlns:a16="http://schemas.microsoft.com/office/drawing/2014/main" id="{8AD2D908-BDA6-4D66-9F16-0604FC730D28}"/>
              </a:ext>
            </a:extLst>
          </p:cNvPr>
          <p:cNvPicPr>
            <a:picLocks noChangeAspect="1"/>
          </p:cNvPicPr>
          <p:nvPr/>
        </p:nvPicPr>
        <p:blipFill>
          <a:blip r:embed="rId5"/>
          <a:stretch>
            <a:fillRect/>
          </a:stretch>
        </p:blipFill>
        <p:spPr>
          <a:xfrm>
            <a:off x="8256334" y="1267604"/>
            <a:ext cx="3739551" cy="365472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26177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5124-EBFA-4284-BAB3-B2188367E0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17AA9D-4F5B-47BE-8E29-DA5D6693CCD8}"/>
              </a:ext>
            </a:extLst>
          </p:cNvPr>
          <p:cNvSpPr>
            <a:spLocks noGrp="1"/>
          </p:cNvSpPr>
          <p:nvPr>
            <p:ph idx="1"/>
          </p:nvPr>
        </p:nvSpPr>
        <p:spPr>
          <a:xfrm>
            <a:off x="838200" y="585926"/>
            <a:ext cx="10515600" cy="5591037"/>
          </a:xfrm>
        </p:spPr>
        <p:txBody>
          <a:bodyPr/>
          <a:lstStyle/>
          <a:p>
            <a:pPr marL="0" indent="0">
              <a:lnSpc>
                <a:spcPct val="120000"/>
              </a:lnSpc>
              <a:buNone/>
            </a:pPr>
            <a:r>
              <a:rPr lang="en-GB" dirty="0"/>
              <a:t>‘Hey there, Boggis! What’s going on?’ </a:t>
            </a:r>
          </a:p>
          <a:p>
            <a:pPr marL="0" indent="0">
              <a:lnSpc>
                <a:spcPct val="120000"/>
              </a:lnSpc>
              <a:buNone/>
            </a:pPr>
            <a:r>
              <a:rPr lang="en-GB" dirty="0"/>
              <a:t>‘We’re after a fox!’</a:t>
            </a:r>
          </a:p>
          <a:p>
            <a:pPr marL="0" indent="0">
              <a:lnSpc>
                <a:spcPct val="120000"/>
              </a:lnSpc>
              <a:buNone/>
            </a:pPr>
            <a:r>
              <a:rPr lang="en-GB" dirty="0"/>
              <a:t>‘You must be mad!’ </a:t>
            </a:r>
          </a:p>
          <a:p>
            <a:pPr marL="0" indent="0">
              <a:lnSpc>
                <a:spcPct val="120000"/>
              </a:lnSpc>
              <a:buNone/>
            </a:pPr>
            <a:r>
              <a:rPr lang="en-GB" dirty="0"/>
              <a:t>The people jeered and laughed. But this only made the three farmers more furious and more obstinate and more determined than ever not to give up until they had caught the fox.</a:t>
            </a:r>
          </a:p>
          <a:p>
            <a:endParaRPr lang="en-GB" dirty="0"/>
          </a:p>
        </p:txBody>
      </p:sp>
      <p:pic>
        <p:nvPicPr>
          <p:cNvPr id="4" name="Recorded Sound">
            <a:hlinkClick r:id="" action="ppaction://media"/>
            <a:extLst>
              <a:ext uri="{FF2B5EF4-FFF2-40B4-BE49-F238E27FC236}">
                <a16:creationId xmlns:a16="http://schemas.microsoft.com/office/drawing/2014/main" id="{AAF93252-BB4E-4EDF-9AA5-DBCF23A1E2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6" name="Picture 5">
            <a:extLst>
              <a:ext uri="{FF2B5EF4-FFF2-40B4-BE49-F238E27FC236}">
                <a16:creationId xmlns:a16="http://schemas.microsoft.com/office/drawing/2014/main" id="{26CEB3E6-5307-4A71-B3F9-081FACAC4663}"/>
              </a:ext>
            </a:extLst>
          </p:cNvPr>
          <p:cNvPicPr>
            <a:picLocks noChangeAspect="1"/>
          </p:cNvPicPr>
          <p:nvPr/>
        </p:nvPicPr>
        <p:blipFill>
          <a:blip r:embed="rId5"/>
          <a:stretch>
            <a:fillRect/>
          </a:stretch>
        </p:blipFill>
        <p:spPr>
          <a:xfrm>
            <a:off x="4684251" y="4361852"/>
            <a:ext cx="2515539" cy="1910222"/>
          </a:xfrm>
          <a:prstGeom prst="rect">
            <a:avLst/>
          </a:prstGeom>
        </p:spPr>
      </p:pic>
    </p:spTree>
    <p:extLst>
      <p:ext uri="{BB962C8B-B14F-4D97-AF65-F5344CB8AC3E}">
        <p14:creationId xmlns:p14="http://schemas.microsoft.com/office/powerpoint/2010/main" val="20541628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8B1ACD-15DF-4CD3-80D6-5497098B8B4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9953481" y="122760"/>
            <a:ext cx="2238519" cy="4111889"/>
          </a:xfrm>
          <a:prstGeom prst="rect">
            <a:avLst/>
          </a:prstGeom>
        </p:spPr>
      </p:pic>
      <p:sp>
        <p:nvSpPr>
          <p:cNvPr id="2" name="Title 1"/>
          <p:cNvSpPr>
            <a:spLocks noGrp="1"/>
          </p:cNvSpPr>
          <p:nvPr>
            <p:ph type="title"/>
          </p:nvPr>
        </p:nvSpPr>
        <p:spPr>
          <a:xfrm>
            <a:off x="838200" y="365125"/>
            <a:ext cx="10515600" cy="562337"/>
          </a:xfrm>
        </p:spPr>
        <p:txBody>
          <a:bodyPr>
            <a:normAutofit fontScale="90000"/>
          </a:bodyPr>
          <a:lstStyle/>
          <a:p>
            <a:r>
              <a:rPr lang="en-GB" u="sng" dirty="0"/>
              <a:t>Task</a:t>
            </a:r>
            <a:br>
              <a:rPr lang="en-GB" dirty="0"/>
            </a:br>
            <a:endParaRPr lang="en-GB" dirty="0"/>
          </a:p>
        </p:txBody>
      </p:sp>
      <p:sp>
        <p:nvSpPr>
          <p:cNvPr id="3" name="Content Placeholder 2"/>
          <p:cNvSpPr>
            <a:spLocks noGrp="1"/>
          </p:cNvSpPr>
          <p:nvPr>
            <p:ph idx="1"/>
          </p:nvPr>
        </p:nvSpPr>
        <p:spPr>
          <a:xfrm>
            <a:off x="838200" y="927462"/>
            <a:ext cx="9797249" cy="4036423"/>
          </a:xfrm>
        </p:spPr>
        <p:txBody>
          <a:bodyPr>
            <a:normAutofit fontScale="70000" lnSpcReduction="20000"/>
          </a:bodyPr>
          <a:lstStyle/>
          <a:p>
            <a:pPr>
              <a:lnSpc>
                <a:spcPct val="120000"/>
              </a:lnSpc>
            </a:pPr>
            <a:r>
              <a:rPr lang="en-GB" dirty="0">
                <a:latin typeface="Arial" panose="020B0604020202020204" pitchFamily="34" charset="0"/>
                <a:cs typeface="Arial" panose="020B0604020202020204" pitchFamily="34" charset="0"/>
              </a:rPr>
              <a:t>You are one of the farmers, you can choose.</a:t>
            </a:r>
          </a:p>
          <a:p>
            <a:pPr>
              <a:lnSpc>
                <a:spcPct val="120000"/>
              </a:lnSpc>
            </a:pPr>
            <a:r>
              <a:rPr lang="en-GB" dirty="0">
                <a:latin typeface="Arial" panose="020B0604020202020204" pitchFamily="34" charset="0"/>
                <a:cs typeface="Arial" panose="020B0604020202020204" pitchFamily="34" charset="0"/>
              </a:rPr>
              <a:t>A police officer comes along and sees you using your diggers.</a:t>
            </a:r>
          </a:p>
          <a:p>
            <a:pPr>
              <a:lnSpc>
                <a:spcPct val="120000"/>
              </a:lnSpc>
            </a:pPr>
            <a:r>
              <a:rPr lang="en-GB" dirty="0">
                <a:latin typeface="Arial" panose="020B0604020202020204" pitchFamily="34" charset="0"/>
                <a:cs typeface="Arial" panose="020B0604020202020204" pitchFamily="34" charset="0"/>
              </a:rPr>
              <a:t>What can you tell him to stop him arresting you for destroying the environment. Write out and complete these sentences.</a:t>
            </a:r>
          </a:p>
          <a:p>
            <a:pPr marL="0" indent="0">
              <a:lnSpc>
                <a:spcPct val="170000"/>
              </a:lnSpc>
              <a:buNone/>
            </a:pPr>
            <a:r>
              <a:rPr lang="en-GB" b="1" dirty="0">
                <a:latin typeface="Arial" panose="020B0604020202020204" pitchFamily="34" charset="0"/>
                <a:cs typeface="Arial" panose="020B0604020202020204" pitchFamily="34" charset="0"/>
              </a:rPr>
              <a:t>We are trying to catch _______________who has been _____________our ______________ , ___________, ___________ and ____________. His house is underneath this huge ________ . We have tried ____________ him out with shovels but he ___________a tunnel. We are sure he won’t __________ from us now we are using these mechanical ___________. </a:t>
            </a:r>
          </a:p>
          <a:p>
            <a:pPr>
              <a:lnSpc>
                <a:spcPct val="120000"/>
              </a:lnSpc>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1084217" y="5381896"/>
            <a:ext cx="9862457" cy="1200329"/>
          </a:xfrm>
          <a:prstGeom prst="rect">
            <a:avLst/>
          </a:prstGeom>
          <a:noFill/>
          <a:ln>
            <a:solidFill>
              <a:schemeClr val="tx1"/>
            </a:solidFill>
          </a:ln>
        </p:spPr>
        <p:txBody>
          <a:bodyPr wrap="square" rtlCol="0">
            <a:spAutoFit/>
          </a:bodyPr>
          <a:lstStyle/>
          <a:p>
            <a:r>
              <a:rPr lang="en-GB" b="1" u="sng" dirty="0">
                <a:solidFill>
                  <a:srgbClr val="7030A0"/>
                </a:solidFill>
                <a:latin typeface="Arial" panose="020B0604020202020204" pitchFamily="34" charset="0"/>
                <a:cs typeface="Arial" panose="020B0604020202020204" pitchFamily="34" charset="0"/>
              </a:rPr>
              <a:t>Word bank</a:t>
            </a:r>
          </a:p>
          <a:p>
            <a:r>
              <a:rPr lang="en-GB" dirty="0">
                <a:solidFill>
                  <a:srgbClr val="7030A0"/>
                </a:solidFill>
                <a:latin typeface="Arial" panose="020B0604020202020204" pitchFamily="34" charset="0"/>
                <a:cs typeface="Arial" panose="020B0604020202020204" pitchFamily="34" charset="0"/>
              </a:rPr>
              <a:t>Diggers			Mr Fox			ducks		digging		tree	geese		turkeys		dug		escape		stealing		chickens</a:t>
            </a:r>
          </a:p>
        </p:txBody>
      </p:sp>
      <p:pic>
        <p:nvPicPr>
          <p:cNvPr id="9" name="Recorded Sound">
            <a:hlinkClick r:id="" action="ppaction://media"/>
            <a:extLst>
              <a:ext uri="{FF2B5EF4-FFF2-40B4-BE49-F238E27FC236}">
                <a16:creationId xmlns:a16="http://schemas.microsoft.com/office/drawing/2014/main" id="{5609D408-EC28-40A4-9C33-9ADA7BFCA0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0548550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1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37424-D90A-4629-814F-E3A414ABD7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A255481-9969-4C02-BF97-419BB49D255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3DEFB55-AC11-4B36-85FE-C6DF34CF335D}"/>
              </a:ext>
            </a:extLst>
          </p:cNvPr>
          <p:cNvPicPr>
            <a:picLocks noChangeAspect="1"/>
          </p:cNvPicPr>
          <p:nvPr/>
        </p:nvPicPr>
        <p:blipFill>
          <a:blip r:embed="rId2"/>
          <a:stretch>
            <a:fillRect/>
          </a:stretch>
        </p:blipFill>
        <p:spPr>
          <a:xfrm>
            <a:off x="4226224" y="1510199"/>
            <a:ext cx="3739551" cy="365472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6960325"/>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646</Words>
  <Application>Microsoft Office PowerPoint</Application>
  <PresentationFormat>Widescreen</PresentationFormat>
  <Paragraphs>37</Paragraphs>
  <Slides>8</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Fantastic Mr Fox </vt:lpstr>
      <vt:lpstr>PowerPoint Presentation</vt:lpstr>
      <vt:lpstr>PowerPoint Presentation</vt:lpstr>
      <vt:lpstr>PowerPoint Presentation</vt:lpstr>
      <vt:lpstr>PowerPoint Presentation</vt:lpstr>
      <vt:lpstr>PowerPoint Presentation</vt:lpstr>
      <vt:lpstr>Task </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Wilkinson, Sean</dc:creator>
  <cp:lastModifiedBy>Matilda Scott-Wilkinson</cp:lastModifiedBy>
  <cp:revision>16</cp:revision>
  <dcterms:created xsi:type="dcterms:W3CDTF">2021-01-26T13:32:42Z</dcterms:created>
  <dcterms:modified xsi:type="dcterms:W3CDTF">2021-01-26T21:34:37Z</dcterms:modified>
</cp:coreProperties>
</file>