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4" r:id="rId5"/>
    <p:sldId id="263" r:id="rId6"/>
    <p:sldId id="266" r:id="rId7"/>
    <p:sldId id="260" r:id="rId8"/>
    <p:sldId id="265" r:id="rId9"/>
    <p:sldId id="267" r:id="rId10"/>
    <p:sldId id="268" r:id="rId11"/>
    <p:sldId id="259" r:id="rId12"/>
    <p:sldId id="261" r:id="rId13"/>
    <p:sldId id="269"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E205E96E-2C5D-439C-8481-9932AE2B3FBF}">
          <p14:sldIdLst>
            <p14:sldId id="256"/>
            <p14:sldId id="257"/>
            <p14:sldId id="258"/>
            <p14:sldId id="264"/>
            <p14:sldId id="263"/>
            <p14:sldId id="266"/>
            <p14:sldId id="260"/>
            <p14:sldId id="265"/>
            <p14:sldId id="267"/>
            <p14:sldId id="268"/>
          </p14:sldIdLst>
        </p14:section>
        <p14:section name="Untitled Section" id="{19C27255-2669-4EC6-AFF4-D1D23E984D5D}">
          <p14:sldIdLst>
            <p14:sldId id="259"/>
          </p14:sldIdLst>
        </p14:section>
        <p14:section name="Untitled Section" id="{3555AA21-6C54-4DB3-AE28-9A26BEE98A3B}">
          <p14:sldIdLst>
            <p14:sldId id="261"/>
            <p14:sldId id="269"/>
          </p14:sldIdLst>
        </p14:section>
        <p14:section name="Untitled Section" id="{E31D6660-2366-4CA8-9939-1CDFBE8EED4B}">
          <p14:sldIdLst/>
        </p14:section>
        <p14:section name="Untitled Section" id="{A1F7D0D5-752D-4693-9440-6E61D69A8736}">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23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46D0DC7D-1AE2-46AB-84D5-CAEDCB9E5F15}" type="datetimeFigureOut">
              <a:rPr lang="en-GB" smtClean="0"/>
              <a:t>24/02/2021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A63288A-12C5-4400-9934-78ADDF3DE30B}" type="slidenum">
              <a:rPr lang="en-GB" smtClean="0"/>
              <a:t>‹#›</a:t>
            </a:fld>
            <a:endParaRPr lang="en-GB"/>
          </a:p>
        </p:txBody>
      </p:sp>
    </p:spTree>
    <p:extLst>
      <p:ext uri="{BB962C8B-B14F-4D97-AF65-F5344CB8AC3E}">
        <p14:creationId xmlns:p14="http://schemas.microsoft.com/office/powerpoint/2010/main" val="2051518194"/>
      </p:ext>
    </p:extLst>
  </p:cSld>
  <p:clrMapOvr>
    <a:masterClrMapping/>
  </p:clrMapOvr>
  <p:transition spd="slow">
    <p:fade thruBlk="1"/>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46D0DC7D-1AE2-46AB-84D5-CAEDCB9E5F15}" type="datetimeFigureOut">
              <a:rPr lang="en-GB" smtClean="0"/>
              <a:t>24/02/2021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A63288A-12C5-4400-9934-78ADDF3DE30B}" type="slidenum">
              <a:rPr lang="en-GB" smtClean="0"/>
              <a:t>‹#›</a:t>
            </a:fld>
            <a:endParaRPr lang="en-GB"/>
          </a:p>
        </p:txBody>
      </p:sp>
    </p:spTree>
    <p:extLst>
      <p:ext uri="{BB962C8B-B14F-4D97-AF65-F5344CB8AC3E}">
        <p14:creationId xmlns:p14="http://schemas.microsoft.com/office/powerpoint/2010/main" val="1699894715"/>
      </p:ext>
    </p:extLst>
  </p:cSld>
  <p:clrMapOvr>
    <a:masterClrMapping/>
  </p:clrMapOvr>
  <p:transition spd="slow">
    <p:fade thruBlk="1"/>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46D0DC7D-1AE2-46AB-84D5-CAEDCB9E5F15}" type="datetimeFigureOut">
              <a:rPr lang="en-GB" smtClean="0"/>
              <a:t>24/02/2021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A63288A-12C5-4400-9934-78ADDF3DE30B}" type="slidenum">
              <a:rPr lang="en-GB" smtClean="0"/>
              <a:t>‹#›</a:t>
            </a:fld>
            <a:endParaRPr lang="en-GB"/>
          </a:p>
        </p:txBody>
      </p:sp>
    </p:spTree>
    <p:extLst>
      <p:ext uri="{BB962C8B-B14F-4D97-AF65-F5344CB8AC3E}">
        <p14:creationId xmlns:p14="http://schemas.microsoft.com/office/powerpoint/2010/main" val="2099550956"/>
      </p:ext>
    </p:extLst>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46D0DC7D-1AE2-46AB-84D5-CAEDCB9E5F15}" type="datetimeFigureOut">
              <a:rPr lang="en-GB" smtClean="0"/>
              <a:t>24/02/2021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A63288A-12C5-4400-9934-78ADDF3DE30B}" type="slidenum">
              <a:rPr lang="en-GB" smtClean="0"/>
              <a:t>‹#›</a:t>
            </a:fld>
            <a:endParaRPr lang="en-GB"/>
          </a:p>
        </p:txBody>
      </p:sp>
    </p:spTree>
    <p:extLst>
      <p:ext uri="{BB962C8B-B14F-4D97-AF65-F5344CB8AC3E}">
        <p14:creationId xmlns:p14="http://schemas.microsoft.com/office/powerpoint/2010/main" val="3557353382"/>
      </p:ext>
    </p:extLst>
  </p:cSld>
  <p:clrMapOvr>
    <a:masterClrMapping/>
  </p:clrMapOvr>
  <p:transition spd="slow">
    <p:fade thruBlk="1"/>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6D0DC7D-1AE2-46AB-84D5-CAEDCB9E5F15}" type="datetimeFigureOut">
              <a:rPr lang="en-GB" smtClean="0"/>
              <a:t>24/02/2021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A63288A-12C5-4400-9934-78ADDF3DE30B}" type="slidenum">
              <a:rPr lang="en-GB" smtClean="0"/>
              <a:t>‹#›</a:t>
            </a:fld>
            <a:endParaRPr lang="en-GB"/>
          </a:p>
        </p:txBody>
      </p:sp>
    </p:spTree>
    <p:extLst>
      <p:ext uri="{BB962C8B-B14F-4D97-AF65-F5344CB8AC3E}">
        <p14:creationId xmlns:p14="http://schemas.microsoft.com/office/powerpoint/2010/main" val="2760158030"/>
      </p:ext>
    </p:extLst>
  </p:cSld>
  <p:clrMapOvr>
    <a:masterClrMapping/>
  </p:clrMapOvr>
  <p:transition spd="slow">
    <p:fade thruBlk="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46D0DC7D-1AE2-46AB-84D5-CAEDCB9E5F15}" type="datetimeFigureOut">
              <a:rPr lang="en-GB" smtClean="0"/>
              <a:t>24/02/2021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A63288A-12C5-4400-9934-78ADDF3DE30B}" type="slidenum">
              <a:rPr lang="en-GB" smtClean="0"/>
              <a:t>‹#›</a:t>
            </a:fld>
            <a:endParaRPr lang="en-GB"/>
          </a:p>
        </p:txBody>
      </p:sp>
    </p:spTree>
    <p:extLst>
      <p:ext uri="{BB962C8B-B14F-4D97-AF65-F5344CB8AC3E}">
        <p14:creationId xmlns:p14="http://schemas.microsoft.com/office/powerpoint/2010/main" val="2696135769"/>
      </p:ext>
    </p:extLst>
  </p:cSld>
  <p:clrMapOvr>
    <a:masterClrMapping/>
  </p:clrMapOvr>
  <p:transition spd="slow">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46D0DC7D-1AE2-46AB-84D5-CAEDCB9E5F15}" type="datetimeFigureOut">
              <a:rPr lang="en-GB" smtClean="0"/>
              <a:t>24/02/2021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CA63288A-12C5-4400-9934-78ADDF3DE30B}" type="slidenum">
              <a:rPr lang="en-GB" smtClean="0"/>
              <a:t>‹#›</a:t>
            </a:fld>
            <a:endParaRPr lang="en-GB"/>
          </a:p>
        </p:txBody>
      </p:sp>
    </p:spTree>
    <p:extLst>
      <p:ext uri="{BB962C8B-B14F-4D97-AF65-F5344CB8AC3E}">
        <p14:creationId xmlns:p14="http://schemas.microsoft.com/office/powerpoint/2010/main" val="2434538530"/>
      </p:ext>
    </p:extLst>
  </p:cSld>
  <p:clrMapOvr>
    <a:masterClrMapping/>
  </p:clrMapOvr>
  <p:transition spd="slow">
    <p:fade thruBlk="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46D0DC7D-1AE2-46AB-84D5-CAEDCB9E5F15}" type="datetimeFigureOut">
              <a:rPr lang="en-GB" smtClean="0"/>
              <a:t>24/02/2021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CA63288A-12C5-4400-9934-78ADDF3DE30B}" type="slidenum">
              <a:rPr lang="en-GB" smtClean="0"/>
              <a:t>‹#›</a:t>
            </a:fld>
            <a:endParaRPr lang="en-GB"/>
          </a:p>
        </p:txBody>
      </p:sp>
    </p:spTree>
    <p:extLst>
      <p:ext uri="{BB962C8B-B14F-4D97-AF65-F5344CB8AC3E}">
        <p14:creationId xmlns:p14="http://schemas.microsoft.com/office/powerpoint/2010/main" val="3955056341"/>
      </p:ext>
    </p:extLst>
  </p:cSld>
  <p:clrMapOvr>
    <a:masterClrMapping/>
  </p:clrMapOvr>
  <p:transition spd="slow">
    <p:fade thruBlk="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6D0DC7D-1AE2-46AB-84D5-CAEDCB9E5F15}" type="datetimeFigureOut">
              <a:rPr lang="en-GB" smtClean="0"/>
              <a:t>24/02/2021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CA63288A-12C5-4400-9934-78ADDF3DE30B}" type="slidenum">
              <a:rPr lang="en-GB" smtClean="0"/>
              <a:t>‹#›</a:t>
            </a:fld>
            <a:endParaRPr lang="en-GB"/>
          </a:p>
        </p:txBody>
      </p:sp>
    </p:spTree>
    <p:extLst>
      <p:ext uri="{BB962C8B-B14F-4D97-AF65-F5344CB8AC3E}">
        <p14:creationId xmlns:p14="http://schemas.microsoft.com/office/powerpoint/2010/main" val="1072002618"/>
      </p:ext>
    </p:extLst>
  </p:cSld>
  <p:clrMapOvr>
    <a:masterClrMapping/>
  </p:clrMapOvr>
  <p:transition spd="slow">
    <p:fade thruBlk="1"/>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6D0DC7D-1AE2-46AB-84D5-CAEDCB9E5F15}" type="datetimeFigureOut">
              <a:rPr lang="en-GB" smtClean="0"/>
              <a:t>24/02/2021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A63288A-12C5-4400-9934-78ADDF3DE30B}" type="slidenum">
              <a:rPr lang="en-GB" smtClean="0"/>
              <a:t>‹#›</a:t>
            </a:fld>
            <a:endParaRPr lang="en-GB"/>
          </a:p>
        </p:txBody>
      </p:sp>
    </p:spTree>
    <p:extLst>
      <p:ext uri="{BB962C8B-B14F-4D97-AF65-F5344CB8AC3E}">
        <p14:creationId xmlns:p14="http://schemas.microsoft.com/office/powerpoint/2010/main" val="555784839"/>
      </p:ext>
    </p:extLst>
  </p:cSld>
  <p:clrMapOvr>
    <a:masterClrMapping/>
  </p:clrMapOvr>
  <p:transition spd="slow">
    <p:fade thruBlk="1"/>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6D0DC7D-1AE2-46AB-84D5-CAEDCB9E5F15}" type="datetimeFigureOut">
              <a:rPr lang="en-GB" smtClean="0"/>
              <a:t>24/02/2021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A63288A-12C5-4400-9934-78ADDF3DE30B}" type="slidenum">
              <a:rPr lang="en-GB" smtClean="0"/>
              <a:t>‹#›</a:t>
            </a:fld>
            <a:endParaRPr lang="en-GB"/>
          </a:p>
        </p:txBody>
      </p:sp>
    </p:spTree>
    <p:extLst>
      <p:ext uri="{BB962C8B-B14F-4D97-AF65-F5344CB8AC3E}">
        <p14:creationId xmlns:p14="http://schemas.microsoft.com/office/powerpoint/2010/main" val="3349699285"/>
      </p:ext>
    </p:extLst>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6D0DC7D-1AE2-46AB-84D5-CAEDCB9E5F15}" type="datetimeFigureOut">
              <a:rPr lang="en-GB" smtClean="0"/>
              <a:t>24/02/2021</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A63288A-12C5-4400-9934-78ADDF3DE30B}" type="slidenum">
              <a:rPr lang="en-GB" smtClean="0"/>
              <a:t>‹#›</a:t>
            </a:fld>
            <a:endParaRPr lang="en-GB"/>
          </a:p>
        </p:txBody>
      </p:sp>
    </p:spTree>
    <p:extLst>
      <p:ext uri="{BB962C8B-B14F-4D97-AF65-F5344CB8AC3E}">
        <p14:creationId xmlns:p14="http://schemas.microsoft.com/office/powerpoint/2010/main" val="32281948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slow">
    <p:fade thruBlk="1"/>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Learning intention</a:t>
            </a:r>
            <a:br>
              <a:rPr lang="en-GB" dirty="0" smtClean="0"/>
            </a:br>
            <a:r>
              <a:rPr lang="en-GB" dirty="0" smtClean="0"/>
              <a:t>To tell the time to 5 minutes</a:t>
            </a:r>
            <a:endParaRPr lang="en-GB" dirty="0"/>
          </a:p>
        </p:txBody>
      </p:sp>
      <p:sp>
        <p:nvSpPr>
          <p:cNvPr id="3" name="Subtitle 2"/>
          <p:cNvSpPr>
            <a:spLocks noGrp="1"/>
          </p:cNvSpPr>
          <p:nvPr>
            <p:ph type="subTitle" idx="1"/>
          </p:nvPr>
        </p:nvSpPr>
        <p:spPr/>
        <p:txBody>
          <a:bodyPr/>
          <a:lstStyle/>
          <a:p>
            <a:endParaRPr lang="en-GB" dirty="0"/>
          </a:p>
        </p:txBody>
      </p:sp>
    </p:spTree>
    <p:extLst>
      <p:ext uri="{BB962C8B-B14F-4D97-AF65-F5344CB8AC3E}">
        <p14:creationId xmlns:p14="http://schemas.microsoft.com/office/powerpoint/2010/main" val="1459324459"/>
      </p:ext>
    </p:extLst>
  </p:cSld>
  <p:clrMapOvr>
    <a:masterClrMapping/>
  </p:clrMapOvr>
  <p:transition spd="slow">
    <p:fade thruBlk="1"/>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08720"/>
            <a:ext cx="8229600" cy="508918"/>
          </a:xfrm>
        </p:spPr>
        <p:txBody>
          <a:bodyPr>
            <a:noAutofit/>
          </a:bodyPr>
          <a:lstStyle/>
          <a:p>
            <a:r>
              <a:rPr lang="en-GB" sz="2400" dirty="0" smtClean="0"/>
              <a:t>But when the minute hand goes past </a:t>
            </a:r>
            <a:r>
              <a:rPr lang="en-GB" sz="2400" b="1" dirty="0" smtClean="0"/>
              <a:t>half past</a:t>
            </a:r>
            <a:r>
              <a:rPr lang="en-GB" sz="2400" dirty="0" smtClean="0"/>
              <a:t> things change.</a:t>
            </a:r>
            <a:br>
              <a:rPr lang="en-GB" sz="2400" dirty="0" smtClean="0"/>
            </a:br>
            <a:r>
              <a:rPr lang="en-GB" sz="2400" dirty="0" smtClean="0"/>
              <a:t>Because the minute hand is now heading </a:t>
            </a:r>
            <a:r>
              <a:rPr lang="en-GB" sz="2400" b="1" dirty="0" smtClean="0">
                <a:solidFill>
                  <a:srgbClr val="FF0000"/>
                </a:solidFill>
              </a:rPr>
              <a:t>to</a:t>
            </a:r>
            <a:r>
              <a:rPr lang="en-GB" sz="2400" b="1" dirty="0" smtClean="0"/>
              <a:t>wards</a:t>
            </a:r>
            <a:r>
              <a:rPr lang="en-GB" sz="2400" dirty="0" smtClean="0"/>
              <a:t> the next hour we say that the time is not </a:t>
            </a:r>
            <a:r>
              <a:rPr lang="en-GB" sz="2400" b="1" dirty="0" smtClean="0"/>
              <a:t>past</a:t>
            </a:r>
            <a:r>
              <a:rPr lang="en-GB" sz="2400" dirty="0" smtClean="0"/>
              <a:t> but </a:t>
            </a:r>
            <a:r>
              <a:rPr lang="en-GB" sz="2400" b="1" dirty="0" smtClean="0">
                <a:solidFill>
                  <a:srgbClr val="FF0000"/>
                </a:solidFill>
              </a:rPr>
              <a:t>to.</a:t>
            </a:r>
            <a:r>
              <a:rPr lang="en-GB" sz="2400" dirty="0" smtClean="0"/>
              <a:t/>
            </a:r>
            <a:br>
              <a:rPr lang="en-GB" sz="2400" dirty="0" smtClean="0"/>
            </a:br>
            <a:r>
              <a:rPr lang="en-GB" sz="2400" dirty="0" smtClean="0"/>
              <a:t>So this clock does not say </a:t>
            </a:r>
            <a:r>
              <a:rPr lang="en-GB" sz="2400" b="1" dirty="0" smtClean="0"/>
              <a:t>35 past 3 </a:t>
            </a:r>
            <a:r>
              <a:rPr lang="en-GB" sz="2400" dirty="0" smtClean="0"/>
              <a:t>but </a:t>
            </a:r>
            <a:r>
              <a:rPr lang="en-GB" sz="2400" b="1" dirty="0" smtClean="0">
                <a:solidFill>
                  <a:srgbClr val="FF0000"/>
                </a:solidFill>
              </a:rPr>
              <a:t>25 to 4</a:t>
            </a:r>
            <a:r>
              <a:rPr lang="en-GB" sz="2400" dirty="0" smtClean="0"/>
              <a:t>. The hour hand is nearer to 4 than to 3.</a:t>
            </a:r>
            <a:endParaRPr lang="en-GB" sz="2400" dirty="0"/>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70678" y="2552366"/>
            <a:ext cx="7668133" cy="43135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5" name="Straight Arrow Connector 4"/>
          <p:cNvCxnSpPr/>
          <p:nvPr/>
        </p:nvCxnSpPr>
        <p:spPr>
          <a:xfrm flipH="1">
            <a:off x="4355976" y="4701250"/>
            <a:ext cx="400606" cy="743974"/>
          </a:xfrm>
          <a:prstGeom prst="straightConnector1">
            <a:avLst/>
          </a:prstGeom>
          <a:ln w="571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6" name="Straight Arrow Connector 5"/>
          <p:cNvCxnSpPr/>
          <p:nvPr/>
        </p:nvCxnSpPr>
        <p:spPr>
          <a:xfrm>
            <a:off x="4756582" y="4701251"/>
            <a:ext cx="679514" cy="311925"/>
          </a:xfrm>
          <a:prstGeom prst="straightConnector1">
            <a:avLst/>
          </a:prstGeom>
          <a:ln w="5715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3131840" y="6324600"/>
            <a:ext cx="585417" cy="523220"/>
          </a:xfrm>
          <a:prstGeom prst="rect">
            <a:avLst/>
          </a:prstGeom>
          <a:noFill/>
        </p:spPr>
        <p:txBody>
          <a:bodyPr wrap="none" rtlCol="0">
            <a:spAutoFit/>
          </a:bodyPr>
          <a:lstStyle/>
          <a:p>
            <a:r>
              <a:rPr lang="en-GB" sz="2800" b="1" dirty="0" smtClean="0">
                <a:solidFill>
                  <a:srgbClr val="FF0000"/>
                </a:solidFill>
              </a:rPr>
              <a:t>25</a:t>
            </a:r>
            <a:endParaRPr lang="en-GB" sz="2800" b="1" dirty="0">
              <a:solidFill>
                <a:srgbClr val="FF0000"/>
              </a:solidFill>
            </a:endParaRPr>
          </a:p>
        </p:txBody>
      </p:sp>
      <p:sp>
        <p:nvSpPr>
          <p:cNvPr id="12" name="TextBox 11"/>
          <p:cNvSpPr txBox="1"/>
          <p:nvPr/>
        </p:nvSpPr>
        <p:spPr>
          <a:xfrm>
            <a:off x="3075383" y="2552366"/>
            <a:ext cx="385042" cy="523220"/>
          </a:xfrm>
          <a:prstGeom prst="rect">
            <a:avLst/>
          </a:prstGeom>
          <a:noFill/>
        </p:spPr>
        <p:txBody>
          <a:bodyPr wrap="none" rtlCol="0">
            <a:spAutoFit/>
          </a:bodyPr>
          <a:lstStyle/>
          <a:p>
            <a:r>
              <a:rPr lang="en-GB" sz="2800" b="1" dirty="0" smtClean="0">
                <a:solidFill>
                  <a:srgbClr val="FF0000"/>
                </a:solidFill>
              </a:rPr>
              <a:t>5</a:t>
            </a:r>
            <a:endParaRPr lang="en-GB" sz="2800" b="1" dirty="0">
              <a:solidFill>
                <a:srgbClr val="FF0000"/>
              </a:solidFill>
            </a:endParaRPr>
          </a:p>
        </p:txBody>
      </p:sp>
      <p:sp>
        <p:nvSpPr>
          <p:cNvPr id="13" name="TextBox 12"/>
          <p:cNvSpPr txBox="1"/>
          <p:nvPr/>
        </p:nvSpPr>
        <p:spPr>
          <a:xfrm>
            <a:off x="2283857" y="5589240"/>
            <a:ext cx="585417" cy="523220"/>
          </a:xfrm>
          <a:prstGeom prst="rect">
            <a:avLst/>
          </a:prstGeom>
          <a:noFill/>
        </p:spPr>
        <p:txBody>
          <a:bodyPr wrap="none" rtlCol="0">
            <a:spAutoFit/>
          </a:bodyPr>
          <a:lstStyle/>
          <a:p>
            <a:r>
              <a:rPr lang="en-GB" sz="2800" b="1" dirty="0" smtClean="0">
                <a:solidFill>
                  <a:srgbClr val="FF0000"/>
                </a:solidFill>
              </a:rPr>
              <a:t>20</a:t>
            </a:r>
            <a:endParaRPr lang="en-GB" sz="2800" b="1" dirty="0">
              <a:solidFill>
                <a:srgbClr val="FF0000"/>
              </a:solidFill>
            </a:endParaRPr>
          </a:p>
        </p:txBody>
      </p:sp>
      <p:sp>
        <p:nvSpPr>
          <p:cNvPr id="14" name="TextBox 13"/>
          <p:cNvSpPr txBox="1"/>
          <p:nvPr/>
        </p:nvSpPr>
        <p:spPr>
          <a:xfrm>
            <a:off x="1257763" y="4447506"/>
            <a:ext cx="1423788" cy="523220"/>
          </a:xfrm>
          <a:prstGeom prst="rect">
            <a:avLst/>
          </a:prstGeom>
          <a:noFill/>
        </p:spPr>
        <p:txBody>
          <a:bodyPr wrap="none" rtlCol="0">
            <a:spAutoFit/>
          </a:bodyPr>
          <a:lstStyle/>
          <a:p>
            <a:r>
              <a:rPr lang="en-GB" sz="2800" b="1" dirty="0" smtClean="0">
                <a:solidFill>
                  <a:srgbClr val="FF0000"/>
                </a:solidFill>
              </a:rPr>
              <a:t>quarter</a:t>
            </a:r>
            <a:endParaRPr lang="en-GB" sz="2800" b="1" dirty="0">
              <a:solidFill>
                <a:srgbClr val="FF0000"/>
              </a:solidFill>
            </a:endParaRPr>
          </a:p>
        </p:txBody>
      </p:sp>
      <p:sp>
        <p:nvSpPr>
          <p:cNvPr id="15" name="TextBox 14"/>
          <p:cNvSpPr txBox="1"/>
          <p:nvPr/>
        </p:nvSpPr>
        <p:spPr>
          <a:xfrm>
            <a:off x="2267744" y="3284984"/>
            <a:ext cx="585417" cy="523220"/>
          </a:xfrm>
          <a:prstGeom prst="rect">
            <a:avLst/>
          </a:prstGeom>
          <a:noFill/>
        </p:spPr>
        <p:txBody>
          <a:bodyPr wrap="none" rtlCol="0">
            <a:spAutoFit/>
          </a:bodyPr>
          <a:lstStyle/>
          <a:p>
            <a:r>
              <a:rPr lang="en-GB" sz="2800" b="1" dirty="0" smtClean="0">
                <a:solidFill>
                  <a:srgbClr val="FF0000"/>
                </a:solidFill>
              </a:rPr>
              <a:t>10</a:t>
            </a:r>
            <a:endParaRPr lang="en-GB" sz="2800" b="1" dirty="0">
              <a:solidFill>
                <a:srgbClr val="FF0000"/>
              </a:solidFill>
            </a:endParaRPr>
          </a:p>
        </p:txBody>
      </p:sp>
    </p:spTree>
    <p:extLst>
      <p:ext uri="{BB962C8B-B14F-4D97-AF65-F5344CB8AC3E}">
        <p14:creationId xmlns:p14="http://schemas.microsoft.com/office/powerpoint/2010/main" val="1734941589"/>
      </p:ext>
    </p:extLst>
  </p:cSld>
  <p:clrMapOvr>
    <a:masterClrMapping/>
  </p:clrMapOvr>
  <p:transition spd="slow">
    <p:fade thruBlk="1"/>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642002"/>
            <a:ext cx="9021516" cy="645940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title"/>
          </p:nvPr>
        </p:nvSpPr>
        <p:spPr>
          <a:xfrm>
            <a:off x="457200" y="274638"/>
            <a:ext cx="8229600" cy="490066"/>
          </a:xfrm>
        </p:spPr>
        <p:txBody>
          <a:bodyPr>
            <a:normAutofit/>
          </a:bodyPr>
          <a:lstStyle/>
          <a:p>
            <a:r>
              <a:rPr lang="en-GB" sz="2400" b="1" dirty="0" smtClean="0"/>
              <a:t>So this clock says 20 minutes to 11</a:t>
            </a:r>
            <a:r>
              <a:rPr lang="en-GB" sz="2400" b="1" dirty="0"/>
              <a:t> </a:t>
            </a:r>
            <a:r>
              <a:rPr lang="en-GB" sz="2400" b="1" dirty="0" smtClean="0"/>
              <a:t>o’clock or </a:t>
            </a:r>
            <a:r>
              <a:rPr lang="en-GB" sz="2400" b="1" dirty="0" smtClean="0">
                <a:solidFill>
                  <a:srgbClr val="FF0000"/>
                </a:solidFill>
              </a:rPr>
              <a:t>20 to 11</a:t>
            </a:r>
            <a:r>
              <a:rPr lang="en-GB" sz="2400" b="1" dirty="0" smtClean="0"/>
              <a:t>.</a:t>
            </a:r>
            <a:endParaRPr lang="en-GB" sz="2400" b="1" dirty="0"/>
          </a:p>
        </p:txBody>
      </p:sp>
      <p:cxnSp>
        <p:nvCxnSpPr>
          <p:cNvPr id="5" name="Straight Arrow Connector 4"/>
          <p:cNvCxnSpPr/>
          <p:nvPr/>
        </p:nvCxnSpPr>
        <p:spPr>
          <a:xfrm flipH="1">
            <a:off x="3203848" y="3795700"/>
            <a:ext cx="1558430" cy="929444"/>
          </a:xfrm>
          <a:prstGeom prst="straightConnector1">
            <a:avLst/>
          </a:prstGeom>
          <a:ln w="571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flipH="1" flipV="1">
            <a:off x="3995936" y="2708920"/>
            <a:ext cx="766342" cy="1086780"/>
          </a:xfrm>
          <a:prstGeom prst="straightConnector1">
            <a:avLst/>
          </a:prstGeom>
          <a:ln w="57150">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29861017"/>
      </p:ext>
    </p:extLst>
  </p:cSld>
  <p:clrMapOvr>
    <a:masterClrMapping/>
  </p:clrMapOvr>
  <p:transition spd="slow">
    <p:fade thruBlk="1"/>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What is the time on these clocks?</a:t>
            </a:r>
            <a:br>
              <a:rPr lang="en-GB" dirty="0" smtClean="0"/>
            </a:br>
            <a:r>
              <a:rPr lang="en-GB" dirty="0" smtClean="0">
                <a:solidFill>
                  <a:srgbClr val="FF0000"/>
                </a:solidFill>
              </a:rPr>
              <a:t>Use the slide before to help you.</a:t>
            </a:r>
            <a:endParaRPr lang="en-GB" dirty="0">
              <a:solidFill>
                <a:srgbClr val="FF0000"/>
              </a:solidFill>
            </a:endParaRPr>
          </a:p>
        </p:txBody>
      </p:sp>
      <p:sp>
        <p:nvSpPr>
          <p:cNvPr id="3" name="Content Placeholder 2"/>
          <p:cNvSpPr>
            <a:spLocks noGrp="1"/>
          </p:cNvSpPr>
          <p:nvPr>
            <p:ph idx="1"/>
          </p:nvPr>
        </p:nvSpPr>
        <p:spPr/>
        <p:txBody>
          <a:bodyPr/>
          <a:lstStyle/>
          <a:p>
            <a:endParaRPr lang="en-GB"/>
          </a:p>
        </p:txBody>
      </p:sp>
      <p:pic>
        <p:nvPicPr>
          <p:cNvPr id="921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5776" y="1628800"/>
            <a:ext cx="8774113" cy="4391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683568" y="3426985"/>
            <a:ext cx="1138453" cy="400110"/>
          </a:xfrm>
          <a:prstGeom prst="rect">
            <a:avLst/>
          </a:prstGeom>
          <a:solidFill>
            <a:schemeClr val="bg1"/>
          </a:solidFill>
        </p:spPr>
        <p:txBody>
          <a:bodyPr wrap="none" rtlCol="0">
            <a:spAutoFit/>
          </a:bodyPr>
          <a:lstStyle/>
          <a:p>
            <a:r>
              <a:rPr lang="en-GB" sz="2000" b="1" dirty="0" smtClean="0"/>
              <a:t>5 past 2</a:t>
            </a:r>
            <a:endParaRPr lang="en-GB" sz="2000" b="1" dirty="0"/>
          </a:p>
        </p:txBody>
      </p:sp>
      <p:sp>
        <p:nvSpPr>
          <p:cNvPr id="6" name="TextBox 5"/>
          <p:cNvSpPr txBox="1"/>
          <p:nvPr/>
        </p:nvSpPr>
        <p:spPr>
          <a:xfrm>
            <a:off x="2699792" y="3431350"/>
            <a:ext cx="1709122" cy="400110"/>
          </a:xfrm>
          <a:prstGeom prst="rect">
            <a:avLst/>
          </a:prstGeom>
          <a:solidFill>
            <a:schemeClr val="bg1"/>
          </a:solidFill>
        </p:spPr>
        <p:txBody>
          <a:bodyPr wrap="none" rtlCol="0">
            <a:spAutoFit/>
          </a:bodyPr>
          <a:lstStyle/>
          <a:p>
            <a:r>
              <a:rPr lang="en-GB" sz="2000" b="1" dirty="0" smtClean="0"/>
              <a:t>___ past ___</a:t>
            </a:r>
            <a:endParaRPr lang="en-GB" sz="2000" b="1" dirty="0"/>
          </a:p>
        </p:txBody>
      </p:sp>
      <p:sp>
        <p:nvSpPr>
          <p:cNvPr id="7" name="TextBox 6"/>
          <p:cNvSpPr txBox="1"/>
          <p:nvPr/>
        </p:nvSpPr>
        <p:spPr>
          <a:xfrm>
            <a:off x="6948264" y="3431350"/>
            <a:ext cx="1353256" cy="400110"/>
          </a:xfrm>
          <a:prstGeom prst="rect">
            <a:avLst/>
          </a:prstGeom>
          <a:solidFill>
            <a:schemeClr val="bg1"/>
          </a:solidFill>
        </p:spPr>
        <p:txBody>
          <a:bodyPr wrap="none" rtlCol="0">
            <a:spAutoFit/>
          </a:bodyPr>
          <a:lstStyle/>
          <a:p>
            <a:r>
              <a:rPr lang="en-GB" sz="2000" b="1" dirty="0" smtClean="0"/>
              <a:t>___ to___</a:t>
            </a:r>
            <a:endParaRPr lang="en-GB" sz="2000" b="1" dirty="0"/>
          </a:p>
        </p:txBody>
      </p:sp>
    </p:spTree>
    <p:extLst>
      <p:ext uri="{BB962C8B-B14F-4D97-AF65-F5344CB8AC3E}">
        <p14:creationId xmlns:p14="http://schemas.microsoft.com/office/powerpoint/2010/main" val="3770111102"/>
      </p:ext>
    </p:extLst>
  </p:cSld>
  <p:clrMapOvr>
    <a:masterClrMapping/>
  </p:clrMapOvr>
  <p:transition spd="slow">
    <p:fade thruBlk="1"/>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about these?</a:t>
            </a:r>
            <a:endParaRPr lang="en-GB" dirty="0"/>
          </a:p>
        </p:txBody>
      </p:sp>
      <p:sp>
        <p:nvSpPr>
          <p:cNvPr id="3" name="Content Placeholder 2"/>
          <p:cNvSpPr>
            <a:spLocks noGrp="1"/>
          </p:cNvSpPr>
          <p:nvPr>
            <p:ph idx="1"/>
          </p:nvPr>
        </p:nvSpPr>
        <p:spPr/>
        <p:txBody>
          <a:bodyPr/>
          <a:lstStyle/>
          <a:p>
            <a:endParaRPr lang="en-GB"/>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6381" y="1844824"/>
            <a:ext cx="8726487" cy="438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65614050"/>
      </p:ext>
    </p:extLst>
  </p:cSld>
  <p:clrMapOvr>
    <a:masterClrMapping/>
  </p:clrMapOvr>
  <p:transition spd="slow">
    <p:fade thruBlk="1"/>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r>
              <a:rPr lang="en-GB" dirty="0"/>
              <a:t>Today we're going to look at how to tell the time to the nearest </a:t>
            </a:r>
            <a:r>
              <a:rPr lang="en-GB" b="1" dirty="0"/>
              <a:t>5 minutes</a:t>
            </a:r>
            <a:r>
              <a:rPr lang="en-GB" dirty="0"/>
              <a:t>.</a:t>
            </a:r>
          </a:p>
        </p:txBody>
      </p:sp>
    </p:spTree>
    <p:extLst>
      <p:ext uri="{BB962C8B-B14F-4D97-AF65-F5344CB8AC3E}">
        <p14:creationId xmlns:p14="http://schemas.microsoft.com/office/powerpoint/2010/main" val="722452900"/>
      </p:ext>
    </p:extLst>
  </p:cSld>
  <p:clrMapOvr>
    <a:masterClrMapping/>
  </p:clrMapOvr>
  <p:transition spd="slow">
    <p:fade thruBlk="1"/>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Telling the time to 5 minutes</a:t>
            </a:r>
            <a:br>
              <a:rPr lang="en-GB" b="1" dirty="0" smtClean="0"/>
            </a:br>
            <a:endParaRPr lang="en-GB" dirty="0"/>
          </a:p>
        </p:txBody>
      </p:sp>
      <p:sp>
        <p:nvSpPr>
          <p:cNvPr id="3" name="Content Placeholder 2"/>
          <p:cNvSpPr>
            <a:spLocks noGrp="1"/>
          </p:cNvSpPr>
          <p:nvPr>
            <p:ph idx="1"/>
          </p:nvPr>
        </p:nvSpPr>
        <p:spPr>
          <a:xfrm>
            <a:off x="457200" y="980728"/>
            <a:ext cx="8229600" cy="5145435"/>
          </a:xfrm>
        </p:spPr>
        <p:txBody>
          <a:bodyPr>
            <a:normAutofit/>
          </a:bodyPr>
          <a:lstStyle/>
          <a:p>
            <a:r>
              <a:rPr lang="en-GB" sz="2400" dirty="0" smtClean="0"/>
              <a:t>When </a:t>
            </a:r>
            <a:r>
              <a:rPr lang="en-GB" sz="2400" dirty="0"/>
              <a:t>the minute </a:t>
            </a:r>
            <a:r>
              <a:rPr lang="en-GB" sz="2400" dirty="0" smtClean="0"/>
              <a:t>hand </a:t>
            </a:r>
            <a:r>
              <a:rPr lang="en-GB" sz="2400" dirty="0"/>
              <a:t>on a clock moves from one number to the next, it has moved 5 minutes</a:t>
            </a:r>
            <a:r>
              <a:rPr lang="en-GB" sz="2400" dirty="0" smtClean="0"/>
              <a:t>.   </a:t>
            </a:r>
          </a:p>
          <a:p>
            <a:r>
              <a:rPr lang="en-GB" sz="2400" dirty="0" smtClean="0"/>
              <a:t>So when the minute hand has moved from the 12 to the 1, 5 minutes have passed so the time is 5 past. </a:t>
            </a:r>
          </a:p>
          <a:p>
            <a:endParaRPr lang="en-GB" sz="2400" dirty="0"/>
          </a:p>
          <a:p>
            <a:endParaRPr lang="en-GB" sz="2400" dirty="0"/>
          </a:p>
          <a:p>
            <a:endParaRPr lang="en-GB" sz="2400" dirty="0"/>
          </a:p>
        </p:txBody>
      </p:sp>
      <p:pic>
        <p:nvPicPr>
          <p:cNvPr id="1027" name="Picture 3"/>
          <p:cNvPicPr>
            <a:picLocks noChangeAspect="1" noChangeArrowheads="1"/>
          </p:cNvPicPr>
          <p:nvPr/>
        </p:nvPicPr>
        <p:blipFill rotWithShape="1">
          <a:blip r:embed="rId2">
            <a:extLst>
              <a:ext uri="{28A0092B-C50C-407E-A947-70E740481C1C}">
                <a14:useLocalDpi xmlns:a14="http://schemas.microsoft.com/office/drawing/2010/main" val="0"/>
              </a:ext>
            </a:extLst>
          </a:blip>
          <a:srcRect b="43788"/>
          <a:stretch/>
        </p:blipFill>
        <p:spPr bwMode="auto">
          <a:xfrm>
            <a:off x="-16768" y="2924944"/>
            <a:ext cx="6948255" cy="39330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TextBox 3"/>
          <p:cNvSpPr txBox="1"/>
          <p:nvPr/>
        </p:nvSpPr>
        <p:spPr>
          <a:xfrm>
            <a:off x="3563888" y="2614212"/>
            <a:ext cx="444352" cy="707886"/>
          </a:xfrm>
          <a:prstGeom prst="rect">
            <a:avLst/>
          </a:prstGeom>
          <a:noFill/>
        </p:spPr>
        <p:txBody>
          <a:bodyPr wrap="none" rtlCol="0">
            <a:spAutoFit/>
          </a:bodyPr>
          <a:lstStyle/>
          <a:p>
            <a:r>
              <a:rPr lang="en-GB" sz="4000" b="1" dirty="0" smtClean="0">
                <a:solidFill>
                  <a:srgbClr val="FF0000"/>
                </a:solidFill>
              </a:rPr>
              <a:t>1</a:t>
            </a:r>
            <a:endParaRPr lang="en-GB" sz="4000" b="1" dirty="0">
              <a:solidFill>
                <a:srgbClr val="FF0000"/>
              </a:solidFill>
            </a:endParaRPr>
          </a:p>
        </p:txBody>
      </p:sp>
      <p:sp>
        <p:nvSpPr>
          <p:cNvPr id="8" name="TextBox 7"/>
          <p:cNvSpPr txBox="1"/>
          <p:nvPr/>
        </p:nvSpPr>
        <p:spPr>
          <a:xfrm>
            <a:off x="3959188" y="2665992"/>
            <a:ext cx="444352" cy="707886"/>
          </a:xfrm>
          <a:prstGeom prst="rect">
            <a:avLst/>
          </a:prstGeom>
          <a:noFill/>
        </p:spPr>
        <p:txBody>
          <a:bodyPr wrap="none" rtlCol="0">
            <a:spAutoFit/>
          </a:bodyPr>
          <a:lstStyle/>
          <a:p>
            <a:r>
              <a:rPr lang="en-GB" sz="4000" b="1" dirty="0" smtClean="0">
                <a:solidFill>
                  <a:srgbClr val="FF0000"/>
                </a:solidFill>
              </a:rPr>
              <a:t>2</a:t>
            </a:r>
            <a:endParaRPr lang="en-GB" sz="4000" b="1" dirty="0">
              <a:solidFill>
                <a:srgbClr val="FF0000"/>
              </a:solidFill>
            </a:endParaRPr>
          </a:p>
        </p:txBody>
      </p:sp>
      <p:sp>
        <p:nvSpPr>
          <p:cNvPr id="9" name="TextBox 8"/>
          <p:cNvSpPr txBox="1"/>
          <p:nvPr/>
        </p:nvSpPr>
        <p:spPr>
          <a:xfrm>
            <a:off x="4355976" y="2780928"/>
            <a:ext cx="444352" cy="707886"/>
          </a:xfrm>
          <a:prstGeom prst="rect">
            <a:avLst/>
          </a:prstGeom>
          <a:noFill/>
        </p:spPr>
        <p:txBody>
          <a:bodyPr wrap="none" rtlCol="0">
            <a:spAutoFit/>
          </a:bodyPr>
          <a:lstStyle/>
          <a:p>
            <a:r>
              <a:rPr lang="en-GB" sz="4000" b="1" dirty="0" smtClean="0">
                <a:solidFill>
                  <a:srgbClr val="FF0000"/>
                </a:solidFill>
              </a:rPr>
              <a:t>3</a:t>
            </a:r>
            <a:endParaRPr lang="en-GB" sz="4000" b="1" dirty="0">
              <a:solidFill>
                <a:srgbClr val="FF0000"/>
              </a:solidFill>
            </a:endParaRPr>
          </a:p>
        </p:txBody>
      </p:sp>
      <p:sp>
        <p:nvSpPr>
          <p:cNvPr id="10" name="TextBox 9"/>
          <p:cNvSpPr txBox="1"/>
          <p:nvPr/>
        </p:nvSpPr>
        <p:spPr>
          <a:xfrm>
            <a:off x="4644008" y="2916486"/>
            <a:ext cx="444352" cy="707886"/>
          </a:xfrm>
          <a:prstGeom prst="rect">
            <a:avLst/>
          </a:prstGeom>
          <a:noFill/>
        </p:spPr>
        <p:txBody>
          <a:bodyPr wrap="none" rtlCol="0">
            <a:spAutoFit/>
          </a:bodyPr>
          <a:lstStyle/>
          <a:p>
            <a:r>
              <a:rPr lang="en-GB" sz="4000" b="1" dirty="0" smtClean="0">
                <a:solidFill>
                  <a:srgbClr val="FF0000"/>
                </a:solidFill>
              </a:rPr>
              <a:t>4</a:t>
            </a:r>
            <a:endParaRPr lang="en-GB" sz="4000" b="1" dirty="0">
              <a:solidFill>
                <a:srgbClr val="FF0000"/>
              </a:solidFill>
            </a:endParaRPr>
          </a:p>
        </p:txBody>
      </p:sp>
      <p:sp>
        <p:nvSpPr>
          <p:cNvPr id="11" name="TextBox 10"/>
          <p:cNvSpPr txBox="1"/>
          <p:nvPr/>
        </p:nvSpPr>
        <p:spPr>
          <a:xfrm>
            <a:off x="5004048" y="3068960"/>
            <a:ext cx="444352" cy="707886"/>
          </a:xfrm>
          <a:prstGeom prst="rect">
            <a:avLst/>
          </a:prstGeom>
          <a:noFill/>
        </p:spPr>
        <p:txBody>
          <a:bodyPr wrap="none" rtlCol="0">
            <a:spAutoFit/>
          </a:bodyPr>
          <a:lstStyle/>
          <a:p>
            <a:r>
              <a:rPr lang="en-GB" sz="4000" b="1" dirty="0" smtClean="0">
                <a:solidFill>
                  <a:srgbClr val="FF0000"/>
                </a:solidFill>
              </a:rPr>
              <a:t>5</a:t>
            </a:r>
            <a:endParaRPr lang="en-GB" sz="4000" b="1" dirty="0">
              <a:solidFill>
                <a:srgbClr val="FF0000"/>
              </a:solidFill>
            </a:endParaRPr>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20820952">
            <a:off x="2842848" y="4414584"/>
            <a:ext cx="2271967" cy="20281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4"/>
          <p:cNvSpPr/>
          <p:nvPr/>
        </p:nvSpPr>
        <p:spPr>
          <a:xfrm>
            <a:off x="4866184" y="4437112"/>
            <a:ext cx="582216" cy="79208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86563584"/>
      </p:ext>
    </p:extLst>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fade">
                                      <p:cBhvr>
                                        <p:cTn id="14" dur="1000"/>
                                        <p:tgtEl>
                                          <p:spTgt spid="8"/>
                                        </p:tgtEl>
                                      </p:cBhvr>
                                    </p:animEffect>
                                    <p:anim calcmode="lin" valueType="num">
                                      <p:cBhvr>
                                        <p:cTn id="15" dur="1000" fill="hold"/>
                                        <p:tgtEl>
                                          <p:spTgt spid="8"/>
                                        </p:tgtEl>
                                        <p:attrNameLst>
                                          <p:attrName>ppt_x</p:attrName>
                                        </p:attrNameLst>
                                      </p:cBhvr>
                                      <p:tavLst>
                                        <p:tav tm="0">
                                          <p:val>
                                            <p:strVal val="#ppt_x"/>
                                          </p:val>
                                        </p:tav>
                                        <p:tav tm="100000">
                                          <p:val>
                                            <p:strVal val="#ppt_x"/>
                                          </p:val>
                                        </p:tav>
                                      </p:tavLst>
                                    </p:anim>
                                    <p:anim calcmode="lin" valueType="num">
                                      <p:cBhvr>
                                        <p:cTn id="16"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9"/>
                                        </p:tgtEl>
                                        <p:attrNameLst>
                                          <p:attrName>style.visibility</p:attrName>
                                        </p:attrNameLst>
                                      </p:cBhvr>
                                      <p:to>
                                        <p:strVal val="visible"/>
                                      </p:to>
                                    </p:set>
                                    <p:animEffect transition="in" filter="fade">
                                      <p:cBhvr>
                                        <p:cTn id="21" dur="1000"/>
                                        <p:tgtEl>
                                          <p:spTgt spid="9"/>
                                        </p:tgtEl>
                                      </p:cBhvr>
                                    </p:animEffect>
                                    <p:anim calcmode="lin" valueType="num">
                                      <p:cBhvr>
                                        <p:cTn id="22" dur="1000" fill="hold"/>
                                        <p:tgtEl>
                                          <p:spTgt spid="9"/>
                                        </p:tgtEl>
                                        <p:attrNameLst>
                                          <p:attrName>ppt_x</p:attrName>
                                        </p:attrNameLst>
                                      </p:cBhvr>
                                      <p:tavLst>
                                        <p:tav tm="0">
                                          <p:val>
                                            <p:strVal val="#ppt_x"/>
                                          </p:val>
                                        </p:tav>
                                        <p:tav tm="100000">
                                          <p:val>
                                            <p:strVal val="#ppt_x"/>
                                          </p:val>
                                        </p:tav>
                                      </p:tavLst>
                                    </p:anim>
                                    <p:anim calcmode="lin" valueType="num">
                                      <p:cBhvr>
                                        <p:cTn id="23"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0"/>
                                        </p:tgtEl>
                                        <p:attrNameLst>
                                          <p:attrName>style.visibility</p:attrName>
                                        </p:attrNameLst>
                                      </p:cBhvr>
                                      <p:to>
                                        <p:strVal val="visible"/>
                                      </p:to>
                                    </p:set>
                                    <p:animEffect transition="in" filter="fade">
                                      <p:cBhvr>
                                        <p:cTn id="28" dur="1000"/>
                                        <p:tgtEl>
                                          <p:spTgt spid="10"/>
                                        </p:tgtEl>
                                      </p:cBhvr>
                                    </p:animEffect>
                                    <p:anim calcmode="lin" valueType="num">
                                      <p:cBhvr>
                                        <p:cTn id="29" dur="1000" fill="hold"/>
                                        <p:tgtEl>
                                          <p:spTgt spid="10"/>
                                        </p:tgtEl>
                                        <p:attrNameLst>
                                          <p:attrName>ppt_x</p:attrName>
                                        </p:attrNameLst>
                                      </p:cBhvr>
                                      <p:tavLst>
                                        <p:tav tm="0">
                                          <p:val>
                                            <p:strVal val="#ppt_x"/>
                                          </p:val>
                                        </p:tav>
                                        <p:tav tm="100000">
                                          <p:val>
                                            <p:strVal val="#ppt_x"/>
                                          </p:val>
                                        </p:tav>
                                      </p:tavLst>
                                    </p:anim>
                                    <p:anim calcmode="lin" valueType="num">
                                      <p:cBhvr>
                                        <p:cTn id="30"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11"/>
                                        </p:tgtEl>
                                        <p:attrNameLst>
                                          <p:attrName>style.visibility</p:attrName>
                                        </p:attrNameLst>
                                      </p:cBhvr>
                                      <p:to>
                                        <p:strVal val="visible"/>
                                      </p:to>
                                    </p:set>
                                    <p:animEffect transition="in" filter="fade">
                                      <p:cBhvr>
                                        <p:cTn id="35" dur="1000"/>
                                        <p:tgtEl>
                                          <p:spTgt spid="11"/>
                                        </p:tgtEl>
                                      </p:cBhvr>
                                    </p:animEffect>
                                    <p:anim calcmode="lin" valueType="num">
                                      <p:cBhvr>
                                        <p:cTn id="36" dur="1000" fill="hold"/>
                                        <p:tgtEl>
                                          <p:spTgt spid="11"/>
                                        </p:tgtEl>
                                        <p:attrNameLst>
                                          <p:attrName>ppt_x</p:attrName>
                                        </p:attrNameLst>
                                      </p:cBhvr>
                                      <p:tavLst>
                                        <p:tav tm="0">
                                          <p:val>
                                            <p:strVal val="#ppt_x"/>
                                          </p:val>
                                        </p:tav>
                                        <p:tav tm="100000">
                                          <p:val>
                                            <p:strVal val="#ppt_x"/>
                                          </p:val>
                                        </p:tav>
                                      </p:tavLst>
                                    </p:anim>
                                    <p:anim calcmode="lin" valueType="num">
                                      <p:cBhvr>
                                        <p:cTn id="37"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8" grpId="0"/>
      <p:bldP spid="9" grpId="0"/>
      <p:bldP spid="10" grpId="0"/>
      <p:bldP spid="11"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a:xfrm>
            <a:off x="457200" y="260648"/>
            <a:ext cx="8229600" cy="5865515"/>
          </a:xfrm>
        </p:spPr>
        <p:txBody>
          <a:bodyPr/>
          <a:lstStyle/>
          <a:p>
            <a:r>
              <a:rPr lang="en-GB" dirty="0"/>
              <a:t>There are 12 numbers around the clock face, and each interval is 5 </a:t>
            </a:r>
            <a:r>
              <a:rPr lang="en-GB" dirty="0" smtClean="0"/>
              <a:t>minutes. </a:t>
            </a:r>
          </a:p>
          <a:p>
            <a:r>
              <a:rPr lang="en-GB" dirty="0" smtClean="0"/>
              <a:t>So </a:t>
            </a:r>
            <a:r>
              <a:rPr lang="en-GB" dirty="0"/>
              <a:t>there are </a:t>
            </a:r>
            <a:r>
              <a:rPr lang="en-GB" dirty="0" smtClean="0"/>
              <a:t> </a:t>
            </a:r>
            <a:r>
              <a:rPr lang="en-GB" b="1" dirty="0" smtClean="0">
                <a:solidFill>
                  <a:srgbClr val="FF0000"/>
                </a:solidFill>
              </a:rPr>
              <a:t>12 × 5 = 60 </a:t>
            </a:r>
            <a:r>
              <a:rPr lang="en-GB" dirty="0" smtClean="0"/>
              <a:t>minutes</a:t>
            </a:r>
            <a:r>
              <a:rPr lang="en-GB" dirty="0"/>
              <a:t> in an hour.</a:t>
            </a: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70679" y="2544500"/>
            <a:ext cx="7668133" cy="43135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6" name="Straight Arrow Connector 5"/>
          <p:cNvCxnSpPr/>
          <p:nvPr/>
        </p:nvCxnSpPr>
        <p:spPr>
          <a:xfrm flipV="1">
            <a:off x="4738081" y="4293096"/>
            <a:ext cx="770023" cy="408154"/>
          </a:xfrm>
          <a:prstGeom prst="straightConnector1">
            <a:avLst/>
          </a:prstGeom>
          <a:ln w="571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flipV="1">
            <a:off x="4738081" y="4174980"/>
            <a:ext cx="445925" cy="526270"/>
          </a:xfrm>
          <a:prstGeom prst="straightConnector1">
            <a:avLst/>
          </a:prstGeom>
          <a:ln w="57150">
            <a:solidFill>
              <a:srgbClr val="0070C0"/>
            </a:solidFill>
            <a:tailEnd type="arrow"/>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4447023" y="2292841"/>
            <a:ext cx="585417" cy="523220"/>
          </a:xfrm>
          <a:prstGeom prst="rect">
            <a:avLst/>
          </a:prstGeom>
          <a:noFill/>
        </p:spPr>
        <p:txBody>
          <a:bodyPr wrap="none" rtlCol="0">
            <a:spAutoFit/>
          </a:bodyPr>
          <a:lstStyle/>
          <a:p>
            <a:r>
              <a:rPr lang="en-GB" sz="2800" b="1" dirty="0" smtClean="0"/>
              <a:t>60</a:t>
            </a:r>
            <a:endParaRPr lang="en-GB" sz="2800" b="1" dirty="0"/>
          </a:p>
        </p:txBody>
      </p:sp>
    </p:spTree>
    <p:extLst>
      <p:ext uri="{BB962C8B-B14F-4D97-AF65-F5344CB8AC3E}">
        <p14:creationId xmlns:p14="http://schemas.microsoft.com/office/powerpoint/2010/main" val="1910142238"/>
      </p:ext>
    </p:extLst>
  </p:cSld>
  <p:clrMapOvr>
    <a:masterClrMapping/>
  </p:clrMapOvr>
  <p:transition spd="slow">
    <p:fade thruBlk="1"/>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How many minutes have passed when the minute hand has moved from the 12 to the 2?</a:t>
            </a:r>
            <a:endParaRPr lang="en-GB" dirty="0"/>
          </a:p>
        </p:txBody>
      </p:sp>
      <p:sp>
        <p:nvSpPr>
          <p:cNvPr id="3" name="Content Placeholder 2"/>
          <p:cNvSpPr>
            <a:spLocks noGrp="1"/>
          </p:cNvSpPr>
          <p:nvPr>
            <p:ph idx="1"/>
          </p:nvPr>
        </p:nvSpPr>
        <p:spPr>
          <a:xfrm>
            <a:off x="457200" y="1772816"/>
            <a:ext cx="8229600" cy="4353347"/>
          </a:xfrm>
        </p:spPr>
        <p:txBody>
          <a:bodyPr/>
          <a:lstStyle/>
          <a:p>
            <a:r>
              <a:rPr lang="en-GB" dirty="0" smtClean="0">
                <a:solidFill>
                  <a:srgbClr val="FF0000"/>
                </a:solidFill>
              </a:rPr>
              <a:t>10 minutes have passed so it is </a:t>
            </a:r>
            <a:r>
              <a:rPr lang="en-GB" b="1" dirty="0" smtClean="0">
                <a:solidFill>
                  <a:srgbClr val="FF0000"/>
                </a:solidFill>
              </a:rPr>
              <a:t>10 past </a:t>
            </a:r>
            <a:endParaRPr lang="en-GB" b="1" dirty="0">
              <a:solidFill>
                <a:srgbClr val="FF0000"/>
              </a:solidFill>
            </a:endParaRPr>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85115" y="2554451"/>
            <a:ext cx="7668133" cy="43135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6" name="Straight Arrow Connector 5"/>
          <p:cNvCxnSpPr/>
          <p:nvPr/>
        </p:nvCxnSpPr>
        <p:spPr>
          <a:xfrm flipV="1">
            <a:off x="4756582" y="4221088"/>
            <a:ext cx="873349" cy="480162"/>
          </a:xfrm>
          <a:prstGeom prst="straightConnector1">
            <a:avLst/>
          </a:prstGeom>
          <a:ln w="5715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4447023" y="2292841"/>
            <a:ext cx="585417" cy="523220"/>
          </a:xfrm>
          <a:prstGeom prst="rect">
            <a:avLst/>
          </a:prstGeom>
          <a:noFill/>
        </p:spPr>
        <p:txBody>
          <a:bodyPr wrap="none" rtlCol="0">
            <a:spAutoFit/>
          </a:bodyPr>
          <a:lstStyle/>
          <a:p>
            <a:r>
              <a:rPr lang="en-GB" sz="2800" b="1" dirty="0" smtClean="0"/>
              <a:t>60</a:t>
            </a:r>
            <a:endParaRPr lang="en-GB" sz="2800" b="1" dirty="0"/>
          </a:p>
        </p:txBody>
      </p:sp>
      <p:cxnSp>
        <p:nvCxnSpPr>
          <p:cNvPr id="10" name="Straight Arrow Connector 9"/>
          <p:cNvCxnSpPr/>
          <p:nvPr/>
        </p:nvCxnSpPr>
        <p:spPr>
          <a:xfrm flipH="1" flipV="1">
            <a:off x="4738081" y="3789040"/>
            <a:ext cx="18501" cy="912210"/>
          </a:xfrm>
          <a:prstGeom prst="straightConnector1">
            <a:avLst/>
          </a:prstGeom>
          <a:ln w="57150">
            <a:solidFill>
              <a:schemeClr val="accent2">
                <a:lumMod val="60000"/>
                <a:lumOff val="40000"/>
              </a:schemeClr>
            </a:solidFill>
            <a:tailEnd type="arrow"/>
          </a:ln>
        </p:spPr>
        <p:style>
          <a:lnRef idx="1">
            <a:schemeClr val="accent1"/>
          </a:lnRef>
          <a:fillRef idx="0">
            <a:schemeClr val="accent1"/>
          </a:fillRef>
          <a:effectRef idx="0">
            <a:schemeClr val="accent1"/>
          </a:effectRef>
          <a:fontRef idx="minor">
            <a:schemeClr val="tx1"/>
          </a:fontRef>
        </p:style>
      </p:cxnSp>
      <p:sp>
        <p:nvSpPr>
          <p:cNvPr id="15" name="Oval 14"/>
          <p:cNvSpPr/>
          <p:nvPr/>
        </p:nvSpPr>
        <p:spPr>
          <a:xfrm>
            <a:off x="5868144" y="3356992"/>
            <a:ext cx="1008112" cy="864096"/>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19403093"/>
      </p:ext>
    </p:extLst>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fade">
                                      <p:cBhvr>
                                        <p:cTn id="12" dur="1000"/>
                                        <p:tgtEl>
                                          <p:spTgt spid="15"/>
                                        </p:tgtEl>
                                      </p:cBhvr>
                                    </p:animEffect>
                                    <p:anim calcmode="lin" valueType="num">
                                      <p:cBhvr>
                                        <p:cTn id="13" dur="1000" fill="hold"/>
                                        <p:tgtEl>
                                          <p:spTgt spid="15"/>
                                        </p:tgtEl>
                                        <p:attrNameLst>
                                          <p:attrName>ppt_x</p:attrName>
                                        </p:attrNameLst>
                                      </p:cBhvr>
                                      <p:tavLst>
                                        <p:tav tm="0">
                                          <p:val>
                                            <p:strVal val="#ppt_x"/>
                                          </p:val>
                                        </p:tav>
                                        <p:tav tm="100000">
                                          <p:val>
                                            <p:strVal val="#ppt_x"/>
                                          </p:val>
                                        </p:tav>
                                      </p:tavLst>
                                    </p:anim>
                                    <p:anim calcmode="lin" valueType="num">
                                      <p:cBhvr>
                                        <p:cTn id="14"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1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620688"/>
            <a:ext cx="4608512" cy="5904656"/>
          </a:xfrm>
        </p:spPr>
        <p:txBody>
          <a:bodyPr>
            <a:noAutofit/>
          </a:bodyPr>
          <a:lstStyle/>
          <a:p>
            <a:r>
              <a:rPr lang="en-GB" sz="3200" dirty="0" smtClean="0"/>
              <a:t>The minute hand tells us how many minutes have past. The hour hand tells us how many minutes past which hour. So this clock says </a:t>
            </a:r>
            <a:br>
              <a:rPr lang="en-GB" sz="3200" dirty="0" smtClean="0"/>
            </a:br>
            <a:r>
              <a:rPr lang="en-GB" sz="4800" b="1" dirty="0" smtClean="0">
                <a:solidFill>
                  <a:srgbClr val="FF0000"/>
                </a:solidFill>
              </a:rPr>
              <a:t>10 minutes  past 1 O’clock</a:t>
            </a:r>
            <a:br>
              <a:rPr lang="en-GB" sz="4800" b="1" dirty="0" smtClean="0">
                <a:solidFill>
                  <a:srgbClr val="FF0000"/>
                </a:solidFill>
              </a:rPr>
            </a:br>
            <a:r>
              <a:rPr lang="en-GB" sz="4800" b="1" dirty="0" smtClean="0">
                <a:solidFill>
                  <a:srgbClr val="FF0000"/>
                </a:solidFill>
              </a:rPr>
              <a:t>or</a:t>
            </a:r>
            <a:br>
              <a:rPr lang="en-GB" sz="4800" b="1" dirty="0" smtClean="0">
                <a:solidFill>
                  <a:srgbClr val="FF0000"/>
                </a:solidFill>
              </a:rPr>
            </a:br>
            <a:r>
              <a:rPr lang="en-GB" sz="4800" b="1" dirty="0" smtClean="0">
                <a:solidFill>
                  <a:srgbClr val="FF0000"/>
                </a:solidFill>
              </a:rPr>
              <a:t>10 past 1</a:t>
            </a:r>
            <a:br>
              <a:rPr lang="en-GB" sz="4800" b="1" dirty="0" smtClean="0">
                <a:solidFill>
                  <a:srgbClr val="FF0000"/>
                </a:solidFill>
              </a:rPr>
            </a:br>
            <a:endParaRPr lang="en-GB" sz="4800" b="1" dirty="0">
              <a:solidFill>
                <a:srgbClr val="FF0000"/>
              </a:solidFill>
            </a:endParaRPr>
          </a:p>
        </p:txBody>
      </p:sp>
      <p:pic>
        <p:nvPicPr>
          <p:cNvPr id="4098"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10850"/>
          <a:stretch/>
        </p:blipFill>
        <p:spPr bwMode="auto">
          <a:xfrm>
            <a:off x="4934857" y="1444416"/>
            <a:ext cx="4236910" cy="41197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43199857"/>
      </p:ext>
    </p:extLst>
  </p:cSld>
  <p:clrMapOvr>
    <a:masterClrMapping/>
  </p:clrMapOvr>
  <p:transition spd="slow">
    <p:fade thruBlk="1"/>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sp>
        <p:nvSpPr>
          <p:cNvPr id="3" name="Content Placeholder 2"/>
          <p:cNvSpPr>
            <a:spLocks noGrp="1"/>
          </p:cNvSpPr>
          <p:nvPr>
            <p:ph idx="1"/>
          </p:nvPr>
        </p:nvSpPr>
        <p:spPr/>
        <p:txBody>
          <a:bodyPr/>
          <a:lstStyle/>
          <a:p>
            <a:endParaRPr lang="en-GB"/>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60648"/>
            <a:ext cx="9453564" cy="676875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611560" y="836712"/>
            <a:ext cx="3600400" cy="547260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smtClean="0"/>
              <a:t>15 past ?</a:t>
            </a:r>
          </a:p>
          <a:p>
            <a:pPr algn="ctr"/>
            <a:endParaRPr lang="en-GB" sz="2800" b="1" dirty="0"/>
          </a:p>
          <a:p>
            <a:pPr algn="ctr"/>
            <a:r>
              <a:rPr lang="en-GB" sz="2800" b="1" dirty="0" smtClean="0"/>
              <a:t>A</a:t>
            </a:r>
            <a:r>
              <a:rPr lang="en-GB" sz="2800" b="1" dirty="0" smtClean="0"/>
              <a:t>s </a:t>
            </a:r>
            <a:r>
              <a:rPr lang="en-GB" sz="2800" b="1" dirty="0" smtClean="0"/>
              <a:t>we have learned when the minute hand gets to 3 then it is quarter past, </a:t>
            </a:r>
          </a:p>
          <a:p>
            <a:pPr algn="ctr"/>
            <a:r>
              <a:rPr lang="en-GB" sz="2800" b="1" dirty="0" smtClean="0"/>
              <a:t>because the minute hand has made a quarter turn around the clock face.</a:t>
            </a:r>
            <a:endParaRPr lang="en-GB" sz="2800" b="1" dirty="0"/>
          </a:p>
        </p:txBody>
      </p:sp>
      <p:sp>
        <p:nvSpPr>
          <p:cNvPr id="5" name="Oval 4"/>
          <p:cNvSpPr/>
          <p:nvPr/>
        </p:nvSpPr>
        <p:spPr>
          <a:xfrm>
            <a:off x="7361584" y="3176972"/>
            <a:ext cx="1763688" cy="792088"/>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b="1">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cxnSp>
        <p:nvCxnSpPr>
          <p:cNvPr id="7" name="Straight Arrow Connector 6"/>
          <p:cNvCxnSpPr/>
          <p:nvPr/>
        </p:nvCxnSpPr>
        <p:spPr>
          <a:xfrm>
            <a:off x="4726782" y="3573016"/>
            <a:ext cx="1501402" cy="0"/>
          </a:xfrm>
          <a:prstGeom prst="straightConnector1">
            <a:avLst/>
          </a:prstGeom>
          <a:ln w="57150">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51269017"/>
      </p:ext>
    </p:extLst>
  </p:cSld>
  <p:clrMapOvr>
    <a:masterClrMapping/>
  </p:clrMapOvr>
  <p:transition spd="slow">
    <p:fade thruBlk="1"/>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time do these clocks say?</a:t>
            </a:r>
            <a:endParaRPr lang="en-GB" dirty="0"/>
          </a:p>
        </p:txBody>
      </p:sp>
      <p:sp>
        <p:nvSpPr>
          <p:cNvPr id="4" name="AutoShape 2" descr="A clock face showing 5 past 2"/>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512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3375" y="1212641"/>
            <a:ext cx="3269671" cy="33277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24"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88024" y="1459562"/>
            <a:ext cx="3469453" cy="31309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4"/>
          <p:cNvSpPr/>
          <p:nvPr/>
        </p:nvSpPr>
        <p:spPr>
          <a:xfrm>
            <a:off x="4597219" y="4544278"/>
            <a:ext cx="4410182" cy="1384995"/>
          </a:xfrm>
          <a:prstGeom prst="rect">
            <a:avLst/>
          </a:prstGeom>
        </p:spPr>
        <p:style>
          <a:lnRef idx="2">
            <a:schemeClr val="accent6"/>
          </a:lnRef>
          <a:fillRef idx="1">
            <a:schemeClr val="lt1"/>
          </a:fillRef>
          <a:effectRef idx="0">
            <a:schemeClr val="accent6"/>
          </a:effectRef>
          <a:fontRef idx="minor">
            <a:schemeClr val="dk1"/>
          </a:fontRef>
        </p:style>
        <p:txBody>
          <a:bodyPr wrap="none">
            <a:spAutoFit/>
          </a:bodyPr>
          <a:lstStyle/>
          <a:p>
            <a:pPr algn="ctr"/>
            <a:r>
              <a:rPr lang="en-GB" sz="2800" dirty="0" smtClean="0"/>
              <a:t>20 minutes past 1 o'clock</a:t>
            </a:r>
            <a:r>
              <a:rPr lang="en-GB" sz="2800" dirty="0"/>
              <a:t>, </a:t>
            </a:r>
            <a:endParaRPr lang="en-GB" sz="2800" dirty="0" smtClean="0"/>
          </a:p>
          <a:p>
            <a:pPr algn="ctr"/>
            <a:r>
              <a:rPr lang="en-GB" sz="2800" dirty="0" smtClean="0"/>
              <a:t>or </a:t>
            </a:r>
          </a:p>
          <a:p>
            <a:pPr algn="ctr"/>
            <a:r>
              <a:rPr lang="en-GB" sz="2800" dirty="0" smtClean="0"/>
              <a:t>20 past 1</a:t>
            </a:r>
            <a:endParaRPr lang="en-GB" sz="2800" dirty="0"/>
          </a:p>
        </p:txBody>
      </p:sp>
      <p:sp>
        <p:nvSpPr>
          <p:cNvPr id="6" name="Rectangle 5"/>
          <p:cNvSpPr/>
          <p:nvPr/>
        </p:nvSpPr>
        <p:spPr>
          <a:xfrm>
            <a:off x="313307" y="4524550"/>
            <a:ext cx="4209807" cy="1384995"/>
          </a:xfrm>
          <a:prstGeom prst="rect">
            <a:avLst/>
          </a:prstGeom>
        </p:spPr>
        <p:style>
          <a:lnRef idx="2">
            <a:schemeClr val="accent4"/>
          </a:lnRef>
          <a:fillRef idx="1">
            <a:schemeClr val="lt1"/>
          </a:fillRef>
          <a:effectRef idx="0">
            <a:schemeClr val="accent4"/>
          </a:effectRef>
          <a:fontRef idx="minor">
            <a:schemeClr val="dk1"/>
          </a:fontRef>
        </p:style>
        <p:txBody>
          <a:bodyPr wrap="none">
            <a:spAutoFit/>
          </a:bodyPr>
          <a:lstStyle/>
          <a:p>
            <a:pPr algn="ctr"/>
            <a:r>
              <a:rPr lang="en-GB" sz="2800" dirty="0" smtClean="0"/>
              <a:t>5 minutes past 2 o'clock</a:t>
            </a:r>
            <a:r>
              <a:rPr lang="en-GB" sz="2800" dirty="0"/>
              <a:t>, </a:t>
            </a:r>
            <a:endParaRPr lang="en-GB" sz="2800" dirty="0" smtClean="0"/>
          </a:p>
          <a:p>
            <a:pPr algn="ctr"/>
            <a:r>
              <a:rPr lang="en-GB" sz="2800" dirty="0" smtClean="0"/>
              <a:t>or </a:t>
            </a:r>
          </a:p>
          <a:p>
            <a:pPr algn="ctr"/>
            <a:r>
              <a:rPr lang="en-GB" sz="2800" dirty="0" smtClean="0"/>
              <a:t>5 past 2</a:t>
            </a:r>
            <a:endParaRPr lang="en-GB" sz="2800" dirty="0"/>
          </a:p>
        </p:txBody>
      </p:sp>
    </p:spTree>
    <p:extLst>
      <p:ext uri="{BB962C8B-B14F-4D97-AF65-F5344CB8AC3E}">
        <p14:creationId xmlns:p14="http://schemas.microsoft.com/office/powerpoint/2010/main" val="212600884"/>
      </p:ext>
    </p:extLst>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a:xfrm>
            <a:off x="511629" y="168275"/>
            <a:ext cx="8229600" cy="5805488"/>
          </a:xfrm>
        </p:spPr>
        <p:txBody>
          <a:bodyPr/>
          <a:lstStyle/>
          <a:p>
            <a:r>
              <a:rPr lang="en-GB" dirty="0" smtClean="0"/>
              <a:t>What happens when the minute hand gets to half past? (30 minutes past?)</a:t>
            </a:r>
          </a:p>
          <a:p>
            <a:r>
              <a:rPr lang="en-GB" dirty="0" smtClean="0"/>
              <a:t>The hour hand is </a:t>
            </a:r>
            <a:r>
              <a:rPr lang="en-GB" b="1" dirty="0" smtClean="0"/>
              <a:t>half</a:t>
            </a:r>
            <a:r>
              <a:rPr lang="en-GB" dirty="0" smtClean="0"/>
              <a:t> way between </a:t>
            </a:r>
            <a:r>
              <a:rPr lang="en-GB" dirty="0" smtClean="0"/>
              <a:t>2 and 3. </a:t>
            </a:r>
            <a:r>
              <a:rPr lang="en-GB" dirty="0" smtClean="0"/>
              <a:t>The time below is half past 2</a:t>
            </a:r>
            <a:endParaRPr lang="en-GB" dirty="0"/>
          </a:p>
        </p:txBody>
      </p:sp>
      <p:sp>
        <p:nvSpPr>
          <p:cNvPr id="4" name="AutoShape 2" descr="See the source image"/>
          <p:cNvSpPr>
            <a:spLocks noChangeAspect="1" noChangeArrowheads="1"/>
          </p:cNvSpPr>
          <p:nvPr/>
        </p:nvSpPr>
        <p:spPr bwMode="auto">
          <a:xfrm>
            <a:off x="63500" y="-13652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5" name="AutoShape 4" descr="See the source image"/>
          <p:cNvSpPr>
            <a:spLocks noChangeAspect="1" noChangeArrowheads="1"/>
          </p:cNvSpPr>
          <p:nvPr/>
        </p:nvSpPr>
        <p:spPr bwMode="auto">
          <a:xfrm>
            <a:off x="215900" y="1587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70678" y="2552366"/>
            <a:ext cx="7668133" cy="43135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8" name="Straight Arrow Connector 7"/>
          <p:cNvCxnSpPr/>
          <p:nvPr/>
        </p:nvCxnSpPr>
        <p:spPr>
          <a:xfrm>
            <a:off x="4756582" y="4701250"/>
            <a:ext cx="0" cy="959998"/>
          </a:xfrm>
          <a:prstGeom prst="straightConnector1">
            <a:avLst/>
          </a:prstGeom>
          <a:ln w="571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4756582" y="4461169"/>
            <a:ext cx="873349" cy="240081"/>
          </a:xfrm>
          <a:prstGeom prst="straightConnector1">
            <a:avLst/>
          </a:prstGeom>
          <a:ln w="57150">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51219867"/>
      </p:ext>
    </p:extLst>
  </p:cSld>
  <p:clrMapOvr>
    <a:masterClrMapping/>
  </p:clrMapOvr>
  <p:transition spd="slow">
    <p:fade thruBlk="1"/>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112</TotalTime>
  <Words>295</Words>
  <Application>Microsoft Office PowerPoint</Application>
  <PresentationFormat>On-screen Show (4:3)</PresentationFormat>
  <Paragraphs>43</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Learning intention To tell the time to 5 minutes</vt:lpstr>
      <vt:lpstr>PowerPoint Presentation</vt:lpstr>
      <vt:lpstr>Telling the time to 5 minutes </vt:lpstr>
      <vt:lpstr>PowerPoint Presentation</vt:lpstr>
      <vt:lpstr>How many minutes have passed when the minute hand has moved from the 12 to the 2?</vt:lpstr>
      <vt:lpstr>The minute hand tells us how many minutes have past. The hour hand tells us how many minutes past which hour. So this clock says  10 minutes  past 1 O’clock or 10 past 1 </vt:lpstr>
      <vt:lpstr>PowerPoint Presentation</vt:lpstr>
      <vt:lpstr>What time do these clocks say?</vt:lpstr>
      <vt:lpstr>PowerPoint Presentation</vt:lpstr>
      <vt:lpstr>But when the minute hand goes past half past things change. Because the minute hand is now heading towards the next hour we say that the time is not past but to. So this clock does not say 35 past 3 but 25 to 4. The hour hand is nearer to 4 than to 3.</vt:lpstr>
      <vt:lpstr>So this clock says 20 minutes to 11 o’clock or 20 to 11.</vt:lpstr>
      <vt:lpstr>What is the time on these clocks? Use the slide before to help you.</vt:lpstr>
      <vt:lpstr>What about these?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Wilkinson, Sean</dc:creator>
  <cp:lastModifiedBy>Wilkinson, Sean</cp:lastModifiedBy>
  <cp:revision>12</cp:revision>
  <dcterms:created xsi:type="dcterms:W3CDTF">2021-02-24T11:55:03Z</dcterms:created>
  <dcterms:modified xsi:type="dcterms:W3CDTF">2021-02-24T14:44:13Z</dcterms:modified>
</cp:coreProperties>
</file>