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9" r:id="rId5"/>
    <p:sldId id="270" r:id="rId6"/>
    <p:sldId id="259" r:id="rId7"/>
    <p:sldId id="260" r:id="rId8"/>
    <p:sldId id="261" r:id="rId9"/>
    <p:sldId id="262" r:id="rId10"/>
    <p:sldId id="266" r:id="rId11"/>
    <p:sldId id="267" r:id="rId12"/>
    <p:sldId id="263" r:id="rId13"/>
    <p:sldId id="265"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F09C3A-81FD-4FC6-8727-18F41C62294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5B741-6644-4049-8A1B-2897A015468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72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9C3A-81FD-4FC6-8727-18F41C62294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5B741-6644-4049-8A1B-2897A0154682}" type="slidenum">
              <a:rPr lang="en-GB" smtClean="0"/>
              <a:t>‹#›</a:t>
            </a:fld>
            <a:endParaRPr lang="en-GB"/>
          </a:p>
        </p:txBody>
      </p:sp>
    </p:spTree>
    <p:extLst>
      <p:ext uri="{BB962C8B-B14F-4D97-AF65-F5344CB8AC3E}">
        <p14:creationId xmlns:p14="http://schemas.microsoft.com/office/powerpoint/2010/main" val="352704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9C3A-81FD-4FC6-8727-18F41C62294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5B741-6644-4049-8A1B-2897A0154682}" type="slidenum">
              <a:rPr lang="en-GB" smtClean="0"/>
              <a:t>‹#›</a:t>
            </a:fld>
            <a:endParaRPr lang="en-GB"/>
          </a:p>
        </p:txBody>
      </p:sp>
    </p:spTree>
    <p:extLst>
      <p:ext uri="{BB962C8B-B14F-4D97-AF65-F5344CB8AC3E}">
        <p14:creationId xmlns:p14="http://schemas.microsoft.com/office/powerpoint/2010/main" val="292483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F09C3A-81FD-4FC6-8727-18F41C62294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5B741-6644-4049-8A1B-2897A0154682}" type="slidenum">
              <a:rPr lang="en-GB" smtClean="0"/>
              <a:t>‹#›</a:t>
            </a:fld>
            <a:endParaRPr lang="en-GB"/>
          </a:p>
        </p:txBody>
      </p:sp>
    </p:spTree>
    <p:extLst>
      <p:ext uri="{BB962C8B-B14F-4D97-AF65-F5344CB8AC3E}">
        <p14:creationId xmlns:p14="http://schemas.microsoft.com/office/powerpoint/2010/main" val="339031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F09C3A-81FD-4FC6-8727-18F41C622947}" type="datetimeFigureOut">
              <a:rPr lang="en-GB" smtClean="0"/>
              <a:t>11/01/2021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85B741-6644-4049-8A1B-2897A0154682}"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50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F09C3A-81FD-4FC6-8727-18F41C622947}"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5B741-6644-4049-8A1B-2897A0154682}" type="slidenum">
              <a:rPr lang="en-GB" smtClean="0"/>
              <a:t>‹#›</a:t>
            </a:fld>
            <a:endParaRPr lang="en-GB"/>
          </a:p>
        </p:txBody>
      </p:sp>
    </p:spTree>
    <p:extLst>
      <p:ext uri="{BB962C8B-B14F-4D97-AF65-F5344CB8AC3E}">
        <p14:creationId xmlns:p14="http://schemas.microsoft.com/office/powerpoint/2010/main" val="261101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F09C3A-81FD-4FC6-8727-18F41C622947}" type="datetimeFigureOut">
              <a:rPr lang="en-GB" smtClean="0"/>
              <a:t>11/01/2021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85B741-6644-4049-8A1B-2897A0154682}" type="slidenum">
              <a:rPr lang="en-GB" smtClean="0"/>
              <a:t>‹#›</a:t>
            </a:fld>
            <a:endParaRPr lang="en-GB"/>
          </a:p>
        </p:txBody>
      </p:sp>
    </p:spTree>
    <p:extLst>
      <p:ext uri="{BB962C8B-B14F-4D97-AF65-F5344CB8AC3E}">
        <p14:creationId xmlns:p14="http://schemas.microsoft.com/office/powerpoint/2010/main" val="227021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F09C3A-81FD-4FC6-8727-18F41C622947}" type="datetimeFigureOut">
              <a:rPr lang="en-GB" smtClean="0"/>
              <a:t>11/01/2021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85B741-6644-4049-8A1B-2897A0154682}" type="slidenum">
              <a:rPr lang="en-GB" smtClean="0"/>
              <a:t>‹#›</a:t>
            </a:fld>
            <a:endParaRPr lang="en-GB"/>
          </a:p>
        </p:txBody>
      </p:sp>
    </p:spTree>
    <p:extLst>
      <p:ext uri="{BB962C8B-B14F-4D97-AF65-F5344CB8AC3E}">
        <p14:creationId xmlns:p14="http://schemas.microsoft.com/office/powerpoint/2010/main" val="4215226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5F09C3A-81FD-4FC6-8727-18F41C622947}" type="datetimeFigureOut">
              <a:rPr lang="en-GB" smtClean="0"/>
              <a:t>11/01/2021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B85B741-6644-4049-8A1B-2897A0154682}" type="slidenum">
              <a:rPr lang="en-GB" smtClean="0"/>
              <a:t>‹#›</a:t>
            </a:fld>
            <a:endParaRPr lang="en-GB"/>
          </a:p>
        </p:txBody>
      </p:sp>
    </p:spTree>
    <p:extLst>
      <p:ext uri="{BB962C8B-B14F-4D97-AF65-F5344CB8AC3E}">
        <p14:creationId xmlns:p14="http://schemas.microsoft.com/office/powerpoint/2010/main" val="1923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F09C3A-81FD-4FC6-8727-18F41C622947}" type="datetimeFigureOut">
              <a:rPr lang="en-GB" smtClean="0"/>
              <a:t>11/01/2021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85B741-6644-4049-8A1B-2897A0154682}" type="slidenum">
              <a:rPr lang="en-GB" smtClean="0"/>
              <a:t>‹#›</a:t>
            </a:fld>
            <a:endParaRPr lang="en-GB"/>
          </a:p>
        </p:txBody>
      </p:sp>
    </p:spTree>
    <p:extLst>
      <p:ext uri="{BB962C8B-B14F-4D97-AF65-F5344CB8AC3E}">
        <p14:creationId xmlns:p14="http://schemas.microsoft.com/office/powerpoint/2010/main" val="3374560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F09C3A-81FD-4FC6-8727-18F41C622947}" type="datetimeFigureOut">
              <a:rPr lang="en-GB" smtClean="0"/>
              <a:t>11/01/2021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85B741-6644-4049-8A1B-2897A0154682}" type="slidenum">
              <a:rPr lang="en-GB" smtClean="0"/>
              <a:t>‹#›</a:t>
            </a:fld>
            <a:endParaRPr lang="en-GB"/>
          </a:p>
        </p:txBody>
      </p:sp>
    </p:spTree>
    <p:extLst>
      <p:ext uri="{BB962C8B-B14F-4D97-AF65-F5344CB8AC3E}">
        <p14:creationId xmlns:p14="http://schemas.microsoft.com/office/powerpoint/2010/main" val="232068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5F09C3A-81FD-4FC6-8727-18F41C622947}" type="datetimeFigureOut">
              <a:rPr lang="en-GB" smtClean="0"/>
              <a:t>11/01/2021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85B741-6644-4049-8A1B-2897A0154682}"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1307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Y3 maths: Ordering numbers up to 1000</a:t>
            </a:r>
          </a:p>
        </p:txBody>
      </p:sp>
    </p:spTree>
    <p:extLst>
      <p:ext uri="{BB962C8B-B14F-4D97-AF65-F5344CB8AC3E}">
        <p14:creationId xmlns:p14="http://schemas.microsoft.com/office/powerpoint/2010/main" val="170664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603EC8-B62E-4943-8FD3-C44F4008C9FE}"/>
              </a:ext>
            </a:extLst>
          </p:cNvPr>
          <p:cNvSpPr txBox="1">
            <a:spLocks noGrp="1"/>
          </p:cNvSpPr>
          <p:nvPr>
            <p:ph type="title"/>
          </p:nvPr>
        </p:nvSpPr>
        <p:spPr>
          <a:xfrm>
            <a:off x="1066800" y="28733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a:t>Now let’s try ordering some more numbers…</a:t>
            </a:r>
          </a:p>
        </p:txBody>
      </p:sp>
      <p:sp>
        <p:nvSpPr>
          <p:cNvPr id="7" name="Content Placeholder 2">
            <a:extLst>
              <a:ext uri="{FF2B5EF4-FFF2-40B4-BE49-F238E27FC236}">
                <a16:creationId xmlns:a16="http://schemas.microsoft.com/office/drawing/2014/main" id="{29007FED-EB64-654E-9765-8A1244ABFCDF}"/>
              </a:ext>
            </a:extLst>
          </p:cNvPr>
          <p:cNvSpPr txBox="1">
            <a:spLocks noGrp="1"/>
          </p:cNvSpPr>
          <p:nvPr>
            <p:ph idx="1"/>
          </p:nvPr>
        </p:nvSpPr>
        <p:spPr>
          <a:xfrm>
            <a:off x="818996" y="2083304"/>
            <a:ext cx="10058400" cy="4022725"/>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GB" sz="6600" dirty="0"/>
              <a:t>675  432  987  978</a:t>
            </a:r>
          </a:p>
          <a:p>
            <a:endParaRPr lang="en-GB" sz="6600" dirty="0"/>
          </a:p>
          <a:p>
            <a:pPr marL="1143000" indent="-1143000">
              <a:buFont typeface="+mj-lt"/>
              <a:buAutoNum type="arabicPeriod"/>
            </a:pPr>
            <a:r>
              <a:rPr lang="en-GB" sz="6200" dirty="0"/>
              <a:t>How many hundreds, tens and ones are in each number?</a:t>
            </a:r>
          </a:p>
          <a:p>
            <a:pPr marL="1143000" indent="-1143000">
              <a:buFont typeface="+mj-lt"/>
              <a:buAutoNum type="arabicPeriod"/>
            </a:pPr>
            <a:r>
              <a:rPr lang="en-GB" sz="6200" dirty="0"/>
              <a:t>Can you order the numbers from </a:t>
            </a:r>
            <a:r>
              <a:rPr lang="en-GB" sz="6200" b="1" dirty="0"/>
              <a:t>biggest</a:t>
            </a:r>
            <a:r>
              <a:rPr lang="en-GB" sz="6200" dirty="0"/>
              <a:t> to </a:t>
            </a:r>
            <a:r>
              <a:rPr lang="en-GB" sz="6200" b="1" dirty="0"/>
              <a:t>smallest</a:t>
            </a:r>
            <a:r>
              <a:rPr lang="en-GB" sz="6200" dirty="0"/>
              <a:t>?</a:t>
            </a:r>
          </a:p>
        </p:txBody>
      </p:sp>
      <p:pic>
        <p:nvPicPr>
          <p:cNvPr id="2" name="Recorded Sound">
            <a:hlinkClick r:id="" action="ppaction://media"/>
            <a:extLst>
              <a:ext uri="{FF2B5EF4-FFF2-40B4-BE49-F238E27FC236}">
                <a16:creationId xmlns:a16="http://schemas.microsoft.com/office/drawing/2014/main" id="{47CF2374-12AD-4FA8-AD6C-FA9F4D4A02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73004" y="5708374"/>
            <a:ext cx="609600" cy="609600"/>
          </a:xfrm>
          <a:prstGeom prst="rect">
            <a:avLst/>
          </a:prstGeom>
        </p:spPr>
      </p:pic>
    </p:spTree>
    <p:extLst>
      <p:ext uri="{BB962C8B-B14F-4D97-AF65-F5344CB8AC3E}">
        <p14:creationId xmlns:p14="http://schemas.microsoft.com/office/powerpoint/2010/main" val="42605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415662"/>
            <a:ext cx="10058400" cy="5234879"/>
          </a:xfrm>
        </p:spPr>
        <p:txBody>
          <a:bodyPr/>
          <a:lstStyle/>
          <a:p>
            <a:r>
              <a:rPr lang="en-GB" dirty="0"/>
              <a:t>Answer:</a:t>
            </a:r>
          </a:p>
        </p:txBody>
      </p:sp>
      <p:sp>
        <p:nvSpPr>
          <p:cNvPr id="4" name="Content Placeholder 3"/>
          <p:cNvSpPr>
            <a:spLocks noGrp="1"/>
          </p:cNvSpPr>
          <p:nvPr>
            <p:ph idx="1"/>
          </p:nvPr>
        </p:nvSpPr>
        <p:spPr>
          <a:xfrm>
            <a:off x="1066800" y="819217"/>
            <a:ext cx="10058400" cy="541289"/>
          </a:xfrm>
        </p:spPr>
        <p:txBody>
          <a:bodyPr>
            <a:normAutofit/>
          </a:bodyPr>
          <a:lstStyle/>
          <a:p>
            <a:r>
              <a:rPr lang="en-GB" sz="2700" dirty="0"/>
              <a:t>Order from biggest to smallest: </a:t>
            </a:r>
            <a:r>
              <a:rPr lang="en-GB" sz="2800" dirty="0"/>
              <a:t>   987  978  675  432</a:t>
            </a:r>
          </a:p>
        </p:txBody>
      </p:sp>
      <p:graphicFrame>
        <p:nvGraphicFramePr>
          <p:cNvPr id="5" name="Content Placeholder 3"/>
          <p:cNvGraphicFramePr>
            <a:graphicFrameLocks/>
          </p:cNvGraphicFramePr>
          <p:nvPr>
            <p:extLst>
              <p:ext uri="{D42A27DB-BD31-4B8C-83A1-F6EECF244321}">
                <p14:modId xmlns:p14="http://schemas.microsoft.com/office/powerpoint/2010/main" val="436131158"/>
              </p:ext>
            </p:extLst>
          </p:nvPr>
        </p:nvGraphicFramePr>
        <p:xfrm>
          <a:off x="1192931" y="5183427"/>
          <a:ext cx="10329996" cy="1280160"/>
        </p:xfrm>
        <a:graphic>
          <a:graphicData uri="http://schemas.openxmlformats.org/drawingml/2006/table">
            <a:tbl>
              <a:tblPr firstRow="1" bandRow="1">
                <a:tableStyleId>{5C22544A-7EE6-4342-B048-85BDC9FD1C3A}</a:tableStyleId>
              </a:tblPr>
              <a:tblGrid>
                <a:gridCol w="3443332">
                  <a:extLst>
                    <a:ext uri="{9D8B030D-6E8A-4147-A177-3AD203B41FA5}">
                      <a16:colId xmlns:a16="http://schemas.microsoft.com/office/drawing/2014/main" val="3151540694"/>
                    </a:ext>
                  </a:extLst>
                </a:gridCol>
                <a:gridCol w="3443332">
                  <a:extLst>
                    <a:ext uri="{9D8B030D-6E8A-4147-A177-3AD203B41FA5}">
                      <a16:colId xmlns:a16="http://schemas.microsoft.com/office/drawing/2014/main" val="1237649775"/>
                    </a:ext>
                  </a:extLst>
                </a:gridCol>
                <a:gridCol w="3443332">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4</a:t>
                      </a:r>
                    </a:p>
                  </a:txBody>
                  <a:tcPr/>
                </a:tc>
                <a:tc>
                  <a:txBody>
                    <a:bodyPr/>
                    <a:lstStyle/>
                    <a:p>
                      <a:pPr algn="ctr"/>
                      <a:r>
                        <a:rPr lang="en-GB" sz="3600" dirty="0"/>
                        <a:t>3</a:t>
                      </a:r>
                    </a:p>
                  </a:txBody>
                  <a:tcPr/>
                </a:tc>
                <a:tc>
                  <a:txBody>
                    <a:bodyPr/>
                    <a:lstStyle/>
                    <a:p>
                      <a:pPr algn="ctr"/>
                      <a:r>
                        <a:rPr lang="en-GB" sz="3600" dirty="0"/>
                        <a:t>2</a:t>
                      </a:r>
                    </a:p>
                  </a:txBody>
                  <a:tcPr/>
                </a:tc>
                <a:extLst>
                  <a:ext uri="{0D108BD9-81ED-4DB2-BD59-A6C34878D82A}">
                    <a16:rowId xmlns:a16="http://schemas.microsoft.com/office/drawing/2014/main" val="3535188449"/>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22814215"/>
              </p:ext>
            </p:extLst>
          </p:nvPr>
        </p:nvGraphicFramePr>
        <p:xfrm>
          <a:off x="1192931" y="2668103"/>
          <a:ext cx="10329996" cy="1280160"/>
        </p:xfrm>
        <a:graphic>
          <a:graphicData uri="http://schemas.openxmlformats.org/drawingml/2006/table">
            <a:tbl>
              <a:tblPr firstRow="1" bandRow="1">
                <a:tableStyleId>{5C22544A-7EE6-4342-B048-85BDC9FD1C3A}</a:tableStyleId>
              </a:tblPr>
              <a:tblGrid>
                <a:gridCol w="3443332">
                  <a:extLst>
                    <a:ext uri="{9D8B030D-6E8A-4147-A177-3AD203B41FA5}">
                      <a16:colId xmlns:a16="http://schemas.microsoft.com/office/drawing/2014/main" val="3151540694"/>
                    </a:ext>
                  </a:extLst>
                </a:gridCol>
                <a:gridCol w="3443332">
                  <a:extLst>
                    <a:ext uri="{9D8B030D-6E8A-4147-A177-3AD203B41FA5}">
                      <a16:colId xmlns:a16="http://schemas.microsoft.com/office/drawing/2014/main" val="1237649775"/>
                    </a:ext>
                  </a:extLst>
                </a:gridCol>
                <a:gridCol w="3443332">
                  <a:extLst>
                    <a:ext uri="{9D8B030D-6E8A-4147-A177-3AD203B41FA5}">
                      <a16:colId xmlns:a16="http://schemas.microsoft.com/office/drawing/2014/main" val="468240244"/>
                    </a:ext>
                  </a:extLst>
                </a:gridCol>
              </a:tblGrid>
              <a:tr h="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0">
                <a:tc>
                  <a:txBody>
                    <a:bodyPr/>
                    <a:lstStyle/>
                    <a:p>
                      <a:pPr algn="ctr"/>
                      <a:r>
                        <a:rPr lang="en-GB" sz="3600" dirty="0"/>
                        <a:t>9</a:t>
                      </a:r>
                    </a:p>
                  </a:txBody>
                  <a:tcPr/>
                </a:tc>
                <a:tc>
                  <a:txBody>
                    <a:bodyPr/>
                    <a:lstStyle/>
                    <a:p>
                      <a:pPr algn="ctr"/>
                      <a:r>
                        <a:rPr lang="en-GB" sz="3600" dirty="0"/>
                        <a:t>7</a:t>
                      </a:r>
                    </a:p>
                  </a:txBody>
                  <a:tcPr/>
                </a:tc>
                <a:tc>
                  <a:txBody>
                    <a:bodyPr/>
                    <a:lstStyle/>
                    <a:p>
                      <a:pPr algn="ctr"/>
                      <a:r>
                        <a:rPr lang="en-GB" sz="3600" dirty="0"/>
                        <a:t>8</a:t>
                      </a:r>
                    </a:p>
                  </a:txBody>
                  <a:tcPr/>
                </a:tc>
                <a:extLst>
                  <a:ext uri="{0D108BD9-81ED-4DB2-BD59-A6C34878D82A}">
                    <a16:rowId xmlns:a16="http://schemas.microsoft.com/office/drawing/2014/main" val="3535188449"/>
                  </a:ext>
                </a:extLst>
              </a:tr>
            </a:tbl>
          </a:graphicData>
        </a:graphic>
      </p:graphicFrame>
      <p:graphicFrame>
        <p:nvGraphicFramePr>
          <p:cNvPr id="3" name="Content Placeholder 3">
            <a:extLst>
              <a:ext uri="{FF2B5EF4-FFF2-40B4-BE49-F238E27FC236}">
                <a16:creationId xmlns:a16="http://schemas.microsoft.com/office/drawing/2014/main" id="{22145B27-4062-3A4B-9F90-0BC352C92AF7}"/>
              </a:ext>
            </a:extLst>
          </p:cNvPr>
          <p:cNvGraphicFramePr>
            <a:graphicFrameLocks/>
          </p:cNvGraphicFramePr>
          <p:nvPr>
            <p:extLst>
              <p:ext uri="{D42A27DB-BD31-4B8C-83A1-F6EECF244321}">
                <p14:modId xmlns:p14="http://schemas.microsoft.com/office/powerpoint/2010/main" val="2010703807"/>
              </p:ext>
            </p:extLst>
          </p:nvPr>
        </p:nvGraphicFramePr>
        <p:xfrm>
          <a:off x="1192931" y="3962797"/>
          <a:ext cx="10329996" cy="1280160"/>
        </p:xfrm>
        <a:graphic>
          <a:graphicData uri="http://schemas.openxmlformats.org/drawingml/2006/table">
            <a:tbl>
              <a:tblPr firstRow="1" bandRow="1">
                <a:tableStyleId>{5C22544A-7EE6-4342-B048-85BDC9FD1C3A}</a:tableStyleId>
              </a:tblPr>
              <a:tblGrid>
                <a:gridCol w="3443332">
                  <a:extLst>
                    <a:ext uri="{9D8B030D-6E8A-4147-A177-3AD203B41FA5}">
                      <a16:colId xmlns:a16="http://schemas.microsoft.com/office/drawing/2014/main" val="3151540694"/>
                    </a:ext>
                  </a:extLst>
                </a:gridCol>
                <a:gridCol w="3443332">
                  <a:extLst>
                    <a:ext uri="{9D8B030D-6E8A-4147-A177-3AD203B41FA5}">
                      <a16:colId xmlns:a16="http://schemas.microsoft.com/office/drawing/2014/main" val="1237649775"/>
                    </a:ext>
                  </a:extLst>
                </a:gridCol>
                <a:gridCol w="3443332">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6</a:t>
                      </a:r>
                    </a:p>
                  </a:txBody>
                  <a:tcPr/>
                </a:tc>
                <a:tc>
                  <a:txBody>
                    <a:bodyPr/>
                    <a:lstStyle/>
                    <a:p>
                      <a:pPr algn="ctr"/>
                      <a:r>
                        <a:rPr lang="en-GB" sz="3600" dirty="0"/>
                        <a:t>7</a:t>
                      </a:r>
                    </a:p>
                  </a:txBody>
                  <a:tcPr/>
                </a:tc>
                <a:tc>
                  <a:txBody>
                    <a:bodyPr/>
                    <a:lstStyle/>
                    <a:p>
                      <a:pPr algn="ctr"/>
                      <a:r>
                        <a:rPr lang="en-GB" sz="3600" dirty="0"/>
                        <a:t>5</a:t>
                      </a:r>
                    </a:p>
                  </a:txBody>
                  <a:tcPr/>
                </a:tc>
                <a:extLst>
                  <a:ext uri="{0D108BD9-81ED-4DB2-BD59-A6C34878D82A}">
                    <a16:rowId xmlns:a16="http://schemas.microsoft.com/office/drawing/2014/main" val="3535188449"/>
                  </a:ext>
                </a:extLst>
              </a:tr>
            </a:tbl>
          </a:graphicData>
        </a:graphic>
      </p:graphicFrame>
      <p:graphicFrame>
        <p:nvGraphicFramePr>
          <p:cNvPr id="8" name="Content Placeholder 3">
            <a:extLst>
              <a:ext uri="{FF2B5EF4-FFF2-40B4-BE49-F238E27FC236}">
                <a16:creationId xmlns:a16="http://schemas.microsoft.com/office/drawing/2014/main" id="{BEBB9418-4A87-0840-B07E-C27D97E44DD6}"/>
              </a:ext>
            </a:extLst>
          </p:cNvPr>
          <p:cNvGraphicFramePr>
            <a:graphicFrameLocks/>
          </p:cNvGraphicFramePr>
          <p:nvPr>
            <p:extLst>
              <p:ext uri="{D42A27DB-BD31-4B8C-83A1-F6EECF244321}">
                <p14:modId xmlns:p14="http://schemas.microsoft.com/office/powerpoint/2010/main" val="1080618852"/>
              </p:ext>
            </p:extLst>
          </p:nvPr>
        </p:nvGraphicFramePr>
        <p:xfrm>
          <a:off x="1192931" y="1380676"/>
          <a:ext cx="10329996" cy="1280160"/>
        </p:xfrm>
        <a:graphic>
          <a:graphicData uri="http://schemas.openxmlformats.org/drawingml/2006/table">
            <a:tbl>
              <a:tblPr firstRow="1" bandRow="1">
                <a:tableStyleId>{5C22544A-7EE6-4342-B048-85BDC9FD1C3A}</a:tableStyleId>
              </a:tblPr>
              <a:tblGrid>
                <a:gridCol w="3443332">
                  <a:extLst>
                    <a:ext uri="{9D8B030D-6E8A-4147-A177-3AD203B41FA5}">
                      <a16:colId xmlns:a16="http://schemas.microsoft.com/office/drawing/2014/main" val="3151540694"/>
                    </a:ext>
                  </a:extLst>
                </a:gridCol>
                <a:gridCol w="3443332">
                  <a:extLst>
                    <a:ext uri="{9D8B030D-6E8A-4147-A177-3AD203B41FA5}">
                      <a16:colId xmlns:a16="http://schemas.microsoft.com/office/drawing/2014/main" val="1237649775"/>
                    </a:ext>
                  </a:extLst>
                </a:gridCol>
                <a:gridCol w="3443332">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9</a:t>
                      </a:r>
                    </a:p>
                  </a:txBody>
                  <a:tcPr/>
                </a:tc>
                <a:tc>
                  <a:txBody>
                    <a:bodyPr/>
                    <a:lstStyle/>
                    <a:p>
                      <a:pPr algn="ctr"/>
                      <a:r>
                        <a:rPr lang="en-GB" sz="3600" dirty="0"/>
                        <a:t>8</a:t>
                      </a:r>
                    </a:p>
                  </a:txBody>
                  <a:tcPr/>
                </a:tc>
                <a:tc>
                  <a:txBody>
                    <a:bodyPr/>
                    <a:lstStyle/>
                    <a:p>
                      <a:pPr algn="ctr"/>
                      <a:r>
                        <a:rPr lang="en-GB" sz="3600" dirty="0"/>
                        <a:t>7</a:t>
                      </a:r>
                    </a:p>
                  </a:txBody>
                  <a:tcPr/>
                </a:tc>
                <a:extLst>
                  <a:ext uri="{0D108BD9-81ED-4DB2-BD59-A6C34878D82A}">
                    <a16:rowId xmlns:a16="http://schemas.microsoft.com/office/drawing/2014/main" val="3535188449"/>
                  </a:ext>
                </a:extLst>
              </a:tr>
            </a:tbl>
          </a:graphicData>
        </a:graphic>
      </p:graphicFrame>
      <p:pic>
        <p:nvPicPr>
          <p:cNvPr id="7" name="Recorded Sound">
            <a:hlinkClick r:id="" action="ppaction://media"/>
            <a:extLst>
              <a:ext uri="{FF2B5EF4-FFF2-40B4-BE49-F238E27FC236}">
                <a16:creationId xmlns:a16="http://schemas.microsoft.com/office/drawing/2014/main" id="{8125597B-DB58-4BD0-ABAC-EDA20026426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3739" y="223619"/>
            <a:ext cx="609600" cy="609600"/>
          </a:xfrm>
          <a:prstGeom prst="rect">
            <a:avLst/>
          </a:prstGeom>
        </p:spPr>
      </p:pic>
    </p:spTree>
    <p:extLst>
      <p:ext uri="{BB962C8B-B14F-4D97-AF65-F5344CB8AC3E}">
        <p14:creationId xmlns:p14="http://schemas.microsoft.com/office/powerpoint/2010/main" val="42419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603EC8-B62E-4943-8FD3-C44F4008C9FE}"/>
              </a:ext>
            </a:extLst>
          </p:cNvPr>
          <p:cNvSpPr txBox="1">
            <a:spLocks noGrp="1"/>
          </p:cNvSpPr>
          <p:nvPr>
            <p:ph type="title"/>
          </p:nvPr>
        </p:nvSpPr>
        <p:spPr>
          <a:xfrm>
            <a:off x="1066800" y="28733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a:t>Now let’s try ordering some numbers from smallest to biggest…</a:t>
            </a:r>
          </a:p>
        </p:txBody>
      </p:sp>
      <p:sp>
        <p:nvSpPr>
          <p:cNvPr id="7" name="Content Placeholder 2">
            <a:extLst>
              <a:ext uri="{FF2B5EF4-FFF2-40B4-BE49-F238E27FC236}">
                <a16:creationId xmlns:a16="http://schemas.microsoft.com/office/drawing/2014/main" id="{29007FED-EB64-654E-9765-8A1244ABFCDF}"/>
              </a:ext>
            </a:extLst>
          </p:cNvPr>
          <p:cNvSpPr txBox="1">
            <a:spLocks noGrp="1"/>
          </p:cNvSpPr>
          <p:nvPr>
            <p:ph idx="1"/>
          </p:nvPr>
        </p:nvSpPr>
        <p:spPr>
          <a:xfrm>
            <a:off x="818996" y="2083304"/>
            <a:ext cx="10058400" cy="4022725"/>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GB" sz="6600" dirty="0"/>
              <a:t>420    402    425    247</a:t>
            </a:r>
          </a:p>
          <a:p>
            <a:endParaRPr lang="en-GB" sz="6600" dirty="0"/>
          </a:p>
          <a:p>
            <a:pPr marL="1143000" indent="-1143000">
              <a:buFont typeface="+mj-lt"/>
              <a:buAutoNum type="arabicPeriod"/>
            </a:pPr>
            <a:r>
              <a:rPr lang="en-GB" sz="6200" dirty="0"/>
              <a:t>How many hundreds, tens and ones are in each number?</a:t>
            </a:r>
          </a:p>
          <a:p>
            <a:pPr marL="1143000" indent="-1143000">
              <a:buFont typeface="+mj-lt"/>
              <a:buAutoNum type="arabicPeriod"/>
            </a:pPr>
            <a:r>
              <a:rPr lang="en-GB" sz="6200" dirty="0"/>
              <a:t>Can you order the numbers from </a:t>
            </a:r>
            <a:r>
              <a:rPr lang="en-GB" sz="6200" b="1" dirty="0"/>
              <a:t>smallest</a:t>
            </a:r>
            <a:r>
              <a:rPr lang="en-GB" sz="6200" dirty="0"/>
              <a:t> to </a:t>
            </a:r>
            <a:r>
              <a:rPr lang="en-GB" sz="6200" b="1" dirty="0"/>
              <a:t>biggest</a:t>
            </a:r>
            <a:r>
              <a:rPr lang="en-GB" sz="6200" dirty="0"/>
              <a:t>?</a:t>
            </a:r>
          </a:p>
        </p:txBody>
      </p:sp>
      <p:pic>
        <p:nvPicPr>
          <p:cNvPr id="2" name="Recorded Sound">
            <a:hlinkClick r:id="" action="ppaction://media"/>
            <a:extLst>
              <a:ext uri="{FF2B5EF4-FFF2-40B4-BE49-F238E27FC236}">
                <a16:creationId xmlns:a16="http://schemas.microsoft.com/office/drawing/2014/main" id="{B2E2B00F-6CE0-4407-BBD3-E7B982EF8B3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7599" y="5566715"/>
            <a:ext cx="543339" cy="658584"/>
          </a:xfrm>
          <a:prstGeom prst="rect">
            <a:avLst/>
          </a:prstGeom>
        </p:spPr>
      </p:pic>
    </p:spTree>
    <p:extLst>
      <p:ext uri="{BB962C8B-B14F-4D97-AF65-F5344CB8AC3E}">
        <p14:creationId xmlns:p14="http://schemas.microsoft.com/office/powerpoint/2010/main" val="32332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9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415662"/>
            <a:ext cx="10058400" cy="5234879"/>
          </a:xfrm>
        </p:spPr>
        <p:txBody>
          <a:bodyPr/>
          <a:lstStyle/>
          <a:p>
            <a:r>
              <a:rPr lang="en-GB" dirty="0"/>
              <a:t>Answer:</a:t>
            </a:r>
          </a:p>
        </p:txBody>
      </p:sp>
      <p:sp>
        <p:nvSpPr>
          <p:cNvPr id="4" name="Content Placeholder 3"/>
          <p:cNvSpPr>
            <a:spLocks noGrp="1"/>
          </p:cNvSpPr>
          <p:nvPr>
            <p:ph idx="1"/>
          </p:nvPr>
        </p:nvSpPr>
        <p:spPr>
          <a:xfrm>
            <a:off x="1066800" y="819217"/>
            <a:ext cx="10058400" cy="541289"/>
          </a:xfrm>
        </p:spPr>
        <p:txBody>
          <a:bodyPr>
            <a:normAutofit/>
          </a:bodyPr>
          <a:lstStyle/>
          <a:p>
            <a:r>
              <a:rPr lang="en-GB" sz="2700" dirty="0"/>
              <a:t>Order from smallest to biggest: </a:t>
            </a:r>
            <a:r>
              <a:rPr lang="en-GB" sz="2800" dirty="0"/>
              <a:t> 247   402   420   425    </a:t>
            </a:r>
            <a:endParaRPr lang="en-GB" sz="2700" dirty="0"/>
          </a:p>
        </p:txBody>
      </p:sp>
      <p:graphicFrame>
        <p:nvGraphicFramePr>
          <p:cNvPr id="5" name="Content Placeholder 3"/>
          <p:cNvGraphicFramePr>
            <a:graphicFrameLocks/>
          </p:cNvGraphicFramePr>
          <p:nvPr>
            <p:extLst>
              <p:ext uri="{D42A27DB-BD31-4B8C-83A1-F6EECF244321}">
                <p14:modId xmlns:p14="http://schemas.microsoft.com/office/powerpoint/2010/main" val="220971301"/>
              </p:ext>
            </p:extLst>
          </p:nvPr>
        </p:nvGraphicFramePr>
        <p:xfrm>
          <a:off x="1192931" y="2739457"/>
          <a:ext cx="10329996" cy="1280160"/>
        </p:xfrm>
        <a:graphic>
          <a:graphicData uri="http://schemas.openxmlformats.org/drawingml/2006/table">
            <a:tbl>
              <a:tblPr firstRow="1" bandRow="1">
                <a:tableStyleId>{5C22544A-7EE6-4342-B048-85BDC9FD1C3A}</a:tableStyleId>
              </a:tblPr>
              <a:tblGrid>
                <a:gridCol w="3443332">
                  <a:extLst>
                    <a:ext uri="{9D8B030D-6E8A-4147-A177-3AD203B41FA5}">
                      <a16:colId xmlns:a16="http://schemas.microsoft.com/office/drawing/2014/main" val="3151540694"/>
                    </a:ext>
                  </a:extLst>
                </a:gridCol>
                <a:gridCol w="3443332">
                  <a:extLst>
                    <a:ext uri="{9D8B030D-6E8A-4147-A177-3AD203B41FA5}">
                      <a16:colId xmlns:a16="http://schemas.microsoft.com/office/drawing/2014/main" val="1237649775"/>
                    </a:ext>
                  </a:extLst>
                </a:gridCol>
                <a:gridCol w="3443332">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4</a:t>
                      </a:r>
                    </a:p>
                  </a:txBody>
                  <a:tcPr/>
                </a:tc>
                <a:tc>
                  <a:txBody>
                    <a:bodyPr/>
                    <a:lstStyle/>
                    <a:p>
                      <a:pPr algn="ctr"/>
                      <a:r>
                        <a:rPr lang="en-GB" sz="3600" dirty="0"/>
                        <a:t>0</a:t>
                      </a:r>
                    </a:p>
                  </a:txBody>
                  <a:tcPr/>
                </a:tc>
                <a:tc>
                  <a:txBody>
                    <a:bodyPr/>
                    <a:lstStyle/>
                    <a:p>
                      <a:pPr algn="ctr"/>
                      <a:r>
                        <a:rPr lang="en-GB" sz="3600" dirty="0"/>
                        <a:t>2</a:t>
                      </a:r>
                    </a:p>
                  </a:txBody>
                  <a:tcPr/>
                </a:tc>
                <a:extLst>
                  <a:ext uri="{0D108BD9-81ED-4DB2-BD59-A6C34878D82A}">
                    <a16:rowId xmlns:a16="http://schemas.microsoft.com/office/drawing/2014/main" val="3535188449"/>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169477995"/>
              </p:ext>
            </p:extLst>
          </p:nvPr>
        </p:nvGraphicFramePr>
        <p:xfrm>
          <a:off x="1192931" y="4019617"/>
          <a:ext cx="10329996" cy="1280160"/>
        </p:xfrm>
        <a:graphic>
          <a:graphicData uri="http://schemas.openxmlformats.org/drawingml/2006/table">
            <a:tbl>
              <a:tblPr firstRow="1" bandRow="1">
                <a:tableStyleId>{5C22544A-7EE6-4342-B048-85BDC9FD1C3A}</a:tableStyleId>
              </a:tblPr>
              <a:tblGrid>
                <a:gridCol w="3443332">
                  <a:extLst>
                    <a:ext uri="{9D8B030D-6E8A-4147-A177-3AD203B41FA5}">
                      <a16:colId xmlns:a16="http://schemas.microsoft.com/office/drawing/2014/main" val="3151540694"/>
                    </a:ext>
                  </a:extLst>
                </a:gridCol>
                <a:gridCol w="3443332">
                  <a:extLst>
                    <a:ext uri="{9D8B030D-6E8A-4147-A177-3AD203B41FA5}">
                      <a16:colId xmlns:a16="http://schemas.microsoft.com/office/drawing/2014/main" val="1237649775"/>
                    </a:ext>
                  </a:extLst>
                </a:gridCol>
                <a:gridCol w="3443332">
                  <a:extLst>
                    <a:ext uri="{9D8B030D-6E8A-4147-A177-3AD203B41FA5}">
                      <a16:colId xmlns:a16="http://schemas.microsoft.com/office/drawing/2014/main" val="468240244"/>
                    </a:ext>
                  </a:extLst>
                </a:gridCol>
              </a:tblGrid>
              <a:tr h="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0">
                <a:tc>
                  <a:txBody>
                    <a:bodyPr/>
                    <a:lstStyle/>
                    <a:p>
                      <a:pPr algn="ctr"/>
                      <a:r>
                        <a:rPr lang="en-GB" sz="3600" dirty="0"/>
                        <a:t>4</a:t>
                      </a:r>
                    </a:p>
                  </a:txBody>
                  <a:tcPr/>
                </a:tc>
                <a:tc>
                  <a:txBody>
                    <a:bodyPr/>
                    <a:lstStyle/>
                    <a:p>
                      <a:pPr algn="ctr"/>
                      <a:r>
                        <a:rPr lang="en-GB" sz="3600" dirty="0"/>
                        <a:t>2</a:t>
                      </a:r>
                    </a:p>
                  </a:txBody>
                  <a:tcPr/>
                </a:tc>
                <a:tc>
                  <a:txBody>
                    <a:bodyPr/>
                    <a:lstStyle/>
                    <a:p>
                      <a:pPr algn="ctr"/>
                      <a:r>
                        <a:rPr lang="en-GB" sz="3600" dirty="0"/>
                        <a:t>0</a:t>
                      </a:r>
                    </a:p>
                  </a:txBody>
                  <a:tcPr/>
                </a:tc>
                <a:extLst>
                  <a:ext uri="{0D108BD9-81ED-4DB2-BD59-A6C34878D82A}">
                    <a16:rowId xmlns:a16="http://schemas.microsoft.com/office/drawing/2014/main" val="3535188449"/>
                  </a:ext>
                </a:extLst>
              </a:tr>
            </a:tbl>
          </a:graphicData>
        </a:graphic>
      </p:graphicFrame>
      <p:graphicFrame>
        <p:nvGraphicFramePr>
          <p:cNvPr id="3" name="Content Placeholder 3">
            <a:extLst>
              <a:ext uri="{FF2B5EF4-FFF2-40B4-BE49-F238E27FC236}">
                <a16:creationId xmlns:a16="http://schemas.microsoft.com/office/drawing/2014/main" id="{22145B27-4062-3A4B-9F90-0BC352C92AF7}"/>
              </a:ext>
            </a:extLst>
          </p:cNvPr>
          <p:cNvGraphicFramePr>
            <a:graphicFrameLocks/>
          </p:cNvGraphicFramePr>
          <p:nvPr>
            <p:extLst>
              <p:ext uri="{D42A27DB-BD31-4B8C-83A1-F6EECF244321}">
                <p14:modId xmlns:p14="http://schemas.microsoft.com/office/powerpoint/2010/main" val="3491078117"/>
              </p:ext>
            </p:extLst>
          </p:nvPr>
        </p:nvGraphicFramePr>
        <p:xfrm>
          <a:off x="1192931" y="1459297"/>
          <a:ext cx="10329996" cy="1280160"/>
        </p:xfrm>
        <a:graphic>
          <a:graphicData uri="http://schemas.openxmlformats.org/drawingml/2006/table">
            <a:tbl>
              <a:tblPr firstRow="1" bandRow="1">
                <a:tableStyleId>{5C22544A-7EE6-4342-B048-85BDC9FD1C3A}</a:tableStyleId>
              </a:tblPr>
              <a:tblGrid>
                <a:gridCol w="3443332">
                  <a:extLst>
                    <a:ext uri="{9D8B030D-6E8A-4147-A177-3AD203B41FA5}">
                      <a16:colId xmlns:a16="http://schemas.microsoft.com/office/drawing/2014/main" val="3151540694"/>
                    </a:ext>
                  </a:extLst>
                </a:gridCol>
                <a:gridCol w="3443332">
                  <a:extLst>
                    <a:ext uri="{9D8B030D-6E8A-4147-A177-3AD203B41FA5}">
                      <a16:colId xmlns:a16="http://schemas.microsoft.com/office/drawing/2014/main" val="1237649775"/>
                    </a:ext>
                  </a:extLst>
                </a:gridCol>
                <a:gridCol w="3443332">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2</a:t>
                      </a:r>
                    </a:p>
                  </a:txBody>
                  <a:tcPr/>
                </a:tc>
                <a:tc>
                  <a:txBody>
                    <a:bodyPr/>
                    <a:lstStyle/>
                    <a:p>
                      <a:pPr algn="ctr"/>
                      <a:r>
                        <a:rPr lang="en-GB" sz="3600" dirty="0"/>
                        <a:t>4</a:t>
                      </a:r>
                    </a:p>
                  </a:txBody>
                  <a:tcPr/>
                </a:tc>
                <a:tc>
                  <a:txBody>
                    <a:bodyPr/>
                    <a:lstStyle/>
                    <a:p>
                      <a:pPr algn="ctr"/>
                      <a:r>
                        <a:rPr lang="en-GB" sz="3600" dirty="0"/>
                        <a:t>7</a:t>
                      </a:r>
                    </a:p>
                  </a:txBody>
                  <a:tcPr/>
                </a:tc>
                <a:extLst>
                  <a:ext uri="{0D108BD9-81ED-4DB2-BD59-A6C34878D82A}">
                    <a16:rowId xmlns:a16="http://schemas.microsoft.com/office/drawing/2014/main" val="3535188449"/>
                  </a:ext>
                </a:extLst>
              </a:tr>
            </a:tbl>
          </a:graphicData>
        </a:graphic>
      </p:graphicFrame>
      <p:graphicFrame>
        <p:nvGraphicFramePr>
          <p:cNvPr id="8" name="Content Placeholder 3">
            <a:extLst>
              <a:ext uri="{FF2B5EF4-FFF2-40B4-BE49-F238E27FC236}">
                <a16:creationId xmlns:a16="http://schemas.microsoft.com/office/drawing/2014/main" id="{BEBB9418-4A87-0840-B07E-C27D97E44DD6}"/>
              </a:ext>
            </a:extLst>
          </p:cNvPr>
          <p:cNvGraphicFramePr>
            <a:graphicFrameLocks/>
          </p:cNvGraphicFramePr>
          <p:nvPr>
            <p:extLst>
              <p:ext uri="{D42A27DB-BD31-4B8C-83A1-F6EECF244321}">
                <p14:modId xmlns:p14="http://schemas.microsoft.com/office/powerpoint/2010/main" val="153274162"/>
              </p:ext>
            </p:extLst>
          </p:nvPr>
        </p:nvGraphicFramePr>
        <p:xfrm>
          <a:off x="1192931" y="5299777"/>
          <a:ext cx="10329996" cy="1280160"/>
        </p:xfrm>
        <a:graphic>
          <a:graphicData uri="http://schemas.openxmlformats.org/drawingml/2006/table">
            <a:tbl>
              <a:tblPr firstRow="1" bandRow="1">
                <a:tableStyleId>{5C22544A-7EE6-4342-B048-85BDC9FD1C3A}</a:tableStyleId>
              </a:tblPr>
              <a:tblGrid>
                <a:gridCol w="3443332">
                  <a:extLst>
                    <a:ext uri="{9D8B030D-6E8A-4147-A177-3AD203B41FA5}">
                      <a16:colId xmlns:a16="http://schemas.microsoft.com/office/drawing/2014/main" val="3151540694"/>
                    </a:ext>
                  </a:extLst>
                </a:gridCol>
                <a:gridCol w="3443332">
                  <a:extLst>
                    <a:ext uri="{9D8B030D-6E8A-4147-A177-3AD203B41FA5}">
                      <a16:colId xmlns:a16="http://schemas.microsoft.com/office/drawing/2014/main" val="1237649775"/>
                    </a:ext>
                  </a:extLst>
                </a:gridCol>
                <a:gridCol w="3443332">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4</a:t>
                      </a:r>
                    </a:p>
                  </a:txBody>
                  <a:tcPr/>
                </a:tc>
                <a:tc>
                  <a:txBody>
                    <a:bodyPr/>
                    <a:lstStyle/>
                    <a:p>
                      <a:pPr algn="ctr"/>
                      <a:r>
                        <a:rPr lang="en-GB" sz="3600" dirty="0"/>
                        <a:t>2</a:t>
                      </a:r>
                    </a:p>
                  </a:txBody>
                  <a:tcPr/>
                </a:tc>
                <a:tc>
                  <a:txBody>
                    <a:bodyPr/>
                    <a:lstStyle/>
                    <a:p>
                      <a:pPr algn="ctr"/>
                      <a:r>
                        <a:rPr lang="en-GB" sz="3600" dirty="0"/>
                        <a:t>5</a:t>
                      </a:r>
                    </a:p>
                  </a:txBody>
                  <a:tcPr/>
                </a:tc>
                <a:extLst>
                  <a:ext uri="{0D108BD9-81ED-4DB2-BD59-A6C34878D82A}">
                    <a16:rowId xmlns:a16="http://schemas.microsoft.com/office/drawing/2014/main" val="3535188449"/>
                  </a:ext>
                </a:extLst>
              </a:tr>
            </a:tbl>
          </a:graphicData>
        </a:graphic>
      </p:graphicFrame>
      <p:pic>
        <p:nvPicPr>
          <p:cNvPr id="7" name="Recorded Sound">
            <a:hlinkClick r:id="" action="ppaction://media"/>
            <a:extLst>
              <a:ext uri="{FF2B5EF4-FFF2-40B4-BE49-F238E27FC236}">
                <a16:creationId xmlns:a16="http://schemas.microsoft.com/office/drawing/2014/main" id="{3F06CE60-0FAF-4E21-AA95-01D8ECBD6A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18127" y="278063"/>
            <a:ext cx="609600" cy="609600"/>
          </a:xfrm>
          <a:prstGeom prst="rect">
            <a:avLst/>
          </a:prstGeom>
        </p:spPr>
      </p:pic>
    </p:spTree>
    <p:extLst>
      <p:ext uri="{BB962C8B-B14F-4D97-AF65-F5344CB8AC3E}">
        <p14:creationId xmlns:p14="http://schemas.microsoft.com/office/powerpoint/2010/main" val="30974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8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CD430-E57E-4441-8C2C-A1C84BDAE775}"/>
              </a:ext>
            </a:extLst>
          </p:cNvPr>
          <p:cNvSpPr>
            <a:spLocks noGrp="1"/>
          </p:cNvSpPr>
          <p:nvPr>
            <p:ph type="title"/>
          </p:nvPr>
        </p:nvSpPr>
        <p:spPr>
          <a:xfrm>
            <a:off x="1097280" y="263527"/>
            <a:ext cx="10058400" cy="1450757"/>
          </a:xfrm>
        </p:spPr>
        <p:txBody>
          <a:bodyPr/>
          <a:lstStyle/>
          <a:p>
            <a:r>
              <a:rPr lang="en-GB" dirty="0"/>
              <a:t>Top tips for ordering numbers:</a:t>
            </a:r>
            <a:endParaRPr lang="en-US" dirty="0"/>
          </a:p>
        </p:txBody>
      </p:sp>
      <p:sp>
        <p:nvSpPr>
          <p:cNvPr id="3" name="Content Placeholder 2">
            <a:extLst>
              <a:ext uri="{FF2B5EF4-FFF2-40B4-BE49-F238E27FC236}">
                <a16:creationId xmlns:a16="http://schemas.microsoft.com/office/drawing/2014/main" id="{99E9A170-20F3-4848-A9C3-BE30A148AAB2}"/>
              </a:ext>
            </a:extLst>
          </p:cNvPr>
          <p:cNvSpPr>
            <a:spLocks noGrp="1"/>
          </p:cNvSpPr>
          <p:nvPr>
            <p:ph idx="1"/>
          </p:nvPr>
        </p:nvSpPr>
        <p:spPr>
          <a:xfrm>
            <a:off x="1097280" y="2571113"/>
            <a:ext cx="10058400" cy="4023360"/>
          </a:xfrm>
        </p:spPr>
        <p:txBody>
          <a:bodyPr/>
          <a:lstStyle/>
          <a:p>
            <a:pPr>
              <a:buFont typeface="Arial" panose="020B0604020202020204" pitchFamily="34" charset="0"/>
              <a:buChar char="•"/>
            </a:pPr>
            <a:r>
              <a:rPr lang="en-GB" dirty="0"/>
              <a:t> </a:t>
            </a:r>
            <a:r>
              <a:rPr lang="en-GB" sz="2500" dirty="0"/>
              <a:t>Check if you are ordering from biggest to smallest or smallest to biggest</a:t>
            </a:r>
          </a:p>
          <a:p>
            <a:pPr>
              <a:buFont typeface="Arial" panose="020B0604020202020204" pitchFamily="34" charset="0"/>
              <a:buChar char="•"/>
            </a:pPr>
            <a:r>
              <a:rPr lang="en-GB" sz="2500" dirty="0"/>
              <a:t> Remember to start by looking at the biggest part of the number first. For example, if you were ordering 378 and 368 you would check the hundreds first, then move along to tens to find out which number is bigger.</a:t>
            </a:r>
            <a:endParaRPr lang="en-US" sz="2500" dirty="0"/>
          </a:p>
        </p:txBody>
      </p:sp>
      <p:pic>
        <p:nvPicPr>
          <p:cNvPr id="4" name="Recorded Sound">
            <a:hlinkClick r:id="" action="ppaction://media"/>
            <a:extLst>
              <a:ext uri="{FF2B5EF4-FFF2-40B4-BE49-F238E27FC236}">
                <a16:creationId xmlns:a16="http://schemas.microsoft.com/office/drawing/2014/main" id="{1065E828-9C01-4FBE-96C2-2EC55FD5D8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04104" y="5575853"/>
            <a:ext cx="609600" cy="609600"/>
          </a:xfrm>
          <a:prstGeom prst="rect">
            <a:avLst/>
          </a:prstGeom>
        </p:spPr>
      </p:pic>
    </p:spTree>
    <p:extLst>
      <p:ext uri="{BB962C8B-B14F-4D97-AF65-F5344CB8AC3E}">
        <p14:creationId xmlns:p14="http://schemas.microsoft.com/office/powerpoint/2010/main" val="22915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 we are learning to order numbers!</a:t>
            </a:r>
          </a:p>
        </p:txBody>
      </p:sp>
      <p:sp>
        <p:nvSpPr>
          <p:cNvPr id="3" name="Content Placeholder 2"/>
          <p:cNvSpPr>
            <a:spLocks noGrp="1"/>
          </p:cNvSpPr>
          <p:nvPr>
            <p:ph idx="1"/>
          </p:nvPr>
        </p:nvSpPr>
        <p:spPr/>
        <p:txBody>
          <a:bodyPr>
            <a:normAutofit fontScale="92500" lnSpcReduction="20000"/>
          </a:bodyPr>
          <a:lstStyle/>
          <a:p>
            <a:endParaRPr lang="en-GB" dirty="0"/>
          </a:p>
          <a:p>
            <a:r>
              <a:rPr lang="en-GB" sz="2200" dirty="0"/>
              <a:t>First of all, let’s remind ourselves of place value!</a:t>
            </a:r>
          </a:p>
          <a:p>
            <a:endParaRPr lang="en-GB" dirty="0"/>
          </a:p>
          <a:p>
            <a:endParaRPr lang="en-GB" dirty="0"/>
          </a:p>
          <a:p>
            <a:pPr algn="ctr"/>
            <a:r>
              <a:rPr lang="en-GB" sz="6500" dirty="0"/>
              <a:t>365</a:t>
            </a:r>
          </a:p>
          <a:p>
            <a:endParaRPr lang="en-GB" dirty="0"/>
          </a:p>
          <a:p>
            <a:r>
              <a:rPr lang="en-GB" sz="2200" dirty="0"/>
              <a:t>How many </a:t>
            </a:r>
            <a:r>
              <a:rPr lang="en-GB" sz="2200" b="1" dirty="0"/>
              <a:t>hundreds</a:t>
            </a:r>
            <a:r>
              <a:rPr lang="en-GB" sz="2200" dirty="0"/>
              <a:t> are in this number?</a:t>
            </a:r>
          </a:p>
          <a:p>
            <a:r>
              <a:rPr lang="en-GB" sz="2200" dirty="0"/>
              <a:t>How many </a:t>
            </a:r>
            <a:r>
              <a:rPr lang="en-GB" sz="2200" b="1" dirty="0"/>
              <a:t>tens</a:t>
            </a:r>
            <a:r>
              <a:rPr lang="en-GB" sz="2200" dirty="0"/>
              <a:t> are in this number?</a:t>
            </a:r>
          </a:p>
          <a:p>
            <a:r>
              <a:rPr lang="en-GB" sz="2200" dirty="0"/>
              <a:t>How many </a:t>
            </a:r>
            <a:r>
              <a:rPr lang="en-GB" sz="2200" b="1" dirty="0"/>
              <a:t>ones</a:t>
            </a:r>
            <a:r>
              <a:rPr lang="en-GB" sz="2200" dirty="0"/>
              <a:t> are in this number?</a:t>
            </a:r>
          </a:p>
          <a:p>
            <a:endParaRPr lang="en-GB" dirty="0"/>
          </a:p>
          <a:p>
            <a:pPr algn="ctr"/>
            <a:endParaRPr lang="en-GB" sz="5400" dirty="0"/>
          </a:p>
          <a:p>
            <a:pPr algn="ctr"/>
            <a:endParaRPr lang="en-GB" sz="5400" dirty="0"/>
          </a:p>
        </p:txBody>
      </p:sp>
      <p:pic>
        <p:nvPicPr>
          <p:cNvPr id="4" name="2">
            <a:hlinkClick r:id="" action="ppaction://media"/>
            <a:extLst>
              <a:ext uri="{FF2B5EF4-FFF2-40B4-BE49-F238E27FC236}">
                <a16:creationId xmlns:a16="http://schemas.microsoft.com/office/drawing/2014/main" id="{57820922-DD69-4A7F-A7BE-582CA624813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94505" y="5170337"/>
            <a:ext cx="609600" cy="609600"/>
          </a:xfrm>
          <a:prstGeom prst="rect">
            <a:avLst/>
          </a:prstGeom>
        </p:spPr>
      </p:pic>
    </p:spTree>
    <p:extLst>
      <p:ext uri="{BB962C8B-B14F-4D97-AF65-F5344CB8AC3E}">
        <p14:creationId xmlns:p14="http://schemas.microsoft.com/office/powerpoint/2010/main" val="13112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0478393"/>
              </p:ext>
            </p:extLst>
          </p:nvPr>
        </p:nvGraphicFramePr>
        <p:xfrm>
          <a:off x="1097280" y="2786789"/>
          <a:ext cx="10058400" cy="1280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151540694"/>
                    </a:ext>
                  </a:extLst>
                </a:gridCol>
                <a:gridCol w="3352800">
                  <a:extLst>
                    <a:ext uri="{9D8B030D-6E8A-4147-A177-3AD203B41FA5}">
                      <a16:colId xmlns:a16="http://schemas.microsoft.com/office/drawing/2014/main" val="1237649775"/>
                    </a:ext>
                  </a:extLst>
                </a:gridCol>
                <a:gridCol w="3352800">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3</a:t>
                      </a:r>
                    </a:p>
                  </a:txBody>
                  <a:tcPr/>
                </a:tc>
                <a:tc>
                  <a:txBody>
                    <a:bodyPr/>
                    <a:lstStyle/>
                    <a:p>
                      <a:pPr algn="ctr"/>
                      <a:r>
                        <a:rPr lang="en-GB" sz="3600" dirty="0"/>
                        <a:t>6</a:t>
                      </a:r>
                    </a:p>
                  </a:txBody>
                  <a:tcPr/>
                </a:tc>
                <a:tc>
                  <a:txBody>
                    <a:bodyPr/>
                    <a:lstStyle/>
                    <a:p>
                      <a:pPr algn="ctr"/>
                      <a:r>
                        <a:rPr lang="en-GB" sz="3600" dirty="0"/>
                        <a:t>5</a:t>
                      </a:r>
                    </a:p>
                  </a:txBody>
                  <a:tcPr/>
                </a:tc>
                <a:extLst>
                  <a:ext uri="{0D108BD9-81ED-4DB2-BD59-A6C34878D82A}">
                    <a16:rowId xmlns:a16="http://schemas.microsoft.com/office/drawing/2014/main" val="3535188449"/>
                  </a:ext>
                </a:extLst>
              </a:tr>
            </a:tbl>
          </a:graphicData>
        </a:graphic>
      </p:graphicFrame>
      <p:pic>
        <p:nvPicPr>
          <p:cNvPr id="3" name="Recorded Sound">
            <a:hlinkClick r:id="" action="ppaction://media"/>
            <a:extLst>
              <a:ext uri="{FF2B5EF4-FFF2-40B4-BE49-F238E27FC236}">
                <a16:creationId xmlns:a16="http://schemas.microsoft.com/office/drawing/2014/main" id="{8EF84E8B-067A-422C-B1F2-E0336C8DDD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54748" y="5116378"/>
            <a:ext cx="609600" cy="609600"/>
          </a:xfrm>
          <a:prstGeom prst="rect">
            <a:avLst/>
          </a:prstGeom>
        </p:spPr>
      </p:pic>
    </p:spTree>
    <p:extLst>
      <p:ext uri="{BB962C8B-B14F-4D97-AF65-F5344CB8AC3E}">
        <p14:creationId xmlns:p14="http://schemas.microsoft.com/office/powerpoint/2010/main" val="427722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endParaRPr lang="en-GB" sz="2200" dirty="0"/>
          </a:p>
          <a:p>
            <a:endParaRPr lang="en-GB" dirty="0"/>
          </a:p>
          <a:p>
            <a:endParaRPr lang="en-GB" dirty="0"/>
          </a:p>
          <a:p>
            <a:pPr algn="ctr"/>
            <a:r>
              <a:rPr lang="en-GB" sz="6500" dirty="0"/>
              <a:t>907</a:t>
            </a:r>
          </a:p>
          <a:p>
            <a:endParaRPr lang="en-GB" dirty="0"/>
          </a:p>
          <a:p>
            <a:r>
              <a:rPr lang="en-GB" sz="2200" dirty="0"/>
              <a:t>How many </a:t>
            </a:r>
            <a:r>
              <a:rPr lang="en-GB" sz="2200" b="1" dirty="0"/>
              <a:t>hundreds</a:t>
            </a:r>
            <a:r>
              <a:rPr lang="en-GB" sz="2200" dirty="0"/>
              <a:t> are in this number?</a:t>
            </a:r>
          </a:p>
          <a:p>
            <a:r>
              <a:rPr lang="en-GB" sz="2200" dirty="0"/>
              <a:t>How many </a:t>
            </a:r>
            <a:r>
              <a:rPr lang="en-GB" sz="2200" b="1" dirty="0"/>
              <a:t>tens</a:t>
            </a:r>
            <a:r>
              <a:rPr lang="en-GB" sz="2200" dirty="0"/>
              <a:t> are in this number?</a:t>
            </a:r>
          </a:p>
          <a:p>
            <a:r>
              <a:rPr lang="en-GB" sz="2200" dirty="0"/>
              <a:t>How many </a:t>
            </a:r>
            <a:r>
              <a:rPr lang="en-GB" sz="2200" b="1" dirty="0"/>
              <a:t>ones</a:t>
            </a:r>
            <a:r>
              <a:rPr lang="en-GB" sz="2200" dirty="0"/>
              <a:t> are in this number?</a:t>
            </a:r>
          </a:p>
          <a:p>
            <a:endParaRPr lang="en-GB" dirty="0"/>
          </a:p>
          <a:p>
            <a:pPr algn="ctr"/>
            <a:endParaRPr lang="en-GB" sz="5400" dirty="0"/>
          </a:p>
          <a:p>
            <a:pPr algn="ctr"/>
            <a:endParaRPr lang="en-GB" sz="5400" dirty="0"/>
          </a:p>
        </p:txBody>
      </p:sp>
      <p:sp>
        <p:nvSpPr>
          <p:cNvPr id="5" name="Title 4">
            <a:extLst>
              <a:ext uri="{FF2B5EF4-FFF2-40B4-BE49-F238E27FC236}">
                <a16:creationId xmlns:a16="http://schemas.microsoft.com/office/drawing/2014/main" id="{E52A1559-F0F8-284D-B27B-8EEFD9233B61}"/>
              </a:ext>
            </a:extLst>
          </p:cNvPr>
          <p:cNvSpPr>
            <a:spLocks noGrp="1"/>
          </p:cNvSpPr>
          <p:nvPr>
            <p:ph type="title"/>
          </p:nvPr>
        </p:nvSpPr>
        <p:spPr/>
        <p:txBody>
          <a:bodyPr/>
          <a:lstStyle/>
          <a:p>
            <a:r>
              <a:rPr lang="en-GB" dirty="0"/>
              <a:t>Let’s do one more!</a:t>
            </a:r>
            <a:endParaRPr lang="en-US" dirty="0"/>
          </a:p>
        </p:txBody>
      </p:sp>
      <p:pic>
        <p:nvPicPr>
          <p:cNvPr id="2" name="Recorded Sound">
            <a:hlinkClick r:id="" action="ppaction://media"/>
            <a:extLst>
              <a:ext uri="{FF2B5EF4-FFF2-40B4-BE49-F238E27FC236}">
                <a16:creationId xmlns:a16="http://schemas.microsoft.com/office/drawing/2014/main" id="{9082DFF2-6310-470F-B17C-443BC67A7EF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85120" y="5165035"/>
            <a:ext cx="609600" cy="609600"/>
          </a:xfrm>
          <a:prstGeom prst="rect">
            <a:avLst/>
          </a:prstGeom>
        </p:spPr>
      </p:pic>
    </p:spTree>
    <p:extLst>
      <p:ext uri="{BB962C8B-B14F-4D97-AF65-F5344CB8AC3E}">
        <p14:creationId xmlns:p14="http://schemas.microsoft.com/office/powerpoint/2010/main" val="4665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6907497"/>
              </p:ext>
            </p:extLst>
          </p:nvPr>
        </p:nvGraphicFramePr>
        <p:xfrm>
          <a:off x="1097280" y="2786789"/>
          <a:ext cx="10058400" cy="1280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151540694"/>
                    </a:ext>
                  </a:extLst>
                </a:gridCol>
                <a:gridCol w="3352800">
                  <a:extLst>
                    <a:ext uri="{9D8B030D-6E8A-4147-A177-3AD203B41FA5}">
                      <a16:colId xmlns:a16="http://schemas.microsoft.com/office/drawing/2014/main" val="1237649775"/>
                    </a:ext>
                  </a:extLst>
                </a:gridCol>
                <a:gridCol w="3352800">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9</a:t>
                      </a:r>
                    </a:p>
                  </a:txBody>
                  <a:tcPr/>
                </a:tc>
                <a:tc>
                  <a:txBody>
                    <a:bodyPr/>
                    <a:lstStyle/>
                    <a:p>
                      <a:pPr algn="ctr"/>
                      <a:r>
                        <a:rPr lang="en-GB" sz="3600" dirty="0"/>
                        <a:t>0</a:t>
                      </a:r>
                    </a:p>
                  </a:txBody>
                  <a:tcPr/>
                </a:tc>
                <a:tc>
                  <a:txBody>
                    <a:bodyPr/>
                    <a:lstStyle/>
                    <a:p>
                      <a:pPr algn="ctr"/>
                      <a:r>
                        <a:rPr lang="en-GB" sz="3600" dirty="0"/>
                        <a:t>7</a:t>
                      </a:r>
                    </a:p>
                  </a:txBody>
                  <a:tcPr/>
                </a:tc>
                <a:extLst>
                  <a:ext uri="{0D108BD9-81ED-4DB2-BD59-A6C34878D82A}">
                    <a16:rowId xmlns:a16="http://schemas.microsoft.com/office/drawing/2014/main" val="3535188449"/>
                  </a:ext>
                </a:extLst>
              </a:tr>
            </a:tbl>
          </a:graphicData>
        </a:graphic>
      </p:graphicFrame>
      <p:pic>
        <p:nvPicPr>
          <p:cNvPr id="3" name="Recorded Sound">
            <a:hlinkClick r:id="" action="ppaction://media"/>
            <a:extLst>
              <a:ext uri="{FF2B5EF4-FFF2-40B4-BE49-F238E27FC236}">
                <a16:creationId xmlns:a16="http://schemas.microsoft.com/office/drawing/2014/main" id="{484BE4F9-1B59-48A6-B344-50BD9CA22F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46080" y="5443330"/>
            <a:ext cx="609600" cy="609600"/>
          </a:xfrm>
          <a:prstGeom prst="rect">
            <a:avLst/>
          </a:prstGeom>
        </p:spPr>
      </p:pic>
    </p:spTree>
    <p:extLst>
      <p:ext uri="{BB962C8B-B14F-4D97-AF65-F5344CB8AC3E}">
        <p14:creationId xmlns:p14="http://schemas.microsoft.com/office/powerpoint/2010/main" val="229469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2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Now let’s try ordering some numbers…</a:t>
            </a:r>
          </a:p>
        </p:txBody>
      </p:sp>
      <p:sp>
        <p:nvSpPr>
          <p:cNvPr id="3" name="Content Placeholder 2"/>
          <p:cNvSpPr>
            <a:spLocks noGrp="1"/>
          </p:cNvSpPr>
          <p:nvPr>
            <p:ph idx="1"/>
          </p:nvPr>
        </p:nvSpPr>
        <p:spPr/>
        <p:txBody>
          <a:bodyPr>
            <a:normAutofit fontScale="77500" lnSpcReduction="20000"/>
          </a:bodyPr>
          <a:lstStyle/>
          <a:p>
            <a:pPr algn="ctr"/>
            <a:r>
              <a:rPr lang="en-GB" sz="6600" dirty="0"/>
              <a:t>875                    852</a:t>
            </a:r>
          </a:p>
          <a:p>
            <a:endParaRPr lang="en-GB" sz="6600" dirty="0"/>
          </a:p>
          <a:p>
            <a:pPr marL="1143000" indent="-1143000">
              <a:buFont typeface="+mj-lt"/>
              <a:buAutoNum type="arabicPeriod"/>
            </a:pPr>
            <a:r>
              <a:rPr lang="en-GB" sz="6200" dirty="0"/>
              <a:t>How many hundreds, tens and ones are in each number?</a:t>
            </a:r>
          </a:p>
          <a:p>
            <a:pPr marL="1143000" indent="-1143000">
              <a:buFont typeface="+mj-lt"/>
              <a:buAutoNum type="arabicPeriod"/>
            </a:pPr>
            <a:r>
              <a:rPr lang="en-GB" sz="6200" dirty="0"/>
              <a:t>Can you order the numbers from </a:t>
            </a:r>
            <a:r>
              <a:rPr lang="en-GB" sz="6200" b="1" dirty="0"/>
              <a:t>biggest</a:t>
            </a:r>
            <a:r>
              <a:rPr lang="en-GB" sz="6200" dirty="0"/>
              <a:t> to </a:t>
            </a:r>
            <a:r>
              <a:rPr lang="en-GB" sz="6200" b="1" dirty="0"/>
              <a:t>smallest</a:t>
            </a:r>
            <a:r>
              <a:rPr lang="en-GB" sz="6200" dirty="0"/>
              <a:t>?</a:t>
            </a:r>
          </a:p>
        </p:txBody>
      </p:sp>
      <p:pic>
        <p:nvPicPr>
          <p:cNvPr id="4" name="Recorded Sound">
            <a:hlinkClick r:id="" action="ppaction://media"/>
            <a:extLst>
              <a:ext uri="{FF2B5EF4-FFF2-40B4-BE49-F238E27FC236}">
                <a16:creationId xmlns:a16="http://schemas.microsoft.com/office/drawing/2014/main" id="{BAC066EC-D701-4E66-A513-CF331091E8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50880" y="5391059"/>
            <a:ext cx="609600" cy="609600"/>
          </a:xfrm>
          <a:prstGeom prst="rect">
            <a:avLst/>
          </a:prstGeom>
        </p:spPr>
      </p:pic>
    </p:spTree>
    <p:extLst>
      <p:ext uri="{BB962C8B-B14F-4D97-AF65-F5344CB8AC3E}">
        <p14:creationId xmlns:p14="http://schemas.microsoft.com/office/powerpoint/2010/main" val="32995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72065"/>
            <a:ext cx="10058400" cy="1450757"/>
          </a:xfrm>
        </p:spPr>
        <p:txBody>
          <a:bodyPr/>
          <a:lstStyle/>
          <a:p>
            <a:r>
              <a:rPr lang="en-GB" dirty="0"/>
              <a:t>Answer:</a:t>
            </a:r>
          </a:p>
        </p:txBody>
      </p:sp>
      <p:graphicFrame>
        <p:nvGraphicFramePr>
          <p:cNvPr id="5" name="Content Placeholder 3"/>
          <p:cNvGraphicFramePr>
            <a:graphicFrameLocks/>
          </p:cNvGraphicFramePr>
          <p:nvPr>
            <p:extLst>
              <p:ext uri="{D42A27DB-BD31-4B8C-83A1-F6EECF244321}">
                <p14:modId xmlns:p14="http://schemas.microsoft.com/office/powerpoint/2010/main" val="2821441969"/>
              </p:ext>
            </p:extLst>
          </p:nvPr>
        </p:nvGraphicFramePr>
        <p:xfrm>
          <a:off x="1097280" y="1845734"/>
          <a:ext cx="10058400" cy="1280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151540694"/>
                    </a:ext>
                  </a:extLst>
                </a:gridCol>
                <a:gridCol w="3352800">
                  <a:extLst>
                    <a:ext uri="{9D8B030D-6E8A-4147-A177-3AD203B41FA5}">
                      <a16:colId xmlns:a16="http://schemas.microsoft.com/office/drawing/2014/main" val="1237649775"/>
                    </a:ext>
                  </a:extLst>
                </a:gridCol>
                <a:gridCol w="3352800">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8</a:t>
                      </a:r>
                    </a:p>
                  </a:txBody>
                  <a:tcPr/>
                </a:tc>
                <a:tc>
                  <a:txBody>
                    <a:bodyPr/>
                    <a:lstStyle/>
                    <a:p>
                      <a:pPr algn="ctr"/>
                      <a:r>
                        <a:rPr lang="en-GB" sz="3600" dirty="0"/>
                        <a:t>7</a:t>
                      </a:r>
                    </a:p>
                  </a:txBody>
                  <a:tcPr/>
                </a:tc>
                <a:tc>
                  <a:txBody>
                    <a:bodyPr/>
                    <a:lstStyle/>
                    <a:p>
                      <a:pPr algn="ctr"/>
                      <a:r>
                        <a:rPr lang="en-GB" sz="3600" dirty="0"/>
                        <a:t>5</a:t>
                      </a:r>
                    </a:p>
                  </a:txBody>
                  <a:tcPr/>
                </a:tc>
                <a:extLst>
                  <a:ext uri="{0D108BD9-81ED-4DB2-BD59-A6C34878D82A}">
                    <a16:rowId xmlns:a16="http://schemas.microsoft.com/office/drawing/2014/main" val="3535188449"/>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2427531598"/>
              </p:ext>
            </p:extLst>
          </p:nvPr>
        </p:nvGraphicFramePr>
        <p:xfrm>
          <a:off x="1066800" y="3483187"/>
          <a:ext cx="10058400" cy="1280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151540694"/>
                    </a:ext>
                  </a:extLst>
                </a:gridCol>
                <a:gridCol w="3352800">
                  <a:extLst>
                    <a:ext uri="{9D8B030D-6E8A-4147-A177-3AD203B41FA5}">
                      <a16:colId xmlns:a16="http://schemas.microsoft.com/office/drawing/2014/main" val="1237649775"/>
                    </a:ext>
                  </a:extLst>
                </a:gridCol>
                <a:gridCol w="3352800">
                  <a:extLst>
                    <a:ext uri="{9D8B030D-6E8A-4147-A177-3AD203B41FA5}">
                      <a16:colId xmlns:a16="http://schemas.microsoft.com/office/drawing/2014/main" val="468240244"/>
                    </a:ext>
                  </a:extLst>
                </a:gridCol>
              </a:tblGrid>
              <a:tr h="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0">
                <a:tc>
                  <a:txBody>
                    <a:bodyPr/>
                    <a:lstStyle/>
                    <a:p>
                      <a:pPr algn="ctr"/>
                      <a:r>
                        <a:rPr lang="en-GB" sz="3600" dirty="0"/>
                        <a:t>8</a:t>
                      </a:r>
                    </a:p>
                  </a:txBody>
                  <a:tcPr/>
                </a:tc>
                <a:tc>
                  <a:txBody>
                    <a:bodyPr/>
                    <a:lstStyle/>
                    <a:p>
                      <a:pPr algn="ctr"/>
                      <a:r>
                        <a:rPr lang="en-GB" sz="3600" dirty="0"/>
                        <a:t>5</a:t>
                      </a:r>
                    </a:p>
                  </a:txBody>
                  <a:tcPr/>
                </a:tc>
                <a:tc>
                  <a:txBody>
                    <a:bodyPr/>
                    <a:lstStyle/>
                    <a:p>
                      <a:pPr algn="ctr"/>
                      <a:r>
                        <a:rPr lang="en-GB" sz="3600" dirty="0"/>
                        <a:t>2</a:t>
                      </a:r>
                    </a:p>
                  </a:txBody>
                  <a:tcPr/>
                </a:tc>
                <a:extLst>
                  <a:ext uri="{0D108BD9-81ED-4DB2-BD59-A6C34878D82A}">
                    <a16:rowId xmlns:a16="http://schemas.microsoft.com/office/drawing/2014/main" val="3535188449"/>
                  </a:ext>
                </a:extLst>
              </a:tr>
            </a:tbl>
          </a:graphicData>
        </a:graphic>
      </p:graphicFrame>
      <p:sp>
        <p:nvSpPr>
          <p:cNvPr id="9" name="Content Placeholder 3">
            <a:extLst>
              <a:ext uri="{FF2B5EF4-FFF2-40B4-BE49-F238E27FC236}">
                <a16:creationId xmlns:a16="http://schemas.microsoft.com/office/drawing/2014/main" id="{3A757F2C-46CA-E745-AE51-4F61884A7D82}"/>
              </a:ext>
            </a:extLst>
          </p:cNvPr>
          <p:cNvSpPr txBox="1">
            <a:spLocks/>
          </p:cNvSpPr>
          <p:nvPr/>
        </p:nvSpPr>
        <p:spPr>
          <a:xfrm>
            <a:off x="1036320" y="5359744"/>
            <a:ext cx="10058400" cy="5412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700" dirty="0"/>
              <a:t>Order from biggest to smallest: 875, 852</a:t>
            </a:r>
          </a:p>
        </p:txBody>
      </p:sp>
      <p:pic>
        <p:nvPicPr>
          <p:cNvPr id="3" name="Recorded Sound">
            <a:hlinkClick r:id="" action="ppaction://media"/>
            <a:extLst>
              <a:ext uri="{FF2B5EF4-FFF2-40B4-BE49-F238E27FC236}">
                <a16:creationId xmlns:a16="http://schemas.microsoft.com/office/drawing/2014/main" id="{3890103D-20BF-4C86-B6EC-1E88CBE1BC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89920" y="5496340"/>
            <a:ext cx="609600" cy="609600"/>
          </a:xfrm>
          <a:prstGeom prst="rect">
            <a:avLst/>
          </a:prstGeom>
        </p:spPr>
      </p:pic>
    </p:spTree>
    <p:extLst>
      <p:ext uri="{BB962C8B-B14F-4D97-AF65-F5344CB8AC3E}">
        <p14:creationId xmlns:p14="http://schemas.microsoft.com/office/powerpoint/2010/main" val="40782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48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603EC8-B62E-4943-8FD3-C44F4008C9FE}"/>
              </a:ext>
            </a:extLst>
          </p:cNvPr>
          <p:cNvSpPr txBox="1">
            <a:spLocks noGrp="1"/>
          </p:cNvSpPr>
          <p:nvPr>
            <p:ph type="title"/>
          </p:nvPr>
        </p:nvSpPr>
        <p:spPr>
          <a:xfrm>
            <a:off x="1066800" y="28733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a:t>Now let’s try ordering some more numbers…</a:t>
            </a:r>
          </a:p>
        </p:txBody>
      </p:sp>
      <p:sp>
        <p:nvSpPr>
          <p:cNvPr id="7" name="Content Placeholder 2">
            <a:extLst>
              <a:ext uri="{FF2B5EF4-FFF2-40B4-BE49-F238E27FC236}">
                <a16:creationId xmlns:a16="http://schemas.microsoft.com/office/drawing/2014/main" id="{29007FED-EB64-654E-9765-8A1244ABFCDF}"/>
              </a:ext>
            </a:extLst>
          </p:cNvPr>
          <p:cNvSpPr txBox="1">
            <a:spLocks noGrp="1"/>
          </p:cNvSpPr>
          <p:nvPr>
            <p:ph idx="1"/>
          </p:nvPr>
        </p:nvSpPr>
        <p:spPr>
          <a:xfrm>
            <a:off x="1066800" y="2083304"/>
            <a:ext cx="10058400" cy="4022725"/>
          </a:xfrm>
          <a:prstGeom prst="rect">
            <a:avLst/>
          </a:prstGeom>
        </p:spPr>
        <p:txBody>
          <a:bodyPr vert="horz" lIns="0" tIns="45720" rIns="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GB" sz="6600" dirty="0"/>
              <a:t>326        275         369</a:t>
            </a:r>
          </a:p>
          <a:p>
            <a:endParaRPr lang="en-GB" sz="6600" dirty="0"/>
          </a:p>
          <a:p>
            <a:pPr marL="1143000" indent="-1143000">
              <a:buFont typeface="+mj-lt"/>
              <a:buAutoNum type="arabicPeriod"/>
            </a:pPr>
            <a:r>
              <a:rPr lang="en-GB" sz="6200" dirty="0"/>
              <a:t>How many hundreds, tens and ones are in each number?</a:t>
            </a:r>
          </a:p>
          <a:p>
            <a:pPr marL="1143000" indent="-1143000">
              <a:buFont typeface="+mj-lt"/>
              <a:buAutoNum type="arabicPeriod"/>
            </a:pPr>
            <a:r>
              <a:rPr lang="en-GB" sz="6200" dirty="0"/>
              <a:t>Can you order the numbers from </a:t>
            </a:r>
            <a:r>
              <a:rPr lang="en-GB" sz="6200" b="1" dirty="0"/>
              <a:t>biggest</a:t>
            </a:r>
            <a:r>
              <a:rPr lang="en-GB" sz="6200" dirty="0"/>
              <a:t> to </a:t>
            </a:r>
            <a:r>
              <a:rPr lang="en-GB" sz="6200" b="1" dirty="0"/>
              <a:t>smallest</a:t>
            </a:r>
            <a:r>
              <a:rPr lang="en-GB" sz="6200" dirty="0"/>
              <a:t>?</a:t>
            </a:r>
          </a:p>
        </p:txBody>
      </p:sp>
      <p:pic>
        <p:nvPicPr>
          <p:cNvPr id="2" name="Recorded Sound">
            <a:hlinkClick r:id="" action="ppaction://media"/>
            <a:extLst>
              <a:ext uri="{FF2B5EF4-FFF2-40B4-BE49-F238E27FC236}">
                <a16:creationId xmlns:a16="http://schemas.microsoft.com/office/drawing/2014/main" id="{CA984A97-4F60-4E69-9B01-3A08BF62FF8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30609" y="5496429"/>
            <a:ext cx="609600" cy="609600"/>
          </a:xfrm>
          <a:prstGeom prst="rect">
            <a:avLst/>
          </a:prstGeom>
        </p:spPr>
      </p:pic>
    </p:spTree>
    <p:extLst>
      <p:ext uri="{BB962C8B-B14F-4D97-AF65-F5344CB8AC3E}">
        <p14:creationId xmlns:p14="http://schemas.microsoft.com/office/powerpoint/2010/main" val="364754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
            <a:ext cx="10058400" cy="957393"/>
          </a:xfrm>
        </p:spPr>
        <p:txBody>
          <a:bodyPr/>
          <a:lstStyle/>
          <a:p>
            <a:r>
              <a:rPr lang="en-GB" dirty="0"/>
              <a:t>Answer:</a:t>
            </a:r>
          </a:p>
        </p:txBody>
      </p:sp>
      <p:sp>
        <p:nvSpPr>
          <p:cNvPr id="4" name="Content Placeholder 3"/>
          <p:cNvSpPr>
            <a:spLocks noGrp="1"/>
          </p:cNvSpPr>
          <p:nvPr>
            <p:ph idx="1"/>
          </p:nvPr>
        </p:nvSpPr>
        <p:spPr>
          <a:xfrm>
            <a:off x="1097280" y="1226780"/>
            <a:ext cx="10058400" cy="541289"/>
          </a:xfrm>
        </p:spPr>
        <p:txBody>
          <a:bodyPr>
            <a:normAutofit/>
          </a:bodyPr>
          <a:lstStyle/>
          <a:p>
            <a:r>
              <a:rPr lang="en-GB" sz="2700" dirty="0"/>
              <a:t>Order biggest to smallest: 369, 326, 275</a:t>
            </a:r>
          </a:p>
        </p:txBody>
      </p:sp>
      <p:graphicFrame>
        <p:nvGraphicFramePr>
          <p:cNvPr id="5" name="Content Placeholder 3"/>
          <p:cNvGraphicFramePr>
            <a:graphicFrameLocks/>
          </p:cNvGraphicFramePr>
          <p:nvPr>
            <p:extLst>
              <p:ext uri="{D42A27DB-BD31-4B8C-83A1-F6EECF244321}">
                <p14:modId xmlns:p14="http://schemas.microsoft.com/office/powerpoint/2010/main" val="3179333582"/>
              </p:ext>
            </p:extLst>
          </p:nvPr>
        </p:nvGraphicFramePr>
        <p:xfrm>
          <a:off x="1097280" y="3369298"/>
          <a:ext cx="10058400" cy="1280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151540694"/>
                    </a:ext>
                  </a:extLst>
                </a:gridCol>
                <a:gridCol w="3352800">
                  <a:extLst>
                    <a:ext uri="{9D8B030D-6E8A-4147-A177-3AD203B41FA5}">
                      <a16:colId xmlns:a16="http://schemas.microsoft.com/office/drawing/2014/main" val="1237649775"/>
                    </a:ext>
                  </a:extLst>
                </a:gridCol>
                <a:gridCol w="3352800">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3</a:t>
                      </a:r>
                    </a:p>
                  </a:txBody>
                  <a:tcPr/>
                </a:tc>
                <a:tc>
                  <a:txBody>
                    <a:bodyPr/>
                    <a:lstStyle/>
                    <a:p>
                      <a:pPr algn="ctr"/>
                      <a:r>
                        <a:rPr lang="en-GB" sz="3600" dirty="0"/>
                        <a:t>2</a:t>
                      </a:r>
                    </a:p>
                  </a:txBody>
                  <a:tcPr/>
                </a:tc>
                <a:tc>
                  <a:txBody>
                    <a:bodyPr/>
                    <a:lstStyle/>
                    <a:p>
                      <a:pPr algn="ctr"/>
                      <a:r>
                        <a:rPr lang="en-GB" sz="3600" dirty="0"/>
                        <a:t>6</a:t>
                      </a:r>
                    </a:p>
                  </a:txBody>
                  <a:tcPr/>
                </a:tc>
                <a:extLst>
                  <a:ext uri="{0D108BD9-81ED-4DB2-BD59-A6C34878D82A}">
                    <a16:rowId xmlns:a16="http://schemas.microsoft.com/office/drawing/2014/main" val="3535188449"/>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866701456"/>
              </p:ext>
            </p:extLst>
          </p:nvPr>
        </p:nvGraphicFramePr>
        <p:xfrm>
          <a:off x="1066800" y="4918846"/>
          <a:ext cx="10058400" cy="1280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151540694"/>
                    </a:ext>
                  </a:extLst>
                </a:gridCol>
                <a:gridCol w="3352800">
                  <a:extLst>
                    <a:ext uri="{9D8B030D-6E8A-4147-A177-3AD203B41FA5}">
                      <a16:colId xmlns:a16="http://schemas.microsoft.com/office/drawing/2014/main" val="1237649775"/>
                    </a:ext>
                  </a:extLst>
                </a:gridCol>
                <a:gridCol w="3352800">
                  <a:extLst>
                    <a:ext uri="{9D8B030D-6E8A-4147-A177-3AD203B41FA5}">
                      <a16:colId xmlns:a16="http://schemas.microsoft.com/office/drawing/2014/main" val="468240244"/>
                    </a:ext>
                  </a:extLst>
                </a:gridCol>
              </a:tblGrid>
              <a:tr h="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0">
                <a:tc>
                  <a:txBody>
                    <a:bodyPr/>
                    <a:lstStyle/>
                    <a:p>
                      <a:pPr algn="ctr"/>
                      <a:r>
                        <a:rPr lang="en-GB" sz="3600" dirty="0"/>
                        <a:t>2</a:t>
                      </a:r>
                    </a:p>
                  </a:txBody>
                  <a:tcPr/>
                </a:tc>
                <a:tc>
                  <a:txBody>
                    <a:bodyPr/>
                    <a:lstStyle/>
                    <a:p>
                      <a:pPr algn="ctr"/>
                      <a:r>
                        <a:rPr lang="en-GB" sz="3600" dirty="0"/>
                        <a:t>7</a:t>
                      </a:r>
                    </a:p>
                  </a:txBody>
                  <a:tcPr/>
                </a:tc>
                <a:tc>
                  <a:txBody>
                    <a:bodyPr/>
                    <a:lstStyle/>
                    <a:p>
                      <a:pPr algn="ctr"/>
                      <a:r>
                        <a:rPr lang="en-GB" sz="3600" dirty="0"/>
                        <a:t>5</a:t>
                      </a:r>
                    </a:p>
                  </a:txBody>
                  <a:tcPr/>
                </a:tc>
                <a:extLst>
                  <a:ext uri="{0D108BD9-81ED-4DB2-BD59-A6C34878D82A}">
                    <a16:rowId xmlns:a16="http://schemas.microsoft.com/office/drawing/2014/main" val="3535188449"/>
                  </a:ext>
                </a:extLst>
              </a:tr>
            </a:tbl>
          </a:graphicData>
        </a:graphic>
      </p:graphicFrame>
      <p:graphicFrame>
        <p:nvGraphicFramePr>
          <p:cNvPr id="3" name="Content Placeholder 3">
            <a:extLst>
              <a:ext uri="{FF2B5EF4-FFF2-40B4-BE49-F238E27FC236}">
                <a16:creationId xmlns:a16="http://schemas.microsoft.com/office/drawing/2014/main" id="{22145B27-4062-3A4B-9F90-0BC352C92AF7}"/>
              </a:ext>
            </a:extLst>
          </p:cNvPr>
          <p:cNvGraphicFramePr>
            <a:graphicFrameLocks/>
          </p:cNvGraphicFramePr>
          <p:nvPr>
            <p:extLst>
              <p:ext uri="{D42A27DB-BD31-4B8C-83A1-F6EECF244321}">
                <p14:modId xmlns:p14="http://schemas.microsoft.com/office/powerpoint/2010/main" val="1969666062"/>
              </p:ext>
            </p:extLst>
          </p:nvPr>
        </p:nvGraphicFramePr>
        <p:xfrm>
          <a:off x="1097280" y="1851157"/>
          <a:ext cx="10058400" cy="1280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151540694"/>
                    </a:ext>
                  </a:extLst>
                </a:gridCol>
                <a:gridCol w="3352800">
                  <a:extLst>
                    <a:ext uri="{9D8B030D-6E8A-4147-A177-3AD203B41FA5}">
                      <a16:colId xmlns:a16="http://schemas.microsoft.com/office/drawing/2014/main" val="1237649775"/>
                    </a:ext>
                  </a:extLst>
                </a:gridCol>
                <a:gridCol w="3352800">
                  <a:extLst>
                    <a:ext uri="{9D8B030D-6E8A-4147-A177-3AD203B41FA5}">
                      <a16:colId xmlns:a16="http://schemas.microsoft.com/office/drawing/2014/main" val="468240244"/>
                    </a:ext>
                  </a:extLst>
                </a:gridCol>
              </a:tblGrid>
              <a:tr h="370840">
                <a:tc>
                  <a:txBody>
                    <a:bodyPr/>
                    <a:lstStyle/>
                    <a:p>
                      <a:pPr algn="ctr"/>
                      <a:r>
                        <a:rPr lang="en-GB" sz="3600" dirty="0"/>
                        <a:t>Hundreds</a:t>
                      </a:r>
                    </a:p>
                  </a:txBody>
                  <a:tcPr/>
                </a:tc>
                <a:tc>
                  <a:txBody>
                    <a:bodyPr/>
                    <a:lstStyle/>
                    <a:p>
                      <a:pPr algn="ctr"/>
                      <a:r>
                        <a:rPr lang="en-GB" sz="3600" dirty="0"/>
                        <a:t>Tens</a:t>
                      </a:r>
                    </a:p>
                  </a:txBody>
                  <a:tcPr/>
                </a:tc>
                <a:tc>
                  <a:txBody>
                    <a:bodyPr/>
                    <a:lstStyle/>
                    <a:p>
                      <a:pPr algn="ctr"/>
                      <a:r>
                        <a:rPr lang="en-GB" sz="3600" dirty="0"/>
                        <a:t>Ones</a:t>
                      </a:r>
                    </a:p>
                  </a:txBody>
                  <a:tcPr/>
                </a:tc>
                <a:extLst>
                  <a:ext uri="{0D108BD9-81ED-4DB2-BD59-A6C34878D82A}">
                    <a16:rowId xmlns:a16="http://schemas.microsoft.com/office/drawing/2014/main" val="2898338083"/>
                  </a:ext>
                </a:extLst>
              </a:tr>
              <a:tr h="370840">
                <a:tc>
                  <a:txBody>
                    <a:bodyPr/>
                    <a:lstStyle/>
                    <a:p>
                      <a:pPr algn="ctr"/>
                      <a:r>
                        <a:rPr lang="en-GB" sz="3600" dirty="0"/>
                        <a:t>3</a:t>
                      </a:r>
                    </a:p>
                  </a:txBody>
                  <a:tcPr/>
                </a:tc>
                <a:tc>
                  <a:txBody>
                    <a:bodyPr/>
                    <a:lstStyle/>
                    <a:p>
                      <a:pPr algn="ctr"/>
                      <a:r>
                        <a:rPr lang="en-GB" sz="3600" dirty="0"/>
                        <a:t>6</a:t>
                      </a:r>
                    </a:p>
                  </a:txBody>
                  <a:tcPr/>
                </a:tc>
                <a:tc>
                  <a:txBody>
                    <a:bodyPr/>
                    <a:lstStyle/>
                    <a:p>
                      <a:pPr algn="ctr"/>
                      <a:r>
                        <a:rPr lang="en-GB" sz="3600" dirty="0"/>
                        <a:t>9</a:t>
                      </a:r>
                    </a:p>
                  </a:txBody>
                  <a:tcPr/>
                </a:tc>
                <a:extLst>
                  <a:ext uri="{0D108BD9-81ED-4DB2-BD59-A6C34878D82A}">
                    <a16:rowId xmlns:a16="http://schemas.microsoft.com/office/drawing/2014/main" val="3535188449"/>
                  </a:ext>
                </a:extLst>
              </a:tr>
            </a:tbl>
          </a:graphicData>
        </a:graphic>
      </p:graphicFrame>
      <p:pic>
        <p:nvPicPr>
          <p:cNvPr id="7" name="Recorded Sound">
            <a:hlinkClick r:id="" action="ppaction://media"/>
            <a:extLst>
              <a:ext uri="{FF2B5EF4-FFF2-40B4-BE49-F238E27FC236}">
                <a16:creationId xmlns:a16="http://schemas.microsoft.com/office/drawing/2014/main" id="{8E143E04-9BCE-4311-A01D-F6D805553C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63131" y="5708374"/>
            <a:ext cx="609600" cy="609600"/>
          </a:xfrm>
          <a:prstGeom prst="rect">
            <a:avLst/>
          </a:prstGeom>
        </p:spPr>
      </p:pic>
    </p:spTree>
    <p:extLst>
      <p:ext uri="{BB962C8B-B14F-4D97-AF65-F5344CB8AC3E}">
        <p14:creationId xmlns:p14="http://schemas.microsoft.com/office/powerpoint/2010/main" val="425683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126</TotalTime>
  <Words>423</Words>
  <Application>Microsoft Office PowerPoint</Application>
  <PresentationFormat>Widescreen</PresentationFormat>
  <Paragraphs>145</Paragraphs>
  <Slides>14</Slides>
  <Notes>0</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Retrospect</vt:lpstr>
      <vt:lpstr>Y3 maths: Ordering numbers up to 1000</vt:lpstr>
      <vt:lpstr>Today we are learning to order numbers!</vt:lpstr>
      <vt:lpstr>Answer:</vt:lpstr>
      <vt:lpstr>Let’s do one more!</vt:lpstr>
      <vt:lpstr>Answer:</vt:lpstr>
      <vt:lpstr>Now let’s try ordering some numbers…</vt:lpstr>
      <vt:lpstr>Answer:</vt:lpstr>
      <vt:lpstr>Now let’s try ordering some more numbers…</vt:lpstr>
      <vt:lpstr>Answer:</vt:lpstr>
      <vt:lpstr>Now let’s try ordering some more numbers…</vt:lpstr>
      <vt:lpstr>Answer:</vt:lpstr>
      <vt:lpstr>Now let’s try ordering some numbers from smallest to biggest…</vt:lpstr>
      <vt:lpstr>Answer:</vt:lpstr>
      <vt:lpstr>Top tips for ordering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Y3 maths: Place value</dc:title>
  <dc:creator>Robb, Jacqueline</dc:creator>
  <cp:lastModifiedBy>Linda Hall</cp:lastModifiedBy>
  <cp:revision>8</cp:revision>
  <dcterms:created xsi:type="dcterms:W3CDTF">2021-01-06T10:58:42Z</dcterms:created>
  <dcterms:modified xsi:type="dcterms:W3CDTF">2021-01-11T21:47:34Z</dcterms:modified>
</cp:coreProperties>
</file>