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5" r:id="rId4"/>
    <p:sldId id="264" r:id="rId5"/>
    <p:sldId id="263" r:id="rId6"/>
    <p:sldId id="261" r:id="rId7"/>
    <p:sldId id="259" r:id="rId8"/>
    <p:sldId id="258"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6" autoAdjust="0"/>
    <p:restoredTop sz="84652" autoAdjust="0"/>
  </p:normalViewPr>
  <p:slideViewPr>
    <p:cSldViewPr snapToGrid="0">
      <p:cViewPr varScale="1">
        <p:scale>
          <a:sx n="44" d="100"/>
          <a:sy n="44" d="100"/>
        </p:scale>
        <p:origin x="232"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B3604-27AB-402A-9E09-7C4DF3EA4EA9}"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8E746-6230-4A5C-A8F5-1ACB59F0F7DC}" type="slidenum">
              <a:rPr lang="en-GB" smtClean="0"/>
              <a:t>‹#›</a:t>
            </a:fld>
            <a:endParaRPr lang="en-GB"/>
          </a:p>
        </p:txBody>
      </p:sp>
    </p:spTree>
    <p:extLst>
      <p:ext uri="{BB962C8B-B14F-4D97-AF65-F5344CB8AC3E}">
        <p14:creationId xmlns:p14="http://schemas.microsoft.com/office/powerpoint/2010/main" val="341202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Before we start</a:t>
            </a:r>
            <a:r>
              <a:rPr lang="en-GB" baseline="0" dirty="0"/>
              <a:t> our maths work, let’s warm up our brains so that we’re ready to learn.</a:t>
            </a:r>
          </a:p>
          <a:p>
            <a:endParaRPr lang="en-GB" baseline="0" dirty="0"/>
          </a:p>
          <a:p>
            <a:r>
              <a:rPr lang="en-GB" baseline="0" dirty="0"/>
              <a:t>Spot the shape pattern. Can you guess which shape will come next? The answers will be at the end of the </a:t>
            </a:r>
            <a:r>
              <a:rPr lang="en-GB" baseline="0" dirty="0" err="1"/>
              <a:t>powerpoint</a:t>
            </a:r>
            <a:r>
              <a:rPr lang="en-GB" baseline="0" dirty="0"/>
              <a:t>.</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1</a:t>
            </a:fld>
            <a:endParaRPr lang="en-GB"/>
          </a:p>
        </p:txBody>
      </p:sp>
    </p:spTree>
    <p:extLst>
      <p:ext uri="{BB962C8B-B14F-4D97-AF65-F5344CB8AC3E}">
        <p14:creationId xmlns:p14="http://schemas.microsoft.com/office/powerpoint/2010/main" val="320309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we’ll be learning</a:t>
            </a:r>
            <a:r>
              <a:rPr lang="en-GB" baseline="0" dirty="0"/>
              <a:t> about shapes, in particular, 3D shapes. Can you sort these shapes into 2D or 3D?</a:t>
            </a:r>
          </a:p>
          <a:p>
            <a:endParaRPr lang="en-GB" baseline="0" dirty="0"/>
          </a:p>
          <a:p>
            <a:r>
              <a:rPr lang="en-GB" baseline="0" dirty="0"/>
              <a:t>Remember, 2D shapes are flat, 3D shapes are solid.</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2</a:t>
            </a:fld>
            <a:endParaRPr lang="en-GB"/>
          </a:p>
        </p:txBody>
      </p:sp>
    </p:spTree>
    <p:extLst>
      <p:ext uri="{BB962C8B-B14F-4D97-AF65-F5344CB8AC3E}">
        <p14:creationId xmlns:p14="http://schemas.microsoft.com/office/powerpoint/2010/main" val="189746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a:t>
            </a:r>
            <a:r>
              <a:rPr lang="en-GB" baseline="0" dirty="0"/>
              <a:t> shape names and whether they are 2D or 3D. The 2D shapes were: the yellow rectangle, the orange oval and the purple triangle. The 3D shapes were the blue cube and the green cylinder. Today we are going to focus on some of the 3D shapes. </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3</a:t>
            </a:fld>
            <a:endParaRPr lang="en-GB"/>
          </a:p>
        </p:txBody>
      </p:sp>
    </p:spTree>
    <p:extLst>
      <p:ext uri="{BB962C8B-B14F-4D97-AF65-F5344CB8AC3E}">
        <p14:creationId xmlns:p14="http://schemas.microsoft.com/office/powerpoint/2010/main" val="69097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shape</a:t>
            </a:r>
            <a:r>
              <a:rPr lang="en-GB" baseline="0" dirty="0"/>
              <a:t> do you think is the ‘odd one out’ and different to the other two? Talk to your grown up and tell them what you think. Do they have a different idea?</a:t>
            </a:r>
          </a:p>
          <a:p>
            <a:endParaRPr lang="en-GB" baseline="0" dirty="0"/>
          </a:p>
          <a:p>
            <a:r>
              <a:rPr lang="en-GB" baseline="0" dirty="0"/>
              <a:t>These are the 3D shapes that we are going to learn about today.</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4</a:t>
            </a:fld>
            <a:endParaRPr lang="en-GB"/>
          </a:p>
        </p:txBody>
      </p:sp>
    </p:spTree>
    <p:extLst>
      <p:ext uri="{BB962C8B-B14F-4D97-AF65-F5344CB8AC3E}">
        <p14:creationId xmlns:p14="http://schemas.microsoft.com/office/powerpoint/2010/main" val="44812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one is a cube. Cubes have</a:t>
            </a:r>
            <a:r>
              <a:rPr lang="en-GB" baseline="0" dirty="0"/>
              <a:t> 6 square faces (the flat part), 8 vertices (the pointy parts/corners) and 12 edges (the lines that connect everything else). Cubes can be found in many places, we even have them in our classrooms to put in our jars. Here are two examples, dice and sugar cubes. Do you have any cubes at home? </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5</a:t>
            </a:fld>
            <a:endParaRPr lang="en-GB"/>
          </a:p>
        </p:txBody>
      </p:sp>
    </p:spTree>
    <p:extLst>
      <p:ext uri="{BB962C8B-B14F-4D97-AF65-F5344CB8AC3E}">
        <p14:creationId xmlns:p14="http://schemas.microsoft.com/office/powerpoint/2010/main" val="306604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square</a:t>
            </a:r>
            <a:r>
              <a:rPr lang="en-GB" baseline="0" dirty="0"/>
              <a:t> based pyramid</a:t>
            </a:r>
            <a:r>
              <a:rPr lang="en-GB" dirty="0"/>
              <a:t>. It is called</a:t>
            </a:r>
            <a:r>
              <a:rPr lang="en-GB" baseline="0" dirty="0"/>
              <a:t> that because at it’s base (the bottom) there is a square face. There are 3 triangle faces. These pyramids have 4 vertices and 8 edges. A real example of a pyramid are those in Egypt – you can even see them on Google maps! These pyramids are huge. Do you have any smaller pyramid items at 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6</a:t>
            </a:fld>
            <a:endParaRPr lang="en-GB"/>
          </a:p>
        </p:txBody>
      </p:sp>
    </p:spTree>
    <p:extLst>
      <p:ext uri="{BB962C8B-B14F-4D97-AF65-F5344CB8AC3E}">
        <p14:creationId xmlns:p14="http://schemas.microsoft.com/office/powerpoint/2010/main" val="110864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your worksheet, you</a:t>
            </a:r>
            <a:r>
              <a:rPr lang="en-GB" baseline="0" dirty="0"/>
              <a:t> need to count how many cubes and square based pyramids you can see!</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7</a:t>
            </a:fld>
            <a:endParaRPr lang="en-GB"/>
          </a:p>
        </p:txBody>
      </p:sp>
    </p:spTree>
    <p:extLst>
      <p:ext uri="{BB962C8B-B14F-4D97-AF65-F5344CB8AC3E}">
        <p14:creationId xmlns:p14="http://schemas.microsoft.com/office/powerpoint/2010/main" val="273744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9</a:t>
            </a:fld>
            <a:endParaRPr lang="en-GB"/>
          </a:p>
        </p:txBody>
      </p:sp>
    </p:spTree>
    <p:extLst>
      <p:ext uri="{BB962C8B-B14F-4D97-AF65-F5344CB8AC3E}">
        <p14:creationId xmlns:p14="http://schemas.microsoft.com/office/powerpoint/2010/main" val="302323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3427" y="196948"/>
            <a:ext cx="9144000" cy="977778"/>
          </a:xfrm>
        </p:spPr>
        <p:txBody>
          <a:bodyPr/>
          <a:lstStyle/>
          <a:p>
            <a:r>
              <a:rPr lang="en-GB" dirty="0">
                <a:latin typeface="Arial" panose="020B0604020202020204" pitchFamily="34" charset="0"/>
                <a:cs typeface="Arial" panose="020B0604020202020204" pitchFamily="34" charset="0"/>
              </a:rPr>
              <a:t>Warm up:</a:t>
            </a:r>
          </a:p>
        </p:txBody>
      </p:sp>
      <p:sp>
        <p:nvSpPr>
          <p:cNvPr id="4" name="TextBox 3"/>
          <p:cNvSpPr txBox="1"/>
          <p:nvPr/>
        </p:nvSpPr>
        <p:spPr>
          <a:xfrm>
            <a:off x="970671" y="1174726"/>
            <a:ext cx="96363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Spot the shape pattern… What will come next?</a:t>
            </a:r>
          </a:p>
        </p:txBody>
      </p:sp>
      <p:pic>
        <p:nvPicPr>
          <p:cNvPr id="5" name="Picture 4"/>
          <p:cNvPicPr>
            <a:picLocks noChangeAspect="1"/>
          </p:cNvPicPr>
          <p:nvPr/>
        </p:nvPicPr>
        <p:blipFill rotWithShape="1">
          <a:blip r:embed="rId5"/>
          <a:srcRect l="8221" r="10350" b="75891"/>
          <a:stretch/>
        </p:blipFill>
        <p:spPr>
          <a:xfrm>
            <a:off x="1631852" y="2036428"/>
            <a:ext cx="8975188" cy="1410157"/>
          </a:xfrm>
          <a:prstGeom prst="rect">
            <a:avLst/>
          </a:prstGeom>
        </p:spPr>
      </p:pic>
      <p:pic>
        <p:nvPicPr>
          <p:cNvPr id="6" name="Picture 5"/>
          <p:cNvPicPr>
            <a:picLocks noChangeAspect="1"/>
          </p:cNvPicPr>
          <p:nvPr/>
        </p:nvPicPr>
        <p:blipFill>
          <a:blip r:embed="rId6"/>
          <a:stretch>
            <a:fillRect/>
          </a:stretch>
        </p:blipFill>
        <p:spPr>
          <a:xfrm>
            <a:off x="2837625" y="3711898"/>
            <a:ext cx="6563641" cy="1314633"/>
          </a:xfrm>
          <a:prstGeom prst="rect">
            <a:avLst/>
          </a:prstGeom>
        </p:spPr>
      </p:pic>
      <p:pic>
        <p:nvPicPr>
          <p:cNvPr id="7" name="Audio Recording 12 Jan 2021 at 17:17:01" descr="Audio Recording 12 Jan 2021 at 17:17:01">
            <a:hlinkClick r:id="" action="ppaction://media"/>
            <a:extLst>
              <a:ext uri="{FF2B5EF4-FFF2-40B4-BE49-F238E27FC236}">
                <a16:creationId xmlns:a16="http://schemas.microsoft.com/office/drawing/2014/main" id="{1DA02F26-560E-5648-8D2E-5283B2A89A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1329" y="5918980"/>
            <a:ext cx="812800" cy="812800"/>
          </a:xfrm>
          <a:prstGeom prst="rect">
            <a:avLst/>
          </a:prstGeom>
        </p:spPr>
      </p:pic>
    </p:spTree>
    <p:extLst>
      <p:ext uri="{BB962C8B-B14F-4D97-AF65-F5344CB8AC3E}">
        <p14:creationId xmlns:p14="http://schemas.microsoft.com/office/powerpoint/2010/main" val="32586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Arial" panose="020B0604020202020204" pitchFamily="34" charset="0"/>
                <a:cs typeface="Arial" panose="020B0604020202020204" pitchFamily="34" charset="0"/>
              </a:rPr>
              <a:t>Recap: 2D or 3D?</a:t>
            </a:r>
          </a:p>
        </p:txBody>
      </p:sp>
      <p:sp>
        <p:nvSpPr>
          <p:cNvPr id="4" name="Cube 3"/>
          <p:cNvSpPr/>
          <p:nvPr/>
        </p:nvSpPr>
        <p:spPr>
          <a:xfrm>
            <a:off x="939585" y="3812583"/>
            <a:ext cx="1751308" cy="1890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1267" y="1690688"/>
            <a:ext cx="2479729" cy="1317356"/>
          </a:xfrm>
          <a:prstGeom prst="ellipse">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9783" y="1984469"/>
            <a:ext cx="2710912" cy="12553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9546956" y="4757980"/>
            <a:ext cx="1348352" cy="164282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n 7"/>
          <p:cNvSpPr/>
          <p:nvPr/>
        </p:nvSpPr>
        <p:spPr>
          <a:xfrm>
            <a:off x="5052447" y="3533614"/>
            <a:ext cx="1968285" cy="2991172"/>
          </a:xfrm>
          <a:prstGeom prst="ca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udio Recording 12 Jan 2021 at 17:17:32" descr="Audio Recording 12 Jan 2021 at 17:17:32">
            <a:hlinkClick r:id="" action="ppaction://media"/>
            <a:extLst>
              <a:ext uri="{FF2B5EF4-FFF2-40B4-BE49-F238E27FC236}">
                <a16:creationId xmlns:a16="http://schemas.microsoft.com/office/drawing/2014/main" id="{01583284-1E09-4B40-874F-62A99B2E5D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979124"/>
            <a:ext cx="812800" cy="812800"/>
          </a:xfrm>
          <a:prstGeom prst="rect">
            <a:avLst/>
          </a:prstGeom>
        </p:spPr>
      </p:pic>
    </p:spTree>
    <p:extLst>
      <p:ext uri="{BB962C8B-B14F-4D97-AF65-F5344CB8AC3E}">
        <p14:creationId xmlns:p14="http://schemas.microsoft.com/office/powerpoint/2010/main" val="2185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Arial" panose="020B0604020202020204" pitchFamily="34" charset="0"/>
                <a:cs typeface="Arial" panose="020B0604020202020204" pitchFamily="34" charset="0"/>
              </a:rPr>
              <a:t>Recap: 2D or 3D?</a:t>
            </a:r>
          </a:p>
        </p:txBody>
      </p:sp>
      <p:sp>
        <p:nvSpPr>
          <p:cNvPr id="4" name="Cube 3"/>
          <p:cNvSpPr/>
          <p:nvPr/>
        </p:nvSpPr>
        <p:spPr>
          <a:xfrm>
            <a:off x="939585" y="3812583"/>
            <a:ext cx="1751308" cy="1890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1267" y="1690688"/>
            <a:ext cx="2479729" cy="1317356"/>
          </a:xfrm>
          <a:prstGeom prst="ellipse">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9783" y="1984469"/>
            <a:ext cx="2710912" cy="12553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7987439" y="3445790"/>
            <a:ext cx="2766447" cy="1642820"/>
          </a:xfrm>
          <a:prstGeom prst="triangle">
            <a:avLst>
              <a:gd name="adj" fmla="val 5352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n 7"/>
          <p:cNvSpPr/>
          <p:nvPr/>
        </p:nvSpPr>
        <p:spPr>
          <a:xfrm>
            <a:off x="5052447" y="3533614"/>
            <a:ext cx="1968285" cy="2991172"/>
          </a:xfrm>
          <a:prstGeom prst="ca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462" y="2311307"/>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Rectangle</a:t>
            </a:r>
          </a:p>
          <a:p>
            <a:pPr algn="ctr"/>
            <a:r>
              <a:rPr lang="en-GB" dirty="0">
                <a:latin typeface="Arial" panose="020B0604020202020204" pitchFamily="34" charset="0"/>
                <a:cs typeface="Arial" panose="020B0604020202020204" pitchFamily="34" charset="0"/>
              </a:rPr>
              <a:t>2D</a:t>
            </a:r>
          </a:p>
        </p:txBody>
      </p:sp>
      <p:sp>
        <p:nvSpPr>
          <p:cNvPr id="9" name="TextBox 8"/>
          <p:cNvSpPr txBox="1"/>
          <p:nvPr/>
        </p:nvSpPr>
        <p:spPr>
          <a:xfrm>
            <a:off x="459783" y="4706034"/>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Cube</a:t>
            </a:r>
          </a:p>
          <a:p>
            <a:pPr algn="ctr"/>
            <a:r>
              <a:rPr lang="en-GB" dirty="0">
                <a:latin typeface="Arial" panose="020B0604020202020204" pitchFamily="34" charset="0"/>
                <a:cs typeface="Arial" panose="020B0604020202020204" pitchFamily="34" charset="0"/>
              </a:rPr>
              <a:t>3D</a:t>
            </a:r>
          </a:p>
        </p:txBody>
      </p:sp>
      <p:sp>
        <p:nvSpPr>
          <p:cNvPr id="10" name="TextBox 9"/>
          <p:cNvSpPr txBox="1"/>
          <p:nvPr/>
        </p:nvSpPr>
        <p:spPr>
          <a:xfrm>
            <a:off x="4915223" y="4762577"/>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Cylinder</a:t>
            </a:r>
          </a:p>
          <a:p>
            <a:pPr algn="ctr"/>
            <a:r>
              <a:rPr lang="en-GB" dirty="0">
                <a:latin typeface="Arial" panose="020B0604020202020204" pitchFamily="34" charset="0"/>
                <a:cs typeface="Arial" panose="020B0604020202020204" pitchFamily="34" charset="0"/>
              </a:rPr>
              <a:t>3D</a:t>
            </a:r>
          </a:p>
        </p:txBody>
      </p:sp>
      <p:sp>
        <p:nvSpPr>
          <p:cNvPr id="11" name="TextBox 10"/>
          <p:cNvSpPr txBox="1"/>
          <p:nvPr/>
        </p:nvSpPr>
        <p:spPr>
          <a:xfrm>
            <a:off x="8981267" y="2026200"/>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Oval</a:t>
            </a:r>
          </a:p>
          <a:p>
            <a:pPr algn="ctr"/>
            <a:r>
              <a:rPr lang="en-GB" dirty="0">
                <a:latin typeface="Arial" panose="020B0604020202020204" pitchFamily="34" charset="0"/>
                <a:cs typeface="Arial" panose="020B0604020202020204" pitchFamily="34" charset="0"/>
              </a:rPr>
              <a:t>2D</a:t>
            </a:r>
          </a:p>
        </p:txBody>
      </p:sp>
      <p:sp>
        <p:nvSpPr>
          <p:cNvPr id="12" name="TextBox 11"/>
          <p:cNvSpPr txBox="1"/>
          <p:nvPr/>
        </p:nvSpPr>
        <p:spPr>
          <a:xfrm>
            <a:off x="8201509" y="4185470"/>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Triangle</a:t>
            </a:r>
          </a:p>
          <a:p>
            <a:pPr algn="ctr"/>
            <a:r>
              <a:rPr lang="en-GB" dirty="0">
                <a:latin typeface="Arial" panose="020B0604020202020204" pitchFamily="34" charset="0"/>
                <a:cs typeface="Arial" panose="020B0604020202020204" pitchFamily="34" charset="0"/>
              </a:rPr>
              <a:t>2D</a:t>
            </a:r>
          </a:p>
        </p:txBody>
      </p:sp>
      <p:pic>
        <p:nvPicPr>
          <p:cNvPr id="13" name="Audio Recording 12 Jan 2021 at 17:25:57" descr="Audio Recording 12 Jan 2021 at 17:25:57">
            <a:hlinkClick r:id="" action="ppaction://media"/>
            <a:extLst>
              <a:ext uri="{FF2B5EF4-FFF2-40B4-BE49-F238E27FC236}">
                <a16:creationId xmlns:a16="http://schemas.microsoft.com/office/drawing/2014/main" id="{8E2C1F88-86DB-0F4C-A45B-323679F41C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54596" y="5878341"/>
            <a:ext cx="812800" cy="812800"/>
          </a:xfrm>
          <a:prstGeom prst="rect">
            <a:avLst/>
          </a:prstGeom>
        </p:spPr>
      </p:pic>
    </p:spTree>
    <p:extLst>
      <p:ext uri="{BB962C8B-B14F-4D97-AF65-F5344CB8AC3E}">
        <p14:creationId xmlns:p14="http://schemas.microsoft.com/office/powerpoint/2010/main" val="11360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2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a:latin typeface="Arial" panose="020B0604020202020204" pitchFamily="34" charset="0"/>
                <a:cs typeface="Arial" panose="020B0604020202020204" pitchFamily="34" charset="0"/>
              </a:rPr>
              <a:t>Odd One Out: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422" y="2152326"/>
            <a:ext cx="3204178" cy="19909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078" y="2682840"/>
            <a:ext cx="3650539" cy="348322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5545" y="1014041"/>
            <a:ext cx="2859438" cy="2573494"/>
          </a:xfrm>
          <a:prstGeom prst="rect">
            <a:avLst/>
          </a:prstGeom>
        </p:spPr>
      </p:pic>
      <p:pic>
        <p:nvPicPr>
          <p:cNvPr id="6" name="Audio Recording 12 Jan 2021 at 17:26:42" descr="Audio Recording 12 Jan 2021 at 17:26:42">
            <a:hlinkClick r:id="" action="ppaction://media"/>
            <a:extLst>
              <a:ext uri="{FF2B5EF4-FFF2-40B4-BE49-F238E27FC236}">
                <a16:creationId xmlns:a16="http://schemas.microsoft.com/office/drawing/2014/main" id="{3EFAB714-7015-654F-A777-8D4F697DFF2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78583" y="6027615"/>
            <a:ext cx="812800" cy="812800"/>
          </a:xfrm>
          <a:prstGeom prst="rect">
            <a:avLst/>
          </a:prstGeom>
        </p:spPr>
      </p:pic>
    </p:spTree>
    <p:extLst>
      <p:ext uri="{BB962C8B-B14F-4D97-AF65-F5344CB8AC3E}">
        <p14:creationId xmlns:p14="http://schemas.microsoft.com/office/powerpoint/2010/main" val="29371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Cube</a:t>
            </a:r>
          </a:p>
        </p:txBody>
      </p:sp>
      <p:pic>
        <p:nvPicPr>
          <p:cNvPr id="4" name="Picture 3"/>
          <p:cNvPicPr>
            <a:picLocks noChangeAspect="1"/>
          </p:cNvPicPr>
          <p:nvPr/>
        </p:nvPicPr>
        <p:blipFill rotWithShape="1">
          <a:blip r:embed="rId5"/>
          <a:srcRect l="12355"/>
          <a:stretch/>
        </p:blipFill>
        <p:spPr>
          <a:xfrm>
            <a:off x="6431796" y="443989"/>
            <a:ext cx="2418785" cy="1914525"/>
          </a:xfrm>
          <a:prstGeom prst="rect">
            <a:avLst/>
          </a:prstGeom>
        </p:spPr>
      </p:pic>
      <p:pic>
        <p:nvPicPr>
          <p:cNvPr id="6" name="Picture 5"/>
          <p:cNvPicPr>
            <a:picLocks noChangeAspect="1"/>
          </p:cNvPicPr>
          <p:nvPr/>
        </p:nvPicPr>
        <p:blipFill>
          <a:blip r:embed="rId6"/>
          <a:stretch>
            <a:fillRect/>
          </a:stretch>
        </p:blipFill>
        <p:spPr>
          <a:xfrm>
            <a:off x="8138063" y="2973897"/>
            <a:ext cx="3215737" cy="31128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196" y="2031256"/>
            <a:ext cx="5060197" cy="4554177"/>
          </a:xfrm>
          <a:prstGeom prst="rect">
            <a:avLst/>
          </a:prstGeom>
        </p:spPr>
      </p:pic>
      <p:pic>
        <p:nvPicPr>
          <p:cNvPr id="8" name="Audio Recording 13 Jan 2021 at 09:59:48" descr="Audio Recording 13 Jan 2021 at 09:59:48">
            <a:hlinkClick r:id="" action="ppaction://media"/>
            <a:extLst>
              <a:ext uri="{FF2B5EF4-FFF2-40B4-BE49-F238E27FC236}">
                <a16:creationId xmlns:a16="http://schemas.microsoft.com/office/drawing/2014/main" id="{9E9F1BB2-3AFC-8445-B036-35B957B5FF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97404" y="6086475"/>
            <a:ext cx="812800" cy="812800"/>
          </a:xfrm>
          <a:prstGeom prst="rect">
            <a:avLst/>
          </a:prstGeom>
        </p:spPr>
      </p:pic>
    </p:spTree>
    <p:extLst>
      <p:ext uri="{BB962C8B-B14F-4D97-AF65-F5344CB8AC3E}">
        <p14:creationId xmlns:p14="http://schemas.microsoft.com/office/powerpoint/2010/main" val="27542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6617775" y="2351387"/>
            <a:ext cx="5152901" cy="3415969"/>
          </a:xfrm>
          <a:prstGeom prst="rect">
            <a:avLst/>
          </a:prstGeom>
        </p:spPr>
      </p:pic>
      <p:sp>
        <p:nvSpPr>
          <p:cNvPr id="7" name="Title 1"/>
          <p:cNvSpPr>
            <a:spLocks noGrp="1"/>
          </p:cNvSpPr>
          <p:nvPr>
            <p:ph type="title"/>
          </p:nvPr>
        </p:nvSpPr>
        <p:spPr>
          <a:xfrm>
            <a:off x="838200" y="365125"/>
            <a:ext cx="10515600" cy="1325563"/>
          </a:xfrm>
        </p:spPr>
        <p:txBody>
          <a:bodyPr/>
          <a:lstStyle/>
          <a:p>
            <a:r>
              <a:rPr lang="en-GB" b="1" u="sng" dirty="0">
                <a:latin typeface="Arial" panose="020B0604020202020204" pitchFamily="34" charset="0"/>
                <a:cs typeface="Arial" panose="020B0604020202020204" pitchFamily="34" charset="0"/>
              </a:rPr>
              <a:t>Pyramid (square-based)</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317760"/>
            <a:ext cx="3650539" cy="3483222"/>
          </a:xfrm>
          <a:prstGeom prst="rect">
            <a:avLst/>
          </a:prstGeom>
        </p:spPr>
      </p:pic>
      <p:pic>
        <p:nvPicPr>
          <p:cNvPr id="6" name="Audio Recording 13 Jan 2021 at 10:14:12" descr="Audio Recording 13 Jan 2021 at 10:14:12">
            <a:hlinkClick r:id="" action="ppaction://media"/>
            <a:extLst>
              <a:ext uri="{FF2B5EF4-FFF2-40B4-BE49-F238E27FC236}">
                <a16:creationId xmlns:a16="http://schemas.microsoft.com/office/drawing/2014/main" id="{E6167FA9-5877-4145-8B28-EBBDFFD47FA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0068" y="6021655"/>
            <a:ext cx="812800" cy="812800"/>
          </a:xfrm>
          <a:prstGeom prst="rect">
            <a:avLst/>
          </a:prstGeom>
        </p:spPr>
      </p:pic>
    </p:spTree>
    <p:extLst>
      <p:ext uri="{BB962C8B-B14F-4D97-AF65-F5344CB8AC3E}">
        <p14:creationId xmlns:p14="http://schemas.microsoft.com/office/powerpoint/2010/main" val="13711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44418" y="149834"/>
            <a:ext cx="5275385"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Fill in the worksheet!</a:t>
            </a:r>
          </a:p>
        </p:txBody>
      </p:sp>
      <p:pic>
        <p:nvPicPr>
          <p:cNvPr id="8" name="Picture 7"/>
          <p:cNvPicPr>
            <a:picLocks noChangeAspect="1"/>
          </p:cNvPicPr>
          <p:nvPr/>
        </p:nvPicPr>
        <p:blipFill>
          <a:blip r:embed="rId5"/>
          <a:stretch>
            <a:fillRect/>
          </a:stretch>
        </p:blipFill>
        <p:spPr>
          <a:xfrm>
            <a:off x="2781300" y="1290637"/>
            <a:ext cx="6629400" cy="4276725"/>
          </a:xfrm>
          <a:prstGeom prst="rect">
            <a:avLst/>
          </a:prstGeom>
        </p:spPr>
      </p:pic>
      <p:pic>
        <p:nvPicPr>
          <p:cNvPr id="2" name="Audio Recording 13 Jan 2021 at 10:36:16" descr="Audio Recording 13 Jan 2021 at 10:36:16">
            <a:hlinkClick r:id="" action="ppaction://media"/>
            <a:extLst>
              <a:ext uri="{FF2B5EF4-FFF2-40B4-BE49-F238E27FC236}">
                <a16:creationId xmlns:a16="http://schemas.microsoft.com/office/drawing/2014/main" id="{DF9C2FC0-5031-FA41-A5A8-738A3E9CAD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9803" y="5873243"/>
            <a:ext cx="812800" cy="812800"/>
          </a:xfrm>
          <a:prstGeom prst="rect">
            <a:avLst/>
          </a:prstGeom>
        </p:spPr>
      </p:pic>
    </p:spTree>
    <p:extLst>
      <p:ext uri="{BB962C8B-B14F-4D97-AF65-F5344CB8AC3E}">
        <p14:creationId xmlns:p14="http://schemas.microsoft.com/office/powerpoint/2010/main" val="22820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020" y="461721"/>
            <a:ext cx="9144000" cy="977778"/>
          </a:xfrm>
        </p:spPr>
        <p:txBody>
          <a:bodyPr/>
          <a:lstStyle/>
          <a:p>
            <a:r>
              <a:rPr lang="en-GB" u="sng" dirty="0">
                <a:latin typeface="Arial" panose="020B0604020202020204" pitchFamily="34" charset="0"/>
                <a:cs typeface="Arial" panose="020B0604020202020204" pitchFamily="34" charset="0"/>
              </a:rPr>
              <a:t>Warm up Answers</a:t>
            </a:r>
          </a:p>
        </p:txBody>
      </p:sp>
      <p:grpSp>
        <p:nvGrpSpPr>
          <p:cNvPr id="8" name="Group 7"/>
          <p:cNvGrpSpPr/>
          <p:nvPr/>
        </p:nvGrpSpPr>
        <p:grpSpPr>
          <a:xfrm>
            <a:off x="1631852" y="2036428"/>
            <a:ext cx="8975188" cy="1410157"/>
            <a:chOff x="1631852" y="2036428"/>
            <a:chExt cx="8975188" cy="1410157"/>
          </a:xfrm>
        </p:grpSpPr>
        <p:pic>
          <p:nvPicPr>
            <p:cNvPr id="5" name="Picture 4"/>
            <p:cNvPicPr>
              <a:picLocks noChangeAspect="1"/>
            </p:cNvPicPr>
            <p:nvPr/>
          </p:nvPicPr>
          <p:blipFill rotWithShape="1">
            <a:blip r:embed="rId4"/>
            <a:srcRect l="8221" r="10350" b="75891"/>
            <a:stretch/>
          </p:blipFill>
          <p:spPr>
            <a:xfrm>
              <a:off x="1631852" y="2036428"/>
              <a:ext cx="8975188" cy="1410157"/>
            </a:xfrm>
            <a:prstGeom prst="rect">
              <a:avLst/>
            </a:prstGeom>
          </p:spPr>
        </p:pic>
        <p:pic>
          <p:nvPicPr>
            <p:cNvPr id="3" name="Picture 2"/>
            <p:cNvPicPr>
              <a:picLocks noChangeAspect="1"/>
            </p:cNvPicPr>
            <p:nvPr/>
          </p:nvPicPr>
          <p:blipFill>
            <a:blip r:embed="rId5"/>
            <a:stretch>
              <a:fillRect/>
            </a:stretch>
          </p:blipFill>
          <p:spPr>
            <a:xfrm>
              <a:off x="9288724" y="2271031"/>
              <a:ext cx="1018847" cy="866020"/>
            </a:xfrm>
            <a:prstGeom prst="rect">
              <a:avLst/>
            </a:prstGeom>
          </p:spPr>
        </p:pic>
      </p:grpSp>
      <p:grpSp>
        <p:nvGrpSpPr>
          <p:cNvPr id="10" name="Group 9"/>
          <p:cNvGrpSpPr/>
          <p:nvPr/>
        </p:nvGrpSpPr>
        <p:grpSpPr>
          <a:xfrm>
            <a:off x="2837625" y="3711898"/>
            <a:ext cx="6563641" cy="1314633"/>
            <a:chOff x="2837625" y="3711898"/>
            <a:chExt cx="6563641" cy="1314633"/>
          </a:xfrm>
        </p:grpSpPr>
        <p:pic>
          <p:nvPicPr>
            <p:cNvPr id="6" name="Picture 5"/>
            <p:cNvPicPr>
              <a:picLocks noChangeAspect="1"/>
            </p:cNvPicPr>
            <p:nvPr/>
          </p:nvPicPr>
          <p:blipFill>
            <a:blip r:embed="rId6"/>
            <a:stretch>
              <a:fillRect/>
            </a:stretch>
          </p:blipFill>
          <p:spPr>
            <a:xfrm>
              <a:off x="2837625" y="3711898"/>
              <a:ext cx="6563641" cy="1314633"/>
            </a:xfrm>
            <a:prstGeom prst="rect">
              <a:avLst/>
            </a:prstGeom>
          </p:spPr>
        </p:pic>
        <p:pic>
          <p:nvPicPr>
            <p:cNvPr id="9" name="Picture 8"/>
            <p:cNvPicPr>
              <a:picLocks noChangeAspect="1"/>
            </p:cNvPicPr>
            <p:nvPr/>
          </p:nvPicPr>
          <p:blipFill>
            <a:blip r:embed="rId7"/>
            <a:stretch>
              <a:fillRect/>
            </a:stretch>
          </p:blipFill>
          <p:spPr>
            <a:xfrm>
              <a:off x="8069285" y="3924887"/>
              <a:ext cx="1018488" cy="897877"/>
            </a:xfrm>
            <a:prstGeom prst="rect">
              <a:avLst/>
            </a:prstGeom>
          </p:spPr>
        </p:pic>
      </p:grpSp>
      <p:pic>
        <p:nvPicPr>
          <p:cNvPr id="4" name="Audio Recording 13 Jan 2021 at 10:36:41" descr="Audio Recording 13 Jan 2021 at 10:36:41">
            <a:hlinkClick r:id="" action="ppaction://media"/>
            <a:extLst>
              <a:ext uri="{FF2B5EF4-FFF2-40B4-BE49-F238E27FC236}">
                <a16:creationId xmlns:a16="http://schemas.microsoft.com/office/drawing/2014/main" id="{E2F18BDC-059D-B944-89BC-0C1624DDD6D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87510" y="6045200"/>
            <a:ext cx="812800" cy="812800"/>
          </a:xfrm>
          <a:prstGeom prst="rect">
            <a:avLst/>
          </a:prstGeom>
        </p:spPr>
      </p:pic>
    </p:spTree>
    <p:extLst>
      <p:ext uri="{BB962C8B-B14F-4D97-AF65-F5344CB8AC3E}">
        <p14:creationId xmlns:p14="http://schemas.microsoft.com/office/powerpoint/2010/main" val="20999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 Commentary:</a:t>
            </a:r>
          </a:p>
        </p:txBody>
      </p:sp>
      <p:sp>
        <p:nvSpPr>
          <p:cNvPr id="3" name="Content Placeholder 2"/>
          <p:cNvSpPr>
            <a:spLocks noGrp="1"/>
          </p:cNvSpPr>
          <p:nvPr>
            <p:ph idx="1"/>
          </p:nvPr>
        </p:nvSpPr>
        <p:spPr>
          <a:xfrm>
            <a:off x="838200" y="1487837"/>
            <a:ext cx="10515600" cy="5176433"/>
          </a:xfrm>
        </p:spPr>
        <p:txBody>
          <a:bodyPr>
            <a:normAutofit fontScale="25000" lnSpcReduction="20000"/>
          </a:bodyPr>
          <a:lstStyle/>
          <a:p>
            <a:pPr marL="0" indent="0">
              <a:buNone/>
            </a:pPr>
            <a:r>
              <a:rPr lang="en-GB" sz="6100" dirty="0">
                <a:latin typeface="Arial" panose="020B0604020202020204" pitchFamily="34" charset="0"/>
                <a:cs typeface="Arial" panose="020B0604020202020204" pitchFamily="34" charset="0"/>
              </a:rPr>
              <a:t>Slide 1: Hello! Before we start our maths work, let’s warm up our brains so that we’re ready to learn. Spot the shape pattern. Can you guess which shape will come next? The answers will be at the end of the </a:t>
            </a:r>
            <a:r>
              <a:rPr lang="en-GB" sz="6100" dirty="0" err="1">
                <a:latin typeface="Arial" panose="020B0604020202020204" pitchFamily="34" charset="0"/>
                <a:cs typeface="Arial" panose="020B0604020202020204" pitchFamily="34" charset="0"/>
              </a:rPr>
              <a:t>powerpoint</a:t>
            </a:r>
            <a:r>
              <a:rPr lang="en-GB" sz="6100" dirty="0">
                <a:latin typeface="Arial" panose="020B0604020202020204" pitchFamily="34" charset="0"/>
                <a:cs typeface="Arial" panose="020B0604020202020204" pitchFamily="34" charset="0"/>
              </a:rPr>
              <a:t>.</a:t>
            </a:r>
          </a:p>
          <a:p>
            <a:pPr marL="0" indent="0">
              <a:buNone/>
            </a:pPr>
            <a:r>
              <a:rPr lang="en-GB" sz="6100" dirty="0">
                <a:latin typeface="Arial" panose="020B0604020202020204" pitchFamily="34" charset="0"/>
                <a:cs typeface="Arial" panose="020B0604020202020204" pitchFamily="34" charset="0"/>
              </a:rPr>
              <a:t>Slide 2: Today we’ll be learning about shapes, in particular, 3D shapes. Can you sort these shapes into 2D or 3D? Remember, 2D shapes are flat. </a:t>
            </a:r>
          </a:p>
          <a:p>
            <a:pPr marL="0" indent="0">
              <a:buNone/>
            </a:pPr>
            <a:r>
              <a:rPr lang="en-GB" sz="6100" dirty="0">
                <a:latin typeface="Arial" panose="020B0604020202020204" pitchFamily="34" charset="0"/>
                <a:cs typeface="Arial" panose="020B0604020202020204" pitchFamily="34" charset="0"/>
              </a:rPr>
              <a:t>Slide 3: Here are the shape names and whether they are 2D or 3D. The 2D shapes were: the yellow rectangle, the orange oval and the purple triangle. The 3D shapes were the blue cube and the green cylinder. Today we are going to focus on some of the 3D shapes. </a:t>
            </a:r>
          </a:p>
          <a:p>
            <a:pPr marL="0" indent="0">
              <a:buNone/>
            </a:pPr>
            <a:r>
              <a:rPr lang="en-GB" sz="6100" dirty="0">
                <a:latin typeface="Arial" panose="020B0604020202020204" pitchFamily="34" charset="0"/>
                <a:cs typeface="Arial" panose="020B0604020202020204" pitchFamily="34" charset="0"/>
              </a:rPr>
              <a:t>Slide 4: Which shape do you think is the ‘odd one out’ and different to the other two? Talk to your grown up and tell them what you think. Do they have a different idea? These are the 3D shapes that we are going to learn about today.</a:t>
            </a:r>
          </a:p>
          <a:p>
            <a:pPr marL="0" indent="0">
              <a:buNone/>
            </a:pPr>
            <a:r>
              <a:rPr lang="en-GB" sz="6100" dirty="0">
                <a:latin typeface="Arial" panose="020B0604020202020204" pitchFamily="34" charset="0"/>
                <a:cs typeface="Arial" panose="020B0604020202020204" pitchFamily="34" charset="0"/>
              </a:rPr>
              <a:t>Slide 5: The first one is a cube. Cubes have</a:t>
            </a:r>
            <a:r>
              <a:rPr lang="en-GB" sz="6100" baseline="0" dirty="0">
                <a:latin typeface="Arial" panose="020B0604020202020204" pitchFamily="34" charset="0"/>
                <a:cs typeface="Arial" panose="020B0604020202020204" pitchFamily="34" charset="0"/>
              </a:rPr>
              <a:t> 6 square faces (the flat part), 8 vertices (the pointy parts/corners) and 12 edges (the lines that connect everything else). Cubes can be found in many places, we even have them in our classrooms to put in our jars. Here are two examples, dice and sugar cubes. Do you have any cubes at home? </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6: This is a square</a:t>
            </a:r>
            <a:r>
              <a:rPr lang="en-GB" sz="6100" baseline="0" dirty="0">
                <a:latin typeface="Arial" panose="020B0604020202020204" pitchFamily="34" charset="0"/>
                <a:cs typeface="Arial" panose="020B0604020202020204" pitchFamily="34" charset="0"/>
              </a:rPr>
              <a:t> based pyramid</a:t>
            </a:r>
            <a:r>
              <a:rPr lang="en-GB" sz="6100" dirty="0">
                <a:latin typeface="Arial" panose="020B0604020202020204" pitchFamily="34" charset="0"/>
                <a:cs typeface="Arial" panose="020B0604020202020204" pitchFamily="34" charset="0"/>
              </a:rPr>
              <a:t>. It is called</a:t>
            </a:r>
            <a:r>
              <a:rPr lang="en-GB" sz="6100" baseline="0" dirty="0">
                <a:latin typeface="Arial" panose="020B0604020202020204" pitchFamily="34" charset="0"/>
                <a:cs typeface="Arial" panose="020B0604020202020204" pitchFamily="34" charset="0"/>
              </a:rPr>
              <a:t> that because at it’s base (the bottom) there is a square face. There are 3 triangle faces. These pyramids have 4 vertices and 8 edges. A real example of a pyramid are those in Egypt – you can even see them on Google maps! These pyramids are huge. Do you have any smaller pyramid items at home?</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7: Have a go at your worksheet, you</a:t>
            </a:r>
            <a:r>
              <a:rPr lang="en-GB" sz="6100" baseline="0" dirty="0">
                <a:latin typeface="Arial" panose="020B0604020202020204" pitchFamily="34" charset="0"/>
                <a:cs typeface="Arial" panose="020B0604020202020204" pitchFamily="34" charset="0"/>
              </a:rPr>
              <a:t> need to count how many cubes and square based pyramids you can see!</a:t>
            </a:r>
            <a:endParaRPr lang="en-GB" sz="6100" dirty="0">
              <a:latin typeface="Arial" panose="020B0604020202020204" pitchFamily="34" charset="0"/>
              <a:cs typeface="Arial" panose="020B0604020202020204" pitchFamily="34" charset="0"/>
            </a:endParaRPr>
          </a:p>
          <a:p>
            <a:pPr marL="0" indent="0">
              <a:buNone/>
            </a:pPr>
            <a:endParaRPr lang="en-GB" sz="3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72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801</Words>
  <Application>Microsoft Macintosh PowerPoint</Application>
  <PresentationFormat>Widescreen</PresentationFormat>
  <Paragraphs>52</Paragraphs>
  <Slides>9</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Warm up:</vt:lpstr>
      <vt:lpstr>Recap: 2D or 3D?</vt:lpstr>
      <vt:lpstr>Recap: 2D or 3D?</vt:lpstr>
      <vt:lpstr>Odd One Out:</vt:lpstr>
      <vt:lpstr>Cube</vt:lpstr>
      <vt:lpstr>Pyramid (square-based)</vt:lpstr>
      <vt:lpstr>PowerPoint Presentation</vt:lpstr>
      <vt:lpstr>Warm up Answers</vt:lpstr>
      <vt:lpstr>Text Commentary:</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Kiddy, Rubie</dc:creator>
  <cp:lastModifiedBy>rubie.kiddy</cp:lastModifiedBy>
  <cp:revision>10</cp:revision>
  <dcterms:created xsi:type="dcterms:W3CDTF">2021-01-12T13:23:55Z</dcterms:created>
  <dcterms:modified xsi:type="dcterms:W3CDTF">2021-01-13T10:37:06Z</dcterms:modified>
</cp:coreProperties>
</file>