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4453" autoAdjust="0"/>
  </p:normalViewPr>
  <p:slideViewPr>
    <p:cSldViewPr snapToGrid="0">
      <p:cViewPr>
        <p:scale>
          <a:sx n="59" d="100"/>
          <a:sy n="59" d="100"/>
        </p:scale>
        <p:origin x="-1098" y="-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E3E6E-F332-4966-8851-7D931D33A88C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6CE4F-5402-46DB-92B8-BEB7B1A81A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81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6CE4F-5402-46DB-92B8-BEB7B1A81A2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027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6CE4F-5402-46DB-92B8-BEB7B1A81A2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271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6CE4F-5402-46DB-92B8-BEB7B1A81A2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769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6CE4F-5402-46DB-92B8-BEB7B1A81A2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152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97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30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720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308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005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98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86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64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527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951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A21BA-0BF7-4DAB-B4D8-D0193A17DC5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543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A21BA-0BF7-4DAB-B4D8-D0193A17DC5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B6AE1-6064-4F02-8E1D-30B290F746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636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13" y="0"/>
            <a:ext cx="911737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4314" y="2133600"/>
            <a:ext cx="109810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sz="8000" b="1" dirty="0" smtClean="0">
                <a:solidFill>
                  <a:schemeClr val="bg1"/>
                </a:solidFill>
              </a:rPr>
              <a:t>The Highwayman</a:t>
            </a:r>
            <a:endParaRPr lang="en-GB" sz="8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3167" y="3457039"/>
            <a:ext cx="109810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GB" sz="3600" b="1" dirty="0" smtClean="0">
                <a:solidFill>
                  <a:schemeClr val="bg1"/>
                </a:solidFill>
              </a:rPr>
              <a:t>By Alfred Noyes</a:t>
            </a:r>
            <a:endParaRPr lang="en-GB" sz="3600" b="1" dirty="0">
              <a:solidFill>
                <a:schemeClr val="bg1"/>
              </a:solidFill>
            </a:endParaRPr>
          </a:p>
          <a:p>
            <a:pPr algn="ctr" fontAlgn="base"/>
            <a:endParaRPr lang="en-GB" sz="3600" b="1" dirty="0" smtClean="0">
              <a:solidFill>
                <a:schemeClr val="bg1"/>
              </a:solidFill>
            </a:endParaRPr>
          </a:p>
          <a:p>
            <a:pPr algn="ctr" fontAlgn="base"/>
            <a:endParaRPr lang="en-GB" sz="3600" b="1" dirty="0">
              <a:solidFill>
                <a:schemeClr val="bg1"/>
              </a:solidFill>
            </a:endParaRPr>
          </a:p>
          <a:p>
            <a:pPr algn="ctr" fontAlgn="base"/>
            <a:r>
              <a:rPr lang="en-GB" sz="3600" b="1" dirty="0" smtClean="0">
                <a:solidFill>
                  <a:schemeClr val="bg1"/>
                </a:solidFill>
              </a:rPr>
              <a:t>Read by Ted Fletcher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1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81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1145" y="2457387"/>
            <a:ext cx="84791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They had tied her up to attention, with many a sniggering </a:t>
            </a:r>
            <a:r>
              <a:rPr lang="en-GB" dirty="0" smtClean="0">
                <a:solidFill>
                  <a:schemeClr val="bg1"/>
                </a:solidFill>
              </a:rPr>
              <a:t>jest;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They had bound a musket beside her, with the </a:t>
            </a:r>
            <a:r>
              <a:rPr lang="en-GB" dirty="0" smtClean="0">
                <a:solidFill>
                  <a:schemeClr val="bg1"/>
                </a:solidFill>
              </a:rPr>
              <a:t>barrel beneath </a:t>
            </a:r>
            <a:r>
              <a:rPr lang="en-GB" dirty="0">
                <a:solidFill>
                  <a:schemeClr val="bg1"/>
                </a:solidFill>
              </a:rPr>
              <a:t>her breast!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“Now, keep good watch!” and they kissed her. She heard the </a:t>
            </a:r>
            <a:r>
              <a:rPr lang="en-GB" dirty="0" smtClean="0">
                <a:solidFill>
                  <a:schemeClr val="bg1"/>
                </a:solidFill>
              </a:rPr>
              <a:t>dead man </a:t>
            </a:r>
            <a:r>
              <a:rPr lang="en-GB" dirty="0">
                <a:solidFill>
                  <a:schemeClr val="bg1"/>
                </a:solidFill>
              </a:rPr>
              <a:t>say—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Look for me by moonlight;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         Watch for me by moonlight;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I’ll come to thee by moonlight, though hell should bar the way!</a:t>
            </a:r>
          </a:p>
        </p:txBody>
      </p:sp>
      <p:pic>
        <p:nvPicPr>
          <p:cNvPr id="5" name="highwayman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9543" y="56587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6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599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2929" y="446805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She twisted her hands behind her; but all the knots held good!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She </a:t>
            </a:r>
            <a:r>
              <a:rPr lang="en-GB" dirty="0">
                <a:solidFill>
                  <a:schemeClr val="bg1"/>
                </a:solidFill>
              </a:rPr>
              <a:t>writhed her hands till her fingers were wet with sweat or blood!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They </a:t>
            </a:r>
            <a:r>
              <a:rPr lang="en-GB" dirty="0">
                <a:solidFill>
                  <a:schemeClr val="bg1"/>
                </a:solidFill>
              </a:rPr>
              <a:t>stretched and strained in the darkness, and the hours crawled by like </a:t>
            </a:r>
            <a:r>
              <a:rPr lang="en-GB" dirty="0" smtClean="0">
                <a:solidFill>
                  <a:schemeClr val="bg1"/>
                </a:solidFill>
              </a:rPr>
              <a:t>years,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Till</a:t>
            </a:r>
            <a:r>
              <a:rPr lang="en-GB" dirty="0">
                <a:solidFill>
                  <a:schemeClr val="bg1"/>
                </a:solidFill>
              </a:rPr>
              <a:t>, now, on the stroke of midnight,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         Cold, on the stroke of midnight,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tip of one finger touched it! The trigger at least was hers!</a:t>
            </a:r>
          </a:p>
        </p:txBody>
      </p:sp>
      <p:pic>
        <p:nvPicPr>
          <p:cNvPr id="5" name="highwayman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094" y="5648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8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84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149" y="2551837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The tip of one finger touched </a:t>
            </a:r>
            <a:r>
              <a:rPr lang="en-GB" dirty="0" smtClean="0">
                <a:solidFill>
                  <a:schemeClr val="bg1"/>
                </a:solidFill>
              </a:rPr>
              <a:t>it; she </a:t>
            </a:r>
            <a:r>
              <a:rPr lang="en-GB" dirty="0">
                <a:solidFill>
                  <a:schemeClr val="bg1"/>
                </a:solidFill>
              </a:rPr>
              <a:t>strove no more for the </a:t>
            </a:r>
            <a:r>
              <a:rPr lang="en-GB" dirty="0" smtClean="0">
                <a:solidFill>
                  <a:schemeClr val="bg1"/>
                </a:solidFill>
              </a:rPr>
              <a:t>rest!   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Up, she stood up to attention, with the </a:t>
            </a:r>
            <a:r>
              <a:rPr lang="en-GB" dirty="0" smtClean="0">
                <a:solidFill>
                  <a:schemeClr val="bg1"/>
                </a:solidFill>
              </a:rPr>
              <a:t>barrel beneath </a:t>
            </a:r>
            <a:r>
              <a:rPr lang="en-GB" dirty="0">
                <a:solidFill>
                  <a:schemeClr val="bg1"/>
                </a:solidFill>
              </a:rPr>
              <a:t>her breast.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She would not risk their hearing; she would not strive again;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For the road lay bare in the moonlight;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Blank and bare in the moonlight;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And the blood of her veins, in the moonlight, throbbed to her love’s refrain.</a:t>
            </a:r>
          </a:p>
        </p:txBody>
      </p:sp>
      <p:pic>
        <p:nvPicPr>
          <p:cNvPr id="5" name="highwayman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093" y="56710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9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93635" y="1317662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 smtClean="0">
                <a:solidFill>
                  <a:schemeClr val="bg1"/>
                </a:solidFill>
              </a:rPr>
              <a:t>Clip clop; clip clop! </a:t>
            </a:r>
            <a:r>
              <a:rPr lang="en-GB" dirty="0">
                <a:solidFill>
                  <a:schemeClr val="bg1"/>
                </a:solidFill>
              </a:rPr>
              <a:t>Had they heard it? The </a:t>
            </a:r>
            <a:r>
              <a:rPr lang="en-GB" dirty="0" smtClean="0">
                <a:solidFill>
                  <a:schemeClr val="bg1"/>
                </a:solidFill>
              </a:rPr>
              <a:t>horse-hoofs </a:t>
            </a:r>
            <a:r>
              <a:rPr lang="en-GB" dirty="0">
                <a:solidFill>
                  <a:schemeClr val="bg1"/>
                </a:solidFill>
              </a:rPr>
              <a:t>ringing clear;   </a:t>
            </a:r>
          </a:p>
          <a:p>
            <a:pPr fontAlgn="base"/>
            <a:r>
              <a:rPr lang="en-GB" dirty="0" smtClean="0">
                <a:solidFill>
                  <a:schemeClr val="bg1"/>
                </a:solidFill>
              </a:rPr>
              <a:t>Clip clop; clip clop, </a:t>
            </a:r>
            <a:r>
              <a:rPr lang="en-GB" dirty="0">
                <a:solidFill>
                  <a:schemeClr val="bg1"/>
                </a:solidFill>
              </a:rPr>
              <a:t>in the distance? Were they deaf that they did not hear?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Down the ribbon of moonlight, over the brow of the hill,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The highwayman came </a:t>
            </a:r>
            <a:r>
              <a:rPr lang="en-GB" dirty="0" smtClean="0">
                <a:solidFill>
                  <a:schemeClr val="bg1"/>
                </a:solidFill>
              </a:rPr>
              <a:t>riding, 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</a:t>
            </a:r>
            <a:r>
              <a:rPr lang="en-GB" dirty="0" smtClean="0">
                <a:solidFill>
                  <a:schemeClr val="bg1"/>
                </a:solidFill>
              </a:rPr>
              <a:t>Riding, riding!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The red coats looked to their priming! She stood up, straight and </a:t>
            </a:r>
            <a:r>
              <a:rPr lang="en-GB" dirty="0" smtClean="0">
                <a:solidFill>
                  <a:schemeClr val="bg1"/>
                </a:solidFill>
              </a:rPr>
              <a:t>still!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highwayman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584" y="5671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8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84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150" y="2551837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i="1" dirty="0" smtClean="0">
                <a:solidFill>
                  <a:schemeClr val="bg1"/>
                </a:solidFill>
              </a:rPr>
              <a:t>Clip clop</a:t>
            </a:r>
            <a:r>
              <a:rPr lang="en-GB" dirty="0" smtClean="0">
                <a:solidFill>
                  <a:schemeClr val="bg1"/>
                </a:solidFill>
              </a:rPr>
              <a:t>, </a:t>
            </a:r>
            <a:r>
              <a:rPr lang="en-GB" dirty="0">
                <a:solidFill>
                  <a:schemeClr val="bg1"/>
                </a:solidFill>
              </a:rPr>
              <a:t>in the frosty silence! </a:t>
            </a:r>
            <a:r>
              <a:rPr lang="en-GB" i="1" dirty="0" smtClean="0">
                <a:solidFill>
                  <a:schemeClr val="bg1"/>
                </a:solidFill>
              </a:rPr>
              <a:t>Clip clop</a:t>
            </a:r>
            <a:r>
              <a:rPr lang="en-GB" dirty="0" smtClean="0">
                <a:solidFill>
                  <a:schemeClr val="bg1"/>
                </a:solidFill>
              </a:rPr>
              <a:t>, </a:t>
            </a:r>
            <a:r>
              <a:rPr lang="en-GB" dirty="0">
                <a:solidFill>
                  <a:schemeClr val="bg1"/>
                </a:solidFill>
              </a:rPr>
              <a:t>in the echoing night!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Nearer </a:t>
            </a:r>
            <a:r>
              <a:rPr lang="en-GB" dirty="0">
                <a:solidFill>
                  <a:schemeClr val="bg1"/>
                </a:solidFill>
              </a:rPr>
              <a:t>he came and </a:t>
            </a:r>
            <a:r>
              <a:rPr lang="en-GB" dirty="0" smtClean="0">
                <a:solidFill>
                  <a:schemeClr val="bg1"/>
                </a:solidFill>
              </a:rPr>
              <a:t>nearer! </a:t>
            </a:r>
            <a:r>
              <a:rPr lang="en-GB" dirty="0">
                <a:solidFill>
                  <a:schemeClr val="bg1"/>
                </a:solidFill>
              </a:rPr>
              <a:t>Her face was like a </a:t>
            </a:r>
            <a:r>
              <a:rPr lang="en-GB" dirty="0" smtClean="0">
                <a:solidFill>
                  <a:schemeClr val="bg1"/>
                </a:solidFill>
              </a:rPr>
              <a:t>light!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Her </a:t>
            </a:r>
            <a:r>
              <a:rPr lang="en-GB" dirty="0">
                <a:solidFill>
                  <a:schemeClr val="bg1"/>
                </a:solidFill>
              </a:rPr>
              <a:t>eyes grew wide for a moment; she drew one last deep breath,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Then </a:t>
            </a:r>
            <a:r>
              <a:rPr lang="en-GB" dirty="0">
                <a:solidFill>
                  <a:schemeClr val="bg1"/>
                </a:solidFill>
              </a:rPr>
              <a:t>her finger moved in the moonlight,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         Her musket shattered the moonlight,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Shattered </a:t>
            </a:r>
            <a:r>
              <a:rPr lang="en-GB" dirty="0">
                <a:solidFill>
                  <a:schemeClr val="bg1"/>
                </a:solidFill>
              </a:rPr>
              <a:t>her breast in the moonlight and warned him—with her death.</a:t>
            </a:r>
          </a:p>
        </p:txBody>
      </p:sp>
      <p:pic>
        <p:nvPicPr>
          <p:cNvPr id="2" name="highwayman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06" y="5659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6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13" y="0"/>
            <a:ext cx="911737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0" y="461319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He </a:t>
            </a:r>
            <a:r>
              <a:rPr lang="en-GB" dirty="0" smtClean="0">
                <a:solidFill>
                  <a:schemeClr val="bg1"/>
                </a:solidFill>
              </a:rPr>
              <a:t>turned; he </a:t>
            </a:r>
            <a:r>
              <a:rPr lang="en-GB" dirty="0">
                <a:solidFill>
                  <a:schemeClr val="bg1"/>
                </a:solidFill>
              </a:rPr>
              <a:t>spurred to the west; he did not know who stood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Bowed, with her head o’er the musket, drenched with her own </a:t>
            </a:r>
            <a:r>
              <a:rPr lang="en-GB" dirty="0" smtClean="0">
                <a:solidFill>
                  <a:schemeClr val="bg1"/>
                </a:solidFill>
              </a:rPr>
              <a:t>red blood</a:t>
            </a:r>
            <a:r>
              <a:rPr lang="en-GB" dirty="0">
                <a:solidFill>
                  <a:schemeClr val="bg1"/>
                </a:solidFill>
              </a:rPr>
              <a:t>!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Not till the dawn he heard it, </a:t>
            </a:r>
            <a:r>
              <a:rPr lang="en-GB" dirty="0" smtClean="0">
                <a:solidFill>
                  <a:schemeClr val="bg1"/>
                </a:solidFill>
              </a:rPr>
              <a:t>his </a:t>
            </a:r>
            <a:r>
              <a:rPr lang="en-GB" dirty="0">
                <a:solidFill>
                  <a:schemeClr val="bg1"/>
                </a:solidFill>
              </a:rPr>
              <a:t>face grew grey to hear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How Bess, the landlord’s daughter,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The landlord’s black-eyed daughter,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Had watched for her love in the moonlight, and died in the darkness there.</a:t>
            </a:r>
          </a:p>
        </p:txBody>
      </p:sp>
      <p:pic>
        <p:nvPicPr>
          <p:cNvPr id="3" name="highwayman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9913" y="56704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5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76081" y="650005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Back, he spurred like a madman, shrieking a curse to the sky,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With the white road smoking behind him and his rapier brandished </a:t>
            </a:r>
            <a:r>
              <a:rPr lang="en-GB" dirty="0" smtClean="0">
                <a:solidFill>
                  <a:schemeClr val="bg1"/>
                </a:solidFill>
              </a:rPr>
              <a:t>high!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 smtClean="0">
                <a:solidFill>
                  <a:schemeClr val="bg1"/>
                </a:solidFill>
              </a:rPr>
              <a:t>Blood-red </a:t>
            </a:r>
            <a:r>
              <a:rPr lang="en-GB" dirty="0">
                <a:solidFill>
                  <a:schemeClr val="bg1"/>
                </a:solidFill>
              </a:rPr>
              <a:t>were his spurs </a:t>
            </a:r>
            <a:r>
              <a:rPr lang="en-GB" dirty="0" err="1" smtClean="0">
                <a:solidFill>
                  <a:schemeClr val="bg1"/>
                </a:solidFill>
              </a:rPr>
              <a:t>i</a:t>
            </a:r>
            <a:r>
              <a:rPr lang="en-GB" dirty="0" smtClean="0">
                <a:solidFill>
                  <a:schemeClr val="bg1"/>
                </a:solidFill>
              </a:rPr>
              <a:t>’ </a:t>
            </a:r>
            <a:r>
              <a:rPr lang="en-GB" dirty="0">
                <a:solidFill>
                  <a:schemeClr val="bg1"/>
                </a:solidFill>
              </a:rPr>
              <a:t>the golden noon; wine-red was his velvet </a:t>
            </a:r>
            <a:r>
              <a:rPr lang="en-GB" dirty="0" smtClean="0">
                <a:solidFill>
                  <a:schemeClr val="bg1"/>
                </a:solidFill>
              </a:rPr>
              <a:t>coat,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When they shot him down on the highway,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Down like a dog on the highway,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And he lay in his blood on the highway, with </a:t>
            </a:r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bunch of lace at his throat.</a:t>
            </a:r>
          </a:p>
        </p:txBody>
      </p:sp>
      <p:pic>
        <p:nvPicPr>
          <p:cNvPr id="5" name="highwayman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02894" y="5659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9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75807" y="4850192"/>
            <a:ext cx="6716193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And still of a winter’s night, they say, when the wind is in the trees,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When the moon is a ghostly galleon tossed upon cloudy seas,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When the road is a ribbon of moonlight over the purple moor,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 highwayman comes riding—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Riding—riding—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 highwayman comes riding, up to the old inn-door.</a:t>
            </a:r>
          </a:p>
        </p:txBody>
      </p:sp>
      <p:pic>
        <p:nvPicPr>
          <p:cNvPr id="5" name="highwayman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199" y="5625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7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7750" y="591947"/>
            <a:ext cx="933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Over the cobbles he clatters and clangs in the dark inn-yard.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He taps with his whip on the shutters, but all is locked and </a:t>
            </a:r>
            <a:r>
              <a:rPr lang="en-GB" dirty="0" smtClean="0">
                <a:solidFill>
                  <a:schemeClr val="bg1"/>
                </a:solidFill>
              </a:rPr>
              <a:t>barred;   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He whistles a tune to the window, and who should be waiting there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But the landlord’s black-eyed daughter,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Bess, the landlord’s daughter,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Plaiting a dark red love-knot into her long black hair.</a:t>
            </a:r>
          </a:p>
        </p:txBody>
      </p:sp>
      <p:pic>
        <p:nvPicPr>
          <p:cNvPr id="5" name="highwayman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0870" y="5670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5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6003" b="56253"/>
          <a:stretch/>
        </p:blipFill>
        <p:spPr>
          <a:xfrm>
            <a:off x="0" y="0"/>
            <a:ext cx="12192000" cy="690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2" y="461319"/>
            <a:ext cx="6048534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The wind was a torrent of darkness among the gusty trees.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moon was a ghostly galleon tossed upon cloudy seas.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road was a ribbon of moonlight over the purple moor,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And </a:t>
            </a:r>
            <a:r>
              <a:rPr lang="en-GB" dirty="0">
                <a:solidFill>
                  <a:schemeClr val="bg1"/>
                </a:solidFill>
              </a:rPr>
              <a:t>the highwayman came riding—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         Riding—riding—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>
                <a:solidFill>
                  <a:schemeClr val="bg1"/>
                </a:solidFill>
              </a:rPr>
              <a:t>highwayman came riding, up to the old inn-door</a:t>
            </a:r>
            <a:r>
              <a:rPr lang="en-GB" dirty="0" smtClean="0">
                <a:solidFill>
                  <a:schemeClr val="bg1"/>
                </a:solidFill>
              </a:rPr>
              <a:t>.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highwayman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524" y="5640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6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8"/>
          <a:stretch/>
        </p:blipFill>
        <p:spPr>
          <a:xfrm>
            <a:off x="0" y="0"/>
            <a:ext cx="12192000" cy="69603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1" y="461319"/>
            <a:ext cx="6875849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He’d a French cocked-hat on his forehead, a bunch of lace at his chin,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A </a:t>
            </a:r>
            <a:r>
              <a:rPr lang="en-GB" dirty="0">
                <a:solidFill>
                  <a:schemeClr val="bg1"/>
                </a:solidFill>
              </a:rPr>
              <a:t>coat of the claret velvet, and breeches of brown doe-skin.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They </a:t>
            </a:r>
            <a:r>
              <a:rPr lang="en-GB" dirty="0">
                <a:solidFill>
                  <a:schemeClr val="bg1"/>
                </a:solidFill>
              </a:rPr>
              <a:t>fitted with never a </a:t>
            </a:r>
            <a:r>
              <a:rPr lang="en-GB" dirty="0" smtClean="0">
                <a:solidFill>
                  <a:schemeClr val="bg1"/>
                </a:solidFill>
              </a:rPr>
              <a:t>wrinkle: his </a:t>
            </a:r>
            <a:r>
              <a:rPr lang="en-GB" dirty="0">
                <a:solidFill>
                  <a:schemeClr val="bg1"/>
                </a:solidFill>
              </a:rPr>
              <a:t>boots were up to the </a:t>
            </a:r>
            <a:r>
              <a:rPr lang="en-GB" dirty="0" smtClean="0">
                <a:solidFill>
                  <a:schemeClr val="bg1"/>
                </a:solidFill>
              </a:rPr>
              <a:t>thigh!</a:t>
            </a:r>
            <a:r>
              <a:rPr lang="en-GB" dirty="0">
                <a:solidFill>
                  <a:schemeClr val="bg1"/>
                </a:solidFill>
              </a:rPr>
              <a:t>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And </a:t>
            </a:r>
            <a:r>
              <a:rPr lang="en-GB" dirty="0">
                <a:solidFill>
                  <a:schemeClr val="bg1"/>
                </a:solidFill>
              </a:rPr>
              <a:t>he rode with a jewelled twinkle,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         His pistol butts a-twinkle,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His </a:t>
            </a:r>
            <a:r>
              <a:rPr lang="en-GB" dirty="0">
                <a:solidFill>
                  <a:schemeClr val="bg1"/>
                </a:solidFill>
              </a:rPr>
              <a:t>rapier hilt a-twinkle, under the jewelled sky.</a:t>
            </a:r>
          </a:p>
        </p:txBody>
      </p:sp>
      <p:pic>
        <p:nvPicPr>
          <p:cNvPr id="5" name="highwayman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916" y="5672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9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2286" y="4590868"/>
            <a:ext cx="7329714" cy="175432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Over the cobbles he clattered and clashed in the dark inn-yard.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He </a:t>
            </a:r>
            <a:r>
              <a:rPr lang="en-GB" dirty="0">
                <a:solidFill>
                  <a:schemeClr val="bg1"/>
                </a:solidFill>
              </a:rPr>
              <a:t>tapped with his whip on the shutters, but all was locked and </a:t>
            </a:r>
            <a:r>
              <a:rPr lang="en-GB" dirty="0" smtClean="0">
                <a:solidFill>
                  <a:schemeClr val="bg1"/>
                </a:solidFill>
              </a:rPr>
              <a:t>barred;</a:t>
            </a:r>
            <a:r>
              <a:rPr lang="en-GB" dirty="0">
                <a:solidFill>
                  <a:schemeClr val="bg1"/>
                </a:solidFill>
              </a:rPr>
              <a:t>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He </a:t>
            </a:r>
            <a:r>
              <a:rPr lang="en-GB" dirty="0">
                <a:solidFill>
                  <a:schemeClr val="bg1"/>
                </a:solidFill>
              </a:rPr>
              <a:t>whistled a tune to the window, and who should be waiting there   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But </a:t>
            </a:r>
            <a:r>
              <a:rPr lang="en-GB" dirty="0">
                <a:solidFill>
                  <a:schemeClr val="bg1"/>
                </a:solidFill>
              </a:rPr>
              <a:t>the landlord’s black-eyed daughter,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         Bess, the landlord’s daughter,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>Plaiting </a:t>
            </a:r>
            <a:r>
              <a:rPr lang="en-GB" dirty="0">
                <a:solidFill>
                  <a:schemeClr val="bg1"/>
                </a:solidFill>
              </a:rPr>
              <a:t>a dark red love-knot into her long black hair.</a:t>
            </a:r>
          </a:p>
        </p:txBody>
      </p:sp>
      <p:pic>
        <p:nvPicPr>
          <p:cNvPr id="2" name="highwayman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1324" y="5642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4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10"/>
          <a:stretch/>
        </p:blipFill>
        <p:spPr>
          <a:xfrm>
            <a:off x="0" y="0"/>
            <a:ext cx="12192000" cy="6850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1" y="461319"/>
            <a:ext cx="7208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And dark in the dark old inn-yard a stable-wicket creaked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Where Tim the </a:t>
            </a:r>
            <a:r>
              <a:rPr lang="en-GB" dirty="0" err="1">
                <a:solidFill>
                  <a:schemeClr val="bg1"/>
                </a:solidFill>
              </a:rPr>
              <a:t>ostler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listened; </a:t>
            </a:r>
            <a:r>
              <a:rPr lang="en-GB" dirty="0">
                <a:solidFill>
                  <a:schemeClr val="bg1"/>
                </a:solidFill>
              </a:rPr>
              <a:t>h</a:t>
            </a:r>
            <a:r>
              <a:rPr lang="en-GB" dirty="0" smtClean="0">
                <a:solidFill>
                  <a:schemeClr val="bg1"/>
                </a:solidFill>
              </a:rPr>
              <a:t>is </a:t>
            </a:r>
            <a:r>
              <a:rPr lang="en-GB" dirty="0">
                <a:solidFill>
                  <a:schemeClr val="bg1"/>
                </a:solidFill>
              </a:rPr>
              <a:t>face was white and </a:t>
            </a:r>
            <a:r>
              <a:rPr lang="en-GB" dirty="0" smtClean="0">
                <a:solidFill>
                  <a:schemeClr val="bg1"/>
                </a:solidFill>
              </a:rPr>
              <a:t>peaked;   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His eyes were hollows of madness, his hair like mouldy hay,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But he loved the landlord’s daughter,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The landlord’s red-lipped daughter.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Dumb as a dog he listened, and he heard the robber say—</a:t>
            </a:r>
          </a:p>
        </p:txBody>
      </p:sp>
      <p:pic>
        <p:nvPicPr>
          <p:cNvPr id="2" name="highwayman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867" y="56708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3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10"/>
          <a:stretch/>
        </p:blipFill>
        <p:spPr>
          <a:xfrm>
            <a:off x="0" y="0"/>
            <a:ext cx="12192000" cy="6850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1" y="461319"/>
            <a:ext cx="7208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i="1" dirty="0">
                <a:solidFill>
                  <a:schemeClr val="bg1"/>
                </a:solidFill>
              </a:rPr>
              <a:t>“One kiss, my bonny sweetheart, I’m after a prize to-night,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But I shall be back with the yellow gold before </a:t>
            </a:r>
            <a:r>
              <a:rPr lang="en-GB" i="1" dirty="0" smtClean="0">
                <a:solidFill>
                  <a:schemeClr val="bg1"/>
                </a:solidFill>
              </a:rPr>
              <a:t>morning </a:t>
            </a:r>
            <a:r>
              <a:rPr lang="en-GB" i="1" dirty="0">
                <a:solidFill>
                  <a:schemeClr val="bg1"/>
                </a:solidFill>
              </a:rPr>
              <a:t>light;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Yet, if they press me sharply, and harry me through the day,   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Then look for me by moonlight,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         Watch for me by moonlight,</a:t>
            </a:r>
          </a:p>
          <a:p>
            <a:pPr fontAlgn="base"/>
            <a:r>
              <a:rPr lang="en-GB" i="1" dirty="0">
                <a:solidFill>
                  <a:schemeClr val="bg1"/>
                </a:solidFill>
              </a:rPr>
              <a:t>I’ll come to thee by moonlight, though hell should bar the way.”</a:t>
            </a:r>
          </a:p>
        </p:txBody>
      </p:sp>
      <p:pic>
        <p:nvPicPr>
          <p:cNvPr id="2" name="highwayman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8477" y="5693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2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13" y="0"/>
            <a:ext cx="911737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1" y="461319"/>
            <a:ext cx="7208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He rose upright in the stirrups. He scarce could reach her hand,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But she loosened her hair </a:t>
            </a:r>
            <a:r>
              <a:rPr lang="en-GB" dirty="0" smtClean="0">
                <a:solidFill>
                  <a:schemeClr val="bg1"/>
                </a:solidFill>
              </a:rPr>
              <a:t>I’ </a:t>
            </a:r>
            <a:r>
              <a:rPr lang="en-GB" dirty="0">
                <a:solidFill>
                  <a:schemeClr val="bg1"/>
                </a:solidFill>
              </a:rPr>
              <a:t>the </a:t>
            </a:r>
            <a:r>
              <a:rPr lang="en-GB" dirty="0" smtClean="0">
                <a:solidFill>
                  <a:schemeClr val="bg1"/>
                </a:solidFill>
              </a:rPr>
              <a:t>casement! </a:t>
            </a:r>
            <a:r>
              <a:rPr lang="en-GB" dirty="0">
                <a:solidFill>
                  <a:schemeClr val="bg1"/>
                </a:solidFill>
              </a:rPr>
              <a:t>His face burnt like a brand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As the black cascade of perfume came tumbling over his breast;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And he kissed its waves in the moonlight,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(</a:t>
            </a:r>
            <a:r>
              <a:rPr lang="en-GB" dirty="0" smtClean="0">
                <a:solidFill>
                  <a:schemeClr val="bg1"/>
                </a:solidFill>
              </a:rPr>
              <a:t>Oh, </a:t>
            </a:r>
            <a:r>
              <a:rPr lang="en-GB" dirty="0">
                <a:solidFill>
                  <a:schemeClr val="bg1"/>
                </a:solidFill>
              </a:rPr>
              <a:t>sweet black waves in the moonlight!)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Then he tugged at his rein in the moonlight, and galloped away to the west.</a:t>
            </a:r>
          </a:p>
        </p:txBody>
      </p:sp>
      <p:pic>
        <p:nvPicPr>
          <p:cNvPr id="5" name="highwayman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281" y="56705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0"/>
            <a:ext cx="914400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51" y="461319"/>
            <a:ext cx="7208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He did not come in the </a:t>
            </a:r>
            <a:r>
              <a:rPr lang="en-GB" dirty="0" smtClean="0">
                <a:solidFill>
                  <a:schemeClr val="bg1"/>
                </a:solidFill>
              </a:rPr>
              <a:t>dawning; he </a:t>
            </a:r>
            <a:r>
              <a:rPr lang="en-GB" dirty="0">
                <a:solidFill>
                  <a:schemeClr val="bg1"/>
                </a:solidFill>
              </a:rPr>
              <a:t>did not come at noon;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And out </a:t>
            </a:r>
            <a:r>
              <a:rPr lang="en-GB" dirty="0" smtClean="0">
                <a:solidFill>
                  <a:schemeClr val="bg1"/>
                </a:solidFill>
              </a:rPr>
              <a:t>o’ </a:t>
            </a:r>
            <a:r>
              <a:rPr lang="en-GB" dirty="0">
                <a:solidFill>
                  <a:schemeClr val="bg1"/>
                </a:solidFill>
              </a:rPr>
              <a:t>the tawny sunset, before the rise </a:t>
            </a:r>
            <a:r>
              <a:rPr lang="en-GB" dirty="0" smtClean="0">
                <a:solidFill>
                  <a:schemeClr val="bg1"/>
                </a:solidFill>
              </a:rPr>
              <a:t>o’ </a:t>
            </a:r>
            <a:r>
              <a:rPr lang="en-GB" dirty="0">
                <a:solidFill>
                  <a:schemeClr val="bg1"/>
                </a:solidFill>
              </a:rPr>
              <a:t>the moon,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When the road was a </a:t>
            </a:r>
            <a:r>
              <a:rPr lang="en-GB" dirty="0" smtClean="0">
                <a:solidFill>
                  <a:schemeClr val="bg1"/>
                </a:solidFill>
              </a:rPr>
              <a:t>gypsy </a:t>
            </a:r>
            <a:r>
              <a:rPr lang="en-GB" dirty="0">
                <a:solidFill>
                  <a:schemeClr val="bg1"/>
                </a:solidFill>
              </a:rPr>
              <a:t>ribbon, looping the purple moor,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A red-coat troop came marching—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Marching—marching—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King George’s men came marching, up to the old inn-door.</a:t>
            </a:r>
          </a:p>
        </p:txBody>
      </p:sp>
      <p:pic>
        <p:nvPicPr>
          <p:cNvPr id="5" name="highwayman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650" y="56486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8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5" b="15888"/>
          <a:stretch/>
        </p:blipFill>
        <p:spPr>
          <a:xfrm>
            <a:off x="6821" y="-362859"/>
            <a:ext cx="12170665" cy="7358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4383" y="2028873"/>
            <a:ext cx="7609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solidFill>
                  <a:schemeClr val="bg1"/>
                </a:solidFill>
              </a:rPr>
              <a:t>They said no word to the </a:t>
            </a:r>
            <a:r>
              <a:rPr lang="en-GB" dirty="0" smtClean="0">
                <a:solidFill>
                  <a:schemeClr val="bg1"/>
                </a:solidFill>
              </a:rPr>
              <a:t>landlord; they </a:t>
            </a:r>
            <a:r>
              <a:rPr lang="en-GB" dirty="0">
                <a:solidFill>
                  <a:schemeClr val="bg1"/>
                </a:solidFill>
              </a:rPr>
              <a:t>drank his ale </a:t>
            </a:r>
            <a:r>
              <a:rPr lang="en-GB" dirty="0" smtClean="0">
                <a:solidFill>
                  <a:schemeClr val="bg1"/>
                </a:solidFill>
              </a:rPr>
              <a:t>instead,   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But they gagged his daughter, and bound </a:t>
            </a:r>
            <a:r>
              <a:rPr lang="en-GB" dirty="0" smtClean="0">
                <a:solidFill>
                  <a:schemeClr val="bg1"/>
                </a:solidFill>
              </a:rPr>
              <a:t>her </a:t>
            </a:r>
            <a:r>
              <a:rPr lang="en-GB" dirty="0">
                <a:solidFill>
                  <a:schemeClr val="bg1"/>
                </a:solidFill>
              </a:rPr>
              <a:t>to the foot of her narrow </a:t>
            </a:r>
            <a:r>
              <a:rPr lang="en-GB" dirty="0" smtClean="0">
                <a:solidFill>
                  <a:schemeClr val="bg1"/>
                </a:solidFill>
              </a:rPr>
              <a:t>bed;</a:t>
            </a:r>
            <a:endParaRPr lang="en-GB" dirty="0">
              <a:solidFill>
                <a:schemeClr val="bg1"/>
              </a:solidFill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Two of them knelt at her casement, with muskets at their side!   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There was death at every window;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         And hell at one dark window;</a:t>
            </a:r>
          </a:p>
          <a:p>
            <a:pPr fontAlgn="base"/>
            <a:r>
              <a:rPr lang="en-GB" dirty="0">
                <a:solidFill>
                  <a:schemeClr val="bg1"/>
                </a:solidFill>
              </a:rPr>
              <a:t>For Bess could see, through her casement, the road that </a:t>
            </a:r>
            <a:r>
              <a:rPr lang="en-GB" i="1" dirty="0">
                <a:solidFill>
                  <a:schemeClr val="bg1"/>
                </a:solidFill>
              </a:rPr>
              <a:t>he</a:t>
            </a:r>
            <a:r>
              <a:rPr lang="en-GB" dirty="0">
                <a:solidFill>
                  <a:schemeClr val="bg1"/>
                </a:solidFill>
              </a:rPr>
              <a:t> would ride.</a:t>
            </a:r>
          </a:p>
        </p:txBody>
      </p:sp>
      <p:pic>
        <p:nvPicPr>
          <p:cNvPr id="5" name="highwayman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4311" y="5658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8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938</Words>
  <Application>Microsoft Office PowerPoint</Application>
  <PresentationFormat>Custom</PresentationFormat>
  <Paragraphs>86</Paragraphs>
  <Slides>18</Slides>
  <Notes>4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Suzie Hunt</dc:creator>
  <cp:lastModifiedBy>Lincoln-Johnson, Nicola</cp:lastModifiedBy>
  <cp:revision>66</cp:revision>
  <dcterms:created xsi:type="dcterms:W3CDTF">2019-07-31T08:09:01Z</dcterms:created>
  <dcterms:modified xsi:type="dcterms:W3CDTF">2021-01-19T11:19:51Z</dcterms:modified>
</cp:coreProperties>
</file>