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F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18:56:45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1123,'-1'-81,"5"-123,-1 177,1 0,1 1,1-1,1 1,17-39,-1 17,3 2,1 0,3 2,1 1,2 2,2 1,2 1,1 3,2 1,2 1,1 3,65-37,-79 54,0 0,1 2,0 2,1 1,1 1,-1 1,36-2,14 4,131 7,-199 0,1 0,-1 0,1 1,-1 1,0 0,0 1,-1 1,1 0,-1 0,-1 1,1 1,-1 0,0 0,-1 1,0 0,0 1,-1 0,-1 1,1 0,9 18,-5-7,-2 0,0 0,-2 1,0 0,-2 0,0 1,-2 0,0 1,-2-1,1 40,-7 732,3-799,1 0,0 0,0-1,1 1,-1 0,1 0,-1 0,5-5,6-14,42-132,-34 92,2 0,3 1,3 1,57-92,-50 103,3 1,67-67,-77 88,1 3,2 0,0 2,1 1,44-20,2 3,2 4,102-30,-156 56,1 2,0 0,0 2,1 1,-1 1,1 2,0 0,-1 2,1 1,-1 2,32 8,-45-8,0 0,0 1,-1 1,0 0,0 1,-1 0,0 1,0 0,19 21,-17-14,-1 1,0 1,-1 0,-1 1,-1 0,9 22,3 23,-2 2,-4 0,12 89,-19-98,1-2,-1-12,-2 0,-2 0,-2 1,-2 51,1-103,1 1,1-1,0 1,0-1,0 1,10-11,5-11,-14 21,258-404,-226 362,4 2,1 2,2 1,2 3,91-65,-108 86,2 2,64-30,-82 44,-1 1,1 0,-1 1,1 1,0 0,0 0,0 2,0-1,0 2,0-1,22 6,-8 1,0 1,0 1,-1 2,0 0,-1 2,0 1,-1 1,-1 1,0 1,34 33,-28-21,-2 1,0 2,-2 0,-2 2,-1 1,31 66,-47-85,0 0,-1 1,-1 0,-1-1,0 2,0 19,-4 108,-1-73,1 192,2-292,2 1,1 1,0-1,18-51,50-100,-48 130,1 2,2 0,3 2,59-68,-67 87,1 1,1 2,2 0,0 2,1 0,1 2,0 1,51-21,-58 31,1 2,0 0,0 1,0 1,0 1,1 2,-1 0,0 1,0 1,23 5,-32-3,0 0,0 1,-1 1,0 0,0 1,0 0,-1 0,0 1,-1 1,0 0,0 0,11 15,5 8,-1 1,36 63,-32-35,-3 0,-2 1,28 123,-12-42,-37-134,-1-4,0 1,0-1,-1 1,1-1,-2 1,1-1,0 1,-1 0,0 0,-1 7,57-150,-15-5,20-59,-47 163,2-1,2 2,22-36,-26 51,2 0,0 2,2 0,0 0,1 2,1 0,41-28,-43 35,1 0,-1 2,2 0,-1 1,1 0,0 2,1 1,0 0,-1 1,28-1,-13 4,0 1,0 1,54 10,-73-8,-1 2,1-1,-1 2,0 0,0 1,-1 0,0 2,0-1,24 21,-23-14,-1 0,0 2,-1-1,-1 1,0 1,-1 0,-2 1,1 0,-2 1,9 30,2 19,17 121,-25-78,-5 207,-7-290,2-34,0 0,1 0,-1 0,1 0,0 0,0 0,5-6,5-14,39-116,-9 23,58-112,-83 196,2 1,1 1,2 0,1 2,1 0,2 2,49-43,-58 59,0 0,1 1,1 1,0 1,0 1,1 0,0 2,0 0,0 1,40-4,11 4,132 7,-163 0,-11 1,-1 0,0 2,0 2,0 0,-1 2,0 1,0 1,30 18,10 10,111 86,-165-114,0 1,-1 1,0 0,-1 1,-1 0,0 1,-1 0,0 0,8 24,-9-20,-1-1,-1 2,-1-1,-1 0,0 1,-1 0,-2 0,0 20,7-46,1-1,-2 0,1-1,-1 0,10-14,14-22,1 1,2 2,2 2,2 1,1 1,2 3,1 1,2 2,81-43,-104 66,1 0,0 2,1 0,-1 1,1 2,0 0,0 1,1 1,-1 2,28 3,-2 3,1 1,-2 3,80 28,-98-28,-1 1,0 1,45 28,-61-31,0-1,0 2,-1 0,-1 0,0 1,-1 1,0 0,0 0,7 15,-2 2,-2 0,-1 1,-1 0,-1 1,-2 0,-1 0,-2 1,-1 0,-2 0,-1 0,-5 52,5-91,1 1,0 0,0 0,0 0,0 0,1 0,0 1,6-9,9-14,52-155,-55 135,2 1,2 0,40-68,-34 76,2 1,2 2,63-62,-71 78,1 1,1 1,0 0,1 2,1 1,0 2,42-17,-54 25,-1 1,1 0,-1 0,1 2,0-1,0 2,0 0,0 0,0 1,-1 1,1 0,0 0,-1 2,1-1,-1 2,0-1,-1 2,1 0,-1 0,0 1,0 0,-1 1,19 17,17 18,-2 2,-2 1,-2 2,-2 2,-3 2,-1 1,-4 1,47 112,-63-133,21 38,0 0,-31-63,-3-5,0-5,4-16,64-155,-44 103,51-97,-57 133,1 1,2 0,1 1,2 2,50-49,-61 66,0 1,1 1,1 0,0 1,0 1,1 1,0 0,1 1,0 1,0 0,0 1,0 2,1-1,21 1,-24 1,1 1,0 1,-1 1,1 1,-1 0,0 1,1 0,-1 2,-1-1,1 2,-1 0,25 15,-15-6,-1 2,-1 1,0 1,-2 1,38 45,-47-50,-2 0,0 1,-1 0,0 0,-1 1,-1 1,-1-1,-1 1,0 0,4 30,12 385,42-544,-23 26,198-370,-221 431,1 0,0 1,2 1,1 1,0 1,2 1,0 1,33-20,-34 24,1 2,0 1,0 0,1 2,0 1,1 0,0 2,0 1,47-3,-53 9,0 0,0 2,0 0,-1 1,1 1,-1 0,0 2,0 0,-1 1,19 11,-8-2,-1 1,-1 1,0 1,-2 1,26 29,-30-27,-2 1,-1 1,0 1,-2 0,16 39,-13-19,-1 0,15 74,-29-108,0 0,-1-1,-1 1,0 0,0 0,-1 0,-1 0,-2 16,10-42,0-1,1 1,1 0,0 1,1 0,15-15,17-25,56-105,20-27,-101 162,2 1,0 1,1 1,1 1,43-31,-23 22,2 2,1 2,0 2,2 1,73-21,-106 40,0 0,-1 1,1 0,0 1,0 0,0 1,-1 1,1 0,0 0,-1 2,0-1,0 1,0 1,0 1,-1-1,1 2,9 7,20 15,-2 2,-1 2,35 39,-37-36,-7-6,-2 0,0 2,-3 0,-1 2,-1 1,28 61,-37-65,-2-1,0 1,-3 1,0 0,-2 0,-2 1,0-1,-3 58,-1-81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6ABC1-1B82-411E-992A-00486B4D4C3F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B7DC3-E69F-406A-BC39-CABC65E03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02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B7DC3-E69F-406A-BC39-CABC65E03C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0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1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3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4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8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0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3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1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C2CA-0C78-4E45-BE3E-0FB84D9B809A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9A06-925C-4AFB-A71C-F263D44C4B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7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Finding missing numbers using algebra</a:t>
            </a:r>
          </a:p>
        </p:txBody>
      </p:sp>
    </p:spTree>
    <p:extLst>
      <p:ext uri="{BB962C8B-B14F-4D97-AF65-F5344CB8AC3E}">
        <p14:creationId xmlns:p14="http://schemas.microsoft.com/office/powerpoint/2010/main" val="10161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0688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In algebra we use letters instead of spaces to find missing numbers.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 instead of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12 + ___= 23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We write,</a:t>
            </a: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12 + a = 23</a:t>
            </a:r>
          </a:p>
        </p:txBody>
      </p:sp>
      <p:pic>
        <p:nvPicPr>
          <p:cNvPr id="2" name="algebra">
            <a:hlinkClick r:id="" action="ppaction://media"/>
            <a:extLst>
              <a:ext uri="{FF2B5EF4-FFF2-40B4-BE49-F238E27FC236}">
                <a16:creationId xmlns:a16="http://schemas.microsoft.com/office/drawing/2014/main" id="{95B9B028-353F-48B4-AB00-ACEFC1789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 would a be in this calculation?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844824"/>
            <a:ext cx="84969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work it out you need to find out what you add to 12 to get to 23.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Count on from 12 until you get to 23 using a method of your choice.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I’m using the number line: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umber Line with Guidelines 0 - 30 Black and White (free numberline) -  Printable Teaching Resources - Print Play Learn | Printable number line, Number  line, Printable teaching resources">
            <a:extLst>
              <a:ext uri="{FF2B5EF4-FFF2-40B4-BE49-F238E27FC236}">
                <a16:creationId xmlns:a16="http://schemas.microsoft.com/office/drawing/2014/main" id="{51DF635D-62D7-45AB-BE72-B989EAF83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77815" r="26296" b="9348"/>
          <a:stretch/>
        </p:blipFill>
        <p:spPr bwMode="auto">
          <a:xfrm>
            <a:off x="1259632" y="5196272"/>
            <a:ext cx="6310840" cy="16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xample">
            <a:hlinkClick r:id="" action="ppaction://media"/>
            <a:extLst>
              <a:ext uri="{FF2B5EF4-FFF2-40B4-BE49-F238E27FC236}">
                <a16:creationId xmlns:a16="http://schemas.microsoft.com/office/drawing/2014/main" id="{AB5CC9DB-01EA-46E0-8B05-ACED471C0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5048" y="5714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8096D-1A00-4247-B397-EBBA05A8D90D}"/>
              </a:ext>
            </a:extLst>
          </p:cNvPr>
          <p:cNvSpPr txBox="1"/>
          <p:nvPr/>
        </p:nvSpPr>
        <p:spPr>
          <a:xfrm>
            <a:off x="467544" y="260648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12 + a = 23</a:t>
            </a:r>
          </a:p>
          <a:p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Picture 2" descr="Number Line with Guidelines 0 - 30 Black and White (free numberline) -  Printable Teaching Resources - Print Play Learn | Printable number line, Number  line, Printable teaching resources">
            <a:extLst>
              <a:ext uri="{FF2B5EF4-FFF2-40B4-BE49-F238E27FC236}">
                <a16:creationId xmlns:a16="http://schemas.microsoft.com/office/drawing/2014/main" id="{0261FAF5-C629-409B-9BE2-F71F3E40E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8" t="77815" r="26296" b="9348"/>
          <a:stretch/>
        </p:blipFill>
        <p:spPr bwMode="auto">
          <a:xfrm>
            <a:off x="1416580" y="1830308"/>
            <a:ext cx="6310840" cy="16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9CDD34-1E0D-4ABB-931B-A7E3F7169CE2}"/>
              </a:ext>
            </a:extLst>
          </p:cNvPr>
          <p:cNvSpPr txBox="1"/>
          <p:nvPr/>
        </p:nvSpPr>
        <p:spPr>
          <a:xfrm>
            <a:off x="238588" y="3458032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There are 11 jumps so the missing number is 11.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= 11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12 + 11 = 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0290F95-CDC9-4E60-8699-EDF9836AF7DD}"/>
                  </a:ext>
                </a:extLst>
              </p14:cNvPr>
              <p14:cNvContentPartPr/>
              <p14:nvPr/>
            </p14:nvContentPartPr>
            <p14:xfrm>
              <a:off x="1648606" y="1490843"/>
              <a:ext cx="5753520" cy="473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0290F95-CDC9-4E60-8699-EDF9836AF7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0606" y="1473203"/>
                <a:ext cx="5789160" cy="5086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number line">
            <a:hlinkClick r:id="" action="ppaction://media"/>
            <a:extLst>
              <a:ext uri="{FF2B5EF4-FFF2-40B4-BE49-F238E27FC236}">
                <a16:creationId xmlns:a16="http://schemas.microsoft.com/office/drawing/2014/main" id="{3CDB1758-26EA-4E65-9F15-07C08ED34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1161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4F2AD-0ABE-4537-BB79-BD5742384CA4}"/>
              </a:ext>
            </a:extLst>
          </p:cNvPr>
          <p:cNvSpPr txBox="1"/>
          <p:nvPr/>
        </p:nvSpPr>
        <p:spPr>
          <a:xfrm>
            <a:off x="251520" y="476672"/>
            <a:ext cx="889859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we multiply in algebra we do not use the ‘x’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symbol because this can get confused with the letter x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we write it like this.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 x __ = 12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would look like this: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4a = 12</a:t>
            </a:r>
          </a:p>
        </p:txBody>
      </p:sp>
      <p:pic>
        <p:nvPicPr>
          <p:cNvPr id="4" name="multiply">
            <a:hlinkClick r:id="" action="ppaction://media"/>
            <a:extLst>
              <a:ext uri="{FF2B5EF4-FFF2-40B4-BE49-F238E27FC236}">
                <a16:creationId xmlns:a16="http://schemas.microsoft.com/office/drawing/2014/main" id="{3CD89B26-A1D4-4262-A424-47F8F58C09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48264" y="3509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F79A-FB00-4157-9559-B1F415F2C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dirty="0"/>
              <a:t>When you are given the value of a letter, you need to use this to work out the answer to the calculation.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you were given:</a:t>
            </a:r>
          </a:p>
          <a:p>
            <a:pPr marL="0" indent="0">
              <a:buNone/>
            </a:pPr>
            <a:r>
              <a:rPr lang="en-GB" sz="3000" dirty="0"/>
              <a:t> a = 12</a:t>
            </a:r>
          </a:p>
          <a:p>
            <a:pPr marL="0" indent="0">
              <a:buNone/>
            </a:pPr>
            <a:r>
              <a:rPr lang="en-GB" sz="3000" dirty="0"/>
              <a:t>This means that anywhere there is an ‘a’, you need to use 12.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e.g.</a:t>
            </a:r>
          </a:p>
          <a:p>
            <a:pPr marL="0" indent="0">
              <a:buNone/>
            </a:pPr>
            <a:r>
              <a:rPr lang="en-GB" sz="3000" dirty="0"/>
              <a:t>a + 16 = b</a:t>
            </a:r>
          </a:p>
          <a:p>
            <a:pPr marL="0" indent="0">
              <a:buNone/>
            </a:pPr>
            <a:r>
              <a:rPr lang="en-GB" sz="3000" dirty="0"/>
              <a:t>This means,</a:t>
            </a:r>
          </a:p>
          <a:p>
            <a:pPr marL="0" indent="0">
              <a:buNone/>
            </a:pPr>
            <a:r>
              <a:rPr lang="en-GB" sz="3000" dirty="0"/>
              <a:t>12 + 16 = b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b = 28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place the letter">
            <a:hlinkClick r:id="" action="ppaction://media"/>
            <a:extLst>
              <a:ext uri="{FF2B5EF4-FFF2-40B4-BE49-F238E27FC236}">
                <a16:creationId xmlns:a16="http://schemas.microsoft.com/office/drawing/2014/main" id="{BDC9EE5A-54EE-45B0-99F0-F168F12FA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F5118-133D-4B4F-8017-88D0133709B2}"/>
              </a:ext>
            </a:extLst>
          </p:cNvPr>
          <p:cNvSpPr txBox="1"/>
          <p:nvPr/>
        </p:nvSpPr>
        <p:spPr>
          <a:xfrm>
            <a:off x="395536" y="260648"/>
            <a:ext cx="2714205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Try these: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 + a = 15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23 – a = 14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3a = 21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4a = 16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100 + a = 124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200 – a = 165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8F355-9F26-4E8E-977A-523054EFC55B}"/>
              </a:ext>
            </a:extLst>
          </p:cNvPr>
          <p:cNvSpPr txBox="1"/>
          <p:nvPr/>
        </p:nvSpPr>
        <p:spPr>
          <a:xfrm>
            <a:off x="4572000" y="1340768"/>
            <a:ext cx="33843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If a = 15 what is b?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+ 16 = b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– 7 = b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6a = b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+ 21 =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73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275</Words>
  <Application>Microsoft Office PowerPoint</Application>
  <PresentationFormat>On-screen Show (4:3)</PresentationFormat>
  <Paragraphs>69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Activity:</dc:title>
  <dc:creator>LisaHerlihy</dc:creator>
  <cp:lastModifiedBy>Lincoln-Johnson, Nicola</cp:lastModifiedBy>
  <cp:revision>13</cp:revision>
  <dcterms:created xsi:type="dcterms:W3CDTF">2012-09-11T19:58:55Z</dcterms:created>
  <dcterms:modified xsi:type="dcterms:W3CDTF">2021-01-28T19:15:42Z</dcterms:modified>
</cp:coreProperties>
</file>