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8" r:id="rId11"/>
    <p:sldId id="267" r:id="rId12"/>
    <p:sldId id="265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8A522-2AD2-CE49-9AC2-E3B008CB357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A0458-1A73-EE4C-9911-0CF230D65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4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9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1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1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7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9A4E-0E7E-3A49-A552-26B19A4D41F8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7332D-7257-F34A-B3BB-1C0EC243D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2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10.wav"/><Relationship Id="rId7" Type="http://schemas.microsoft.com/office/2007/relationships/media" Target="../media/media12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5" Type="http://schemas.microsoft.com/office/2007/relationships/media" Target="../media/media11.wav"/><Relationship Id="rId10" Type="http://schemas.openxmlformats.org/officeDocument/2006/relationships/image" Target="../media/image6.png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oxfordowl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547" y="252541"/>
            <a:ext cx="8229600" cy="532250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Comprehension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0819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sz="4800" b="1" dirty="0">
                <a:latin typeface="Comic Sans MS"/>
                <a:cs typeface="Comic Sans MS"/>
              </a:rPr>
              <a:t>The Castle </a:t>
            </a:r>
            <a:endParaRPr lang="en-US" sz="3600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dirty="0">
                <a:latin typeface="Comic Sans MS"/>
                <a:cs typeface="Comic Sans MS"/>
              </a:rPr>
              <a:t>by Tony Bradman</a:t>
            </a:r>
          </a:p>
          <a:p>
            <a:pPr marL="0" indent="0" algn="ctr">
              <a:buNone/>
            </a:pPr>
            <a:endParaRPr lang="en-US" sz="3600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sz="2400" dirty="0">
                <a:latin typeface="Comic Sans MS"/>
                <a:cs typeface="Comic Sans MS"/>
              </a:rPr>
              <a:t>(level white)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0613" b="-10613"/>
          <a:stretch>
            <a:fillRect/>
          </a:stretch>
        </p:blipFill>
        <p:spPr>
          <a:xfrm>
            <a:off x="4827905" y="256070"/>
            <a:ext cx="3766242" cy="6233608"/>
          </a:xfrm>
        </p:spPr>
      </p:pic>
      <p:sp>
        <p:nvSpPr>
          <p:cNvPr id="4" name="TextBox 3"/>
          <p:cNvSpPr txBox="1"/>
          <p:nvPr/>
        </p:nvSpPr>
        <p:spPr>
          <a:xfrm>
            <a:off x="8762257" y="3995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6458" y="774393"/>
            <a:ext cx="138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stanza</a:t>
            </a:r>
          </a:p>
          <a:p>
            <a:pPr algn="ctr"/>
            <a:r>
              <a:rPr lang="en-US" sz="2400" dirty="0">
                <a:latin typeface="Comic Sans MS"/>
                <a:cs typeface="Comic Sans MS"/>
              </a:rPr>
              <a:t>(verse)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2487" y="774393"/>
            <a:ext cx="579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a group of words arranged in a row, doesn’t have to end with a full stop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458" y="2558115"/>
            <a:ext cx="146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3632" y="2558115"/>
            <a:ext cx="509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words ending with the same sound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458" y="4278395"/>
            <a:ext cx="146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rhymes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2487" y="4278395"/>
            <a:ext cx="5694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a group of lines in a poem,                set off from others by a blank line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705" y="356723"/>
            <a:ext cx="202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omic Sans MS"/>
                <a:cs typeface="Comic Sans MS"/>
              </a:rPr>
              <a:t>Answers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898013" y="1184320"/>
            <a:ext cx="1584056" cy="35557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98118" y="1483968"/>
            <a:ext cx="1683951" cy="12842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898013" y="3019780"/>
            <a:ext cx="1584056" cy="14606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851" y="5237812"/>
            <a:ext cx="1314011" cy="12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393" y="399530"/>
            <a:ext cx="475216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Here are my examples.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8000"/>
                </a:solidFill>
                <a:latin typeface="Comic Sans MS"/>
                <a:cs typeface="Comic Sans MS"/>
              </a:rPr>
              <a:t>  stanza (verse)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498" y="3456717"/>
            <a:ext cx="2326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a 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7600" y="5110897"/>
            <a:ext cx="1198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rhyme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3220" y="404590"/>
            <a:ext cx="3244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omic Sans MS"/>
              <a:cs typeface="Comic Sans MS"/>
            </a:endParaRPr>
          </a:p>
          <a:p>
            <a:endParaRPr lang="en-US" sz="2400" i="1" dirty="0">
              <a:latin typeface="Comic Sans MS"/>
              <a:cs typeface="Comic Sans MS"/>
            </a:endParaRPr>
          </a:p>
          <a:p>
            <a:r>
              <a:rPr lang="en-US" sz="2400" i="1" dirty="0">
                <a:solidFill>
                  <a:srgbClr val="008000"/>
                </a:solidFill>
                <a:latin typeface="Comic Sans MS"/>
                <a:cs typeface="Comic Sans MS"/>
              </a:rPr>
              <a:t>I love the castle </a:t>
            </a:r>
          </a:p>
          <a:p>
            <a:r>
              <a:rPr lang="en-US" sz="2400" i="1" dirty="0">
                <a:solidFill>
                  <a:srgbClr val="008000"/>
                </a:solidFill>
                <a:latin typeface="Comic Sans MS"/>
                <a:cs typeface="Comic Sans MS"/>
              </a:rPr>
              <a:t>On the hill;</a:t>
            </a:r>
          </a:p>
          <a:p>
            <a:r>
              <a:rPr lang="en-US" sz="2400" i="1" dirty="0">
                <a:solidFill>
                  <a:srgbClr val="008000"/>
                </a:solidFill>
                <a:latin typeface="Comic Sans MS"/>
                <a:cs typeface="Comic Sans MS"/>
              </a:rPr>
              <a:t>When I’m there</a:t>
            </a:r>
          </a:p>
          <a:p>
            <a:r>
              <a:rPr lang="en-US" sz="2400" i="1" dirty="0">
                <a:solidFill>
                  <a:srgbClr val="008000"/>
                </a:solidFill>
                <a:latin typeface="Comic Sans MS"/>
                <a:cs typeface="Comic Sans MS"/>
              </a:rPr>
              <a:t>Time stands still.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0924" y="3461777"/>
            <a:ext cx="2925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omic Sans MS"/>
                <a:cs typeface="Comic Sans MS"/>
              </a:rPr>
              <a:t>I love the castle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2278" y="4352523"/>
            <a:ext cx="3244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omic Sans MS"/>
              <a:cs typeface="Comic Sans MS"/>
            </a:endParaRPr>
          </a:p>
          <a:p>
            <a:endParaRPr lang="en-US" sz="2400" i="1" dirty="0">
              <a:latin typeface="Comic Sans MS"/>
              <a:cs typeface="Comic Sans MS"/>
            </a:endParaRPr>
          </a:p>
          <a:p>
            <a:r>
              <a:rPr lang="en-US" sz="2400" i="1" dirty="0">
                <a:latin typeface="Comic Sans MS"/>
                <a:cs typeface="Comic Sans MS"/>
              </a:rPr>
              <a:t>I love the castle </a:t>
            </a:r>
          </a:p>
          <a:p>
            <a:r>
              <a:rPr lang="en-US" sz="2400" i="1" dirty="0">
                <a:latin typeface="Comic Sans MS"/>
                <a:cs typeface="Comic Sans MS"/>
              </a:rPr>
              <a:t>On the </a:t>
            </a:r>
            <a:r>
              <a:rPr lang="en-US" sz="2400" i="1" dirty="0">
                <a:solidFill>
                  <a:srgbClr val="0000FF"/>
                </a:solidFill>
                <a:latin typeface="Comic Sans MS"/>
                <a:cs typeface="Comic Sans MS"/>
              </a:rPr>
              <a:t>hill</a:t>
            </a:r>
            <a:r>
              <a:rPr lang="en-US" sz="2400" i="1" dirty="0">
                <a:latin typeface="Comic Sans MS"/>
                <a:cs typeface="Comic Sans MS"/>
              </a:rPr>
              <a:t>;</a:t>
            </a:r>
          </a:p>
          <a:p>
            <a:r>
              <a:rPr lang="en-US" sz="2400" i="1" dirty="0">
                <a:latin typeface="Comic Sans MS"/>
                <a:cs typeface="Comic Sans MS"/>
              </a:rPr>
              <a:t>When I’m there</a:t>
            </a:r>
          </a:p>
          <a:p>
            <a:r>
              <a:rPr lang="en-US" sz="2400" i="1" dirty="0">
                <a:latin typeface="Comic Sans MS"/>
                <a:cs typeface="Comic Sans MS"/>
              </a:rPr>
              <a:t>Time stands </a:t>
            </a:r>
            <a:r>
              <a:rPr lang="en-US" sz="2400" i="1" dirty="0">
                <a:solidFill>
                  <a:srgbClr val="0000FF"/>
                </a:solidFill>
                <a:latin typeface="Comic Sans MS"/>
                <a:cs typeface="Comic Sans MS"/>
              </a:rPr>
              <a:t>still</a:t>
            </a:r>
            <a:r>
              <a:rPr lang="en-US" sz="2400" i="1" dirty="0">
                <a:latin typeface="Comic Sans MS"/>
                <a:cs typeface="Comic Sans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691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769" y="342454"/>
            <a:ext cx="86480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Here are some features of fiction and poems. </a:t>
            </a:r>
          </a:p>
          <a:p>
            <a:r>
              <a:rPr lang="en-US" sz="2400" dirty="0">
                <a:latin typeface="Comic Sans MS"/>
                <a:cs typeface="Comic Sans MS"/>
              </a:rPr>
              <a:t>Could you please help me to arrange them in the right box. </a:t>
            </a: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70099" y="3581499"/>
            <a:ext cx="2868426" cy="28067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33633" y="3581499"/>
            <a:ext cx="2868426" cy="2806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3952" y="3581499"/>
            <a:ext cx="178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Fiction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1959" y="3581499"/>
            <a:ext cx="175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Poem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75" y="2004447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paragraph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8215" y="2508919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rhyme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2719" y="1752468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sentences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087" y="1543376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stanza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0743" y="2466112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plot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8906" y="1460095"/>
            <a:ext cx="137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lines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6769" y="1311949"/>
            <a:ext cx="8177155" cy="1855751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7299" y="5704898"/>
            <a:ext cx="812800" cy="812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2004" y="6388274"/>
            <a:ext cx="271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Answers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14432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6351" y="834732"/>
            <a:ext cx="3382174" cy="42021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6351" y="313916"/>
            <a:ext cx="18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omic Sans MS"/>
                <a:cs typeface="Comic Sans MS"/>
              </a:rPr>
              <a:t>Answers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1349" y="1055900"/>
            <a:ext cx="178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Fiction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18944" y="808645"/>
            <a:ext cx="3301128" cy="42282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9873" y="1055900"/>
            <a:ext cx="175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Poem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1349" y="2005041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paragraph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6562" y="2005041"/>
            <a:ext cx="1198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stanza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1349" y="3093747"/>
            <a:ext cx="188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sentences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5001" y="3112680"/>
            <a:ext cx="87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5001" y="4235459"/>
            <a:ext cx="157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rhyme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0930" y="4104508"/>
            <a:ext cx="97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plot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179" y="5115760"/>
            <a:ext cx="1613717" cy="15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3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206" y="442337"/>
            <a:ext cx="21406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Vocabulary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856" y="1369816"/>
            <a:ext cx="86973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Find these words in the poem. </a:t>
            </a:r>
          </a:p>
          <a:p>
            <a:r>
              <a:rPr lang="en-US" sz="2400" dirty="0">
                <a:latin typeface="Comic Sans MS"/>
                <a:cs typeface="Comic Sans MS"/>
              </a:rPr>
              <a:t>Practice their reading and spelling.</a:t>
            </a:r>
          </a:p>
          <a:p>
            <a:endParaRPr lang="en-US" sz="3600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r>
              <a:rPr lang="en-US" sz="3200" dirty="0">
                <a:solidFill>
                  <a:srgbClr val="008000"/>
                </a:solidFill>
                <a:latin typeface="Comic Sans MS"/>
                <a:cs typeface="Comic Sans MS"/>
              </a:rPr>
              <a:t>kn</a:t>
            </a:r>
            <a:r>
              <a:rPr lang="en-US" sz="3200" dirty="0">
                <a:latin typeface="Comic Sans MS"/>
                <a:cs typeface="Comic Sans MS"/>
              </a:rPr>
              <a:t>ight </a:t>
            </a:r>
            <a:r>
              <a:rPr lang="en-GB" sz="3200" dirty="0">
                <a:latin typeface="Comic Sans MS"/>
                <a:cs typeface="Comic Sans MS"/>
              </a:rPr>
              <a:t>- </a:t>
            </a:r>
            <a:r>
              <a:rPr lang="en-US" sz="3200" dirty="0">
                <a:latin typeface="Comic Sans MS"/>
                <a:cs typeface="Comic Sans MS"/>
              </a:rPr>
              <a:t>silent </a:t>
            </a:r>
            <a:r>
              <a:rPr lang="en-US" sz="3200" b="1" i="1" dirty="0">
                <a:latin typeface="Comic Sans MS"/>
                <a:cs typeface="Comic Sans MS"/>
              </a:rPr>
              <a:t>k</a:t>
            </a:r>
          </a:p>
          <a:p>
            <a:endParaRPr lang="en-US" sz="3200" b="1" i="1" dirty="0">
              <a:latin typeface="Comic Sans MS"/>
              <a:cs typeface="Comic Sans MS"/>
            </a:endParaRPr>
          </a:p>
          <a:p>
            <a:endParaRPr lang="en-US" sz="3200" b="1" i="1" dirty="0">
              <a:latin typeface="Comic Sans MS"/>
              <a:cs typeface="Comic Sans MS"/>
            </a:endParaRPr>
          </a:p>
          <a:p>
            <a:r>
              <a:rPr lang="en-US" sz="3200" b="1" i="1" dirty="0">
                <a:latin typeface="Comic Sans MS"/>
                <a:cs typeface="Comic Sans MS"/>
              </a:rPr>
              <a:t>a </a:t>
            </a:r>
            <a:r>
              <a:rPr lang="en-US" sz="3200" dirty="0">
                <a:latin typeface="Comic Sans MS"/>
                <a:cs typeface="Comic Sans MS"/>
              </a:rPr>
              <a:t>spelled as </a:t>
            </a:r>
            <a:r>
              <a:rPr lang="en-US" sz="3200" b="1" i="1" dirty="0">
                <a:latin typeface="Comic Sans MS"/>
                <a:cs typeface="Comic Sans MS"/>
              </a:rPr>
              <a:t>or </a:t>
            </a:r>
            <a:r>
              <a:rPr lang="en-US" sz="3200" dirty="0">
                <a:latin typeface="Comic Sans MS"/>
                <a:cs typeface="Comic Sans MS"/>
              </a:rPr>
              <a:t>before</a:t>
            </a:r>
            <a:r>
              <a:rPr lang="en-US" sz="3200" b="1" i="1" dirty="0">
                <a:latin typeface="Comic Sans MS"/>
                <a:cs typeface="Comic Sans MS"/>
              </a:rPr>
              <a:t> l </a:t>
            </a:r>
            <a:r>
              <a:rPr lang="en-US" sz="3200" dirty="0">
                <a:latin typeface="Comic Sans MS"/>
                <a:cs typeface="Comic Sans MS"/>
              </a:rPr>
              <a:t>and </a:t>
            </a:r>
            <a:r>
              <a:rPr lang="en-US" sz="3200" b="1" i="1" dirty="0" err="1">
                <a:latin typeface="Comic Sans MS"/>
                <a:cs typeface="Comic Sans MS"/>
              </a:rPr>
              <a:t>ll</a:t>
            </a:r>
            <a:r>
              <a:rPr lang="en-US" sz="3200" b="1" i="1" dirty="0">
                <a:latin typeface="Comic Sans MS"/>
                <a:cs typeface="Comic Sans MS"/>
              </a:rPr>
              <a:t> </a:t>
            </a:r>
          </a:p>
          <a:p>
            <a:r>
              <a:rPr lang="en-US" sz="3600" dirty="0">
                <a:latin typeface="Comic Sans MS"/>
                <a:cs typeface="Comic Sans MS"/>
              </a:rPr>
              <a:t>w</a:t>
            </a:r>
            <a:r>
              <a:rPr lang="en-US" sz="3600" dirty="0">
                <a:solidFill>
                  <a:srgbClr val="008000"/>
                </a:solidFill>
                <a:latin typeface="Comic Sans MS"/>
                <a:cs typeface="Comic Sans MS"/>
              </a:rPr>
              <a:t>all</a:t>
            </a:r>
            <a:r>
              <a:rPr lang="en-US" sz="3600" dirty="0">
                <a:latin typeface="Comic Sans MS"/>
                <a:cs typeface="Comic Sans MS"/>
              </a:rPr>
              <a:t>, h</a:t>
            </a:r>
            <a:r>
              <a:rPr lang="en-US" sz="3600" dirty="0">
                <a:solidFill>
                  <a:srgbClr val="008000"/>
                </a:solidFill>
                <a:latin typeface="Comic Sans MS"/>
                <a:cs typeface="Comic Sans MS"/>
              </a:rPr>
              <a:t>all</a:t>
            </a:r>
            <a:r>
              <a:rPr lang="en-US" sz="3600" dirty="0">
                <a:latin typeface="Comic Sans MS"/>
                <a:cs typeface="Comic Sans MS"/>
              </a:rPr>
              <a:t>, t</a:t>
            </a:r>
            <a:r>
              <a:rPr lang="en-US" sz="3600" dirty="0">
                <a:solidFill>
                  <a:srgbClr val="008000"/>
                </a:solidFill>
                <a:latin typeface="Comic Sans MS"/>
                <a:cs typeface="Comic Sans MS"/>
              </a:rPr>
              <a:t>al</a:t>
            </a:r>
            <a:r>
              <a:rPr lang="en-US" sz="3600" dirty="0">
                <a:latin typeface="Comic Sans MS"/>
                <a:cs typeface="Comic Sans MS"/>
              </a:rPr>
              <a:t>k</a:t>
            </a:r>
          </a:p>
          <a:p>
            <a:endParaRPr lang="en-US" sz="3600" b="1" i="1" dirty="0">
              <a:latin typeface="Comic Sans MS"/>
              <a:cs typeface="Comic Sans MS"/>
            </a:endParaRPr>
          </a:p>
          <a:p>
            <a:endParaRPr lang="en-US" sz="3600" b="1" i="1" dirty="0"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062" y="55737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478" y="115631"/>
            <a:ext cx="8897043" cy="667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Comprehension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Now read the poem again and thing about its meaning.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How does the boy feel? </a:t>
            </a:r>
          </a:p>
          <a:p>
            <a:r>
              <a:rPr lang="en-US" sz="2000" dirty="0">
                <a:latin typeface="Comic Sans MS"/>
                <a:cs typeface="Comic Sans MS"/>
              </a:rPr>
              <a:t>Find the line in the text when he’s talking about his feelings.</a:t>
            </a:r>
          </a:p>
          <a:p>
            <a:endParaRPr lang="en-US" sz="20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How does the text and the picture make </a:t>
            </a:r>
            <a:r>
              <a:rPr lang="en-US" sz="2400" b="1" dirty="0">
                <a:latin typeface="Comic Sans MS"/>
                <a:cs typeface="Comic Sans MS"/>
              </a:rPr>
              <a:t>you </a:t>
            </a:r>
            <a:r>
              <a:rPr lang="en-US" sz="2400" dirty="0">
                <a:latin typeface="Comic Sans MS"/>
                <a:cs typeface="Comic Sans MS"/>
              </a:rPr>
              <a:t>feel? </a:t>
            </a:r>
          </a:p>
          <a:p>
            <a:r>
              <a:rPr lang="en-US" sz="2000" dirty="0">
                <a:latin typeface="Comic Sans MS"/>
                <a:cs typeface="Comic Sans MS"/>
              </a:rPr>
              <a:t>Would you like to live in the castle? Who would you like to be if  were ‘transported’ to the Medieval times?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Look at the 5</a:t>
            </a:r>
            <a:r>
              <a:rPr lang="en-US" sz="2400" baseline="30000" dirty="0">
                <a:latin typeface="Comic Sans MS"/>
                <a:cs typeface="Comic Sans MS"/>
              </a:rPr>
              <a:t>th</a:t>
            </a:r>
            <a:r>
              <a:rPr lang="en-US" sz="2400" dirty="0">
                <a:latin typeface="Comic Sans MS"/>
                <a:cs typeface="Comic Sans MS"/>
              </a:rPr>
              <a:t> stanza. Why is the word </a:t>
            </a:r>
            <a:r>
              <a:rPr lang="en-US" sz="2400" i="1" dirty="0">
                <a:latin typeface="Comic Sans MS"/>
                <a:cs typeface="Comic Sans MS"/>
              </a:rPr>
              <a:t>real</a:t>
            </a:r>
            <a:r>
              <a:rPr lang="en-US" sz="2400" dirty="0">
                <a:latin typeface="Comic Sans MS"/>
                <a:cs typeface="Comic Sans MS"/>
              </a:rPr>
              <a:t> in italics?</a:t>
            </a:r>
          </a:p>
          <a:p>
            <a:r>
              <a:rPr lang="en-US" sz="2000" dirty="0">
                <a:latin typeface="Comic Sans MS"/>
                <a:cs typeface="Comic Sans MS"/>
              </a:rPr>
              <a:t>Is it to </a:t>
            </a:r>
            <a:r>
              <a:rPr lang="en-US" sz="2000">
                <a:latin typeface="Comic Sans MS"/>
                <a:cs typeface="Comic Sans MS"/>
              </a:rPr>
              <a:t>emphasize the boy’s </a:t>
            </a:r>
            <a:r>
              <a:rPr lang="en-US" sz="2000" dirty="0">
                <a:latin typeface="Comic Sans MS"/>
                <a:cs typeface="Comic Sans MS"/>
              </a:rPr>
              <a:t>emotions? Are the knights and animals in the castle alive or is it just the boy’s imagination?  </a:t>
            </a:r>
          </a:p>
          <a:p>
            <a:endParaRPr lang="en-US" sz="20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Was your prediction from the beginning of the session right? Or did you change the mind about the meaning of the text? Why?</a:t>
            </a: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8951" y="1891861"/>
            <a:ext cx="479289" cy="47928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8742" y="3330194"/>
            <a:ext cx="492247" cy="49224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76151" y="4742613"/>
            <a:ext cx="492246" cy="492246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5094" y="6057187"/>
            <a:ext cx="486581" cy="4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548" y="251615"/>
            <a:ext cx="8589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How to find the book</a:t>
            </a:r>
          </a:p>
          <a:p>
            <a:pPr algn="ctr"/>
            <a:endParaRPr lang="en-US" sz="2400" b="1" dirty="0">
              <a:latin typeface="Comic Sans MS"/>
              <a:cs typeface="Comic Sans MS"/>
            </a:endParaRPr>
          </a:p>
          <a:p>
            <a:r>
              <a:rPr lang="en-GB" sz="2400" dirty="0">
                <a:latin typeface="Comic Sans MS"/>
                <a:cs typeface="Comic Sans MS"/>
              </a:rPr>
              <a:t>1. open the Oxford Owl link </a:t>
            </a:r>
            <a:endParaRPr lang="en-GB" sz="2400" dirty="0"/>
          </a:p>
          <a:p>
            <a:r>
              <a:rPr lang="en-GB" sz="2400" dirty="0">
                <a:hlinkClick r:id="rId2"/>
              </a:rPr>
              <a:t>https://www.oxfordowl.co.uk/</a:t>
            </a:r>
            <a:endParaRPr lang="en-GB" sz="2400" dirty="0"/>
          </a:p>
          <a:p>
            <a:pPr algn="just"/>
            <a:endParaRPr lang="en-US" sz="2400" dirty="0">
              <a:latin typeface="Comic Sans MS"/>
              <a:cs typeface="Comic Sans MS"/>
            </a:endParaRPr>
          </a:p>
          <a:p>
            <a:pPr algn="just"/>
            <a:r>
              <a:rPr lang="en-GB" sz="2400" dirty="0">
                <a:latin typeface="Comic Sans MS"/>
                <a:cs typeface="Comic Sans MS"/>
              </a:rPr>
              <a:t>2. go to Oxford Owl for School and Log In using your details</a:t>
            </a:r>
          </a:p>
          <a:p>
            <a:pPr algn="just"/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85" y="2971782"/>
            <a:ext cx="3176358" cy="283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272" y="2867190"/>
            <a:ext cx="3374503" cy="29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0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66" y="251615"/>
            <a:ext cx="876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/>
                <a:cs typeface="Comic Sans MS"/>
              </a:rPr>
              <a:t>3. at the top of the page click on </a:t>
            </a:r>
            <a:r>
              <a:rPr lang="en-GB" b="1" dirty="0">
                <a:latin typeface="Comic Sans MS"/>
                <a:cs typeface="Comic Sans MS"/>
              </a:rPr>
              <a:t>eBooks</a:t>
            </a:r>
            <a:r>
              <a:rPr lang="en-GB" dirty="0">
                <a:latin typeface="Comic Sans MS"/>
                <a:cs typeface="Comic Sans MS"/>
              </a:rPr>
              <a:t> </a:t>
            </a:r>
          </a:p>
          <a:p>
            <a:r>
              <a:rPr lang="en-GB" dirty="0">
                <a:latin typeface="Comic Sans MS"/>
                <a:cs typeface="Comic Sans MS"/>
              </a:rPr>
              <a:t>and go to </a:t>
            </a:r>
            <a:r>
              <a:rPr lang="en-GB" b="1" dirty="0">
                <a:latin typeface="Comic Sans MS"/>
                <a:cs typeface="Comic Sans MS"/>
              </a:rPr>
              <a:t>Oxford Owl eBook Library</a:t>
            </a:r>
          </a:p>
          <a:p>
            <a:endParaRPr lang="en-GB" dirty="0">
              <a:latin typeface="Comic Sans MS"/>
              <a:cs typeface="Comic Sans MS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49" y="1110703"/>
            <a:ext cx="8184052" cy="44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2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54" y="1358619"/>
            <a:ext cx="8005906" cy="4822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039" y="256841"/>
            <a:ext cx="8291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/>
                <a:cs typeface="Comic Sans MS"/>
              </a:rPr>
              <a:t>4. you can type the tile </a:t>
            </a:r>
            <a:r>
              <a:rPr lang="en-GB" b="1" i="1" dirty="0">
                <a:latin typeface="Comic Sans MS"/>
                <a:cs typeface="Comic Sans MS"/>
              </a:rPr>
              <a:t>The Castle Poems </a:t>
            </a:r>
            <a:r>
              <a:rPr lang="en-GB" dirty="0">
                <a:latin typeface="Comic Sans MS"/>
                <a:cs typeface="Comic Sans MS"/>
              </a:rPr>
              <a:t>in the search bar                      or go to page 2 and find the book on the list</a:t>
            </a:r>
          </a:p>
        </p:txBody>
      </p:sp>
    </p:spTree>
    <p:extLst>
      <p:ext uri="{BB962C8B-B14F-4D97-AF65-F5344CB8AC3E}">
        <p14:creationId xmlns:p14="http://schemas.microsoft.com/office/powerpoint/2010/main" val="91840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499" y="370992"/>
            <a:ext cx="863381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Today we will</a:t>
            </a:r>
          </a:p>
          <a:p>
            <a:endParaRPr lang="en-US" sz="2400" b="1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make predictions</a:t>
            </a:r>
          </a:p>
          <a:p>
            <a:endParaRPr lang="en-US" sz="2400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read a short text and think about its structure and meaning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discuss the features of a poem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practice Year 2 vocabulary from the text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omic Sans MS"/>
                <a:cs typeface="Comic Sans MS"/>
              </a:rPr>
              <a:t>think about the meaning of the text and what emotions does it evoke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2024" y="537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132" y="285076"/>
            <a:ext cx="8708263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First, please open the book on page 2.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b="1" dirty="0">
                <a:latin typeface="Comic Sans MS"/>
                <a:cs typeface="Comic Sans MS"/>
              </a:rPr>
              <a:t>Predictions</a:t>
            </a:r>
            <a:r>
              <a:rPr lang="en-US" sz="2400" dirty="0">
                <a:latin typeface="Comic Sans MS"/>
                <a:cs typeface="Comic Sans MS"/>
              </a:rPr>
              <a:t> 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Just by looking at the title and the picture tell me what is the text about? </a:t>
            </a:r>
          </a:p>
          <a:p>
            <a:r>
              <a:rPr lang="en-US" sz="2000" dirty="0">
                <a:latin typeface="Comic Sans MS"/>
                <a:cs typeface="Comic Sans MS"/>
              </a:rPr>
              <a:t>Is it talking you to the olden days? Or is it happening now? Does it represent what the boy is seeing in his head? </a:t>
            </a:r>
          </a:p>
          <a:p>
            <a:r>
              <a:rPr lang="en-US" sz="2000" dirty="0">
                <a:latin typeface="Comic Sans MS"/>
                <a:cs typeface="Comic Sans MS"/>
              </a:rPr>
              <a:t>Why do you think that?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Who is saying these words? 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Does it make you want to find out what the text is about? Why?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8425" y="3044964"/>
            <a:ext cx="812800" cy="8128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320" y="4072195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8122" y="54068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708" y="271109"/>
            <a:ext cx="8776527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Text analysis</a:t>
            </a:r>
          </a:p>
          <a:p>
            <a:endParaRPr lang="en-US" sz="2400" b="1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Now read the text to your adult or listen to the audio on the website.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What type of text is it and why do you think that?</a:t>
            </a:r>
          </a:p>
          <a:p>
            <a:r>
              <a:rPr lang="en-US" sz="2400" dirty="0">
                <a:latin typeface="Comic Sans MS"/>
                <a:cs typeface="Comic Sans MS"/>
              </a:rPr>
              <a:t>Here are some ideas to help you.</a:t>
            </a:r>
          </a:p>
          <a:p>
            <a:endParaRPr lang="en-US" sz="1600" dirty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diary      letter       non-fiction       fairytale       poem      list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pPr algn="ctr"/>
            <a:r>
              <a:rPr lang="en-US" sz="2400" dirty="0">
                <a:latin typeface="Comic Sans MS"/>
                <a:cs typeface="Comic Sans MS"/>
              </a:rPr>
              <a:t> It is a poem.</a:t>
            </a: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73" y="4016719"/>
            <a:ext cx="2580696" cy="2542293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8240" y="5678982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173" y="6122294"/>
            <a:ext cx="290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95760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6242" y="2439985"/>
            <a:ext cx="4623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/>
                <a:cs typeface="Comic Sans MS"/>
              </a:rPr>
              <a:t>It is a poem.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28" y="4337752"/>
            <a:ext cx="1796995" cy="17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37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145" y="299647"/>
            <a:ext cx="8619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How did you know this text is a poem?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Below are few words I’d like to you match with their definitions independently. Find examples in the text to support your answers.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771" y="2561804"/>
            <a:ext cx="138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stanza</a:t>
            </a: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(verse)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146" y="3882594"/>
            <a:ext cx="146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146" y="5374572"/>
            <a:ext cx="146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rhymes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2487" y="2515201"/>
            <a:ext cx="579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a group of words arranged in a row, doesn’t have to end with a full stop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257" y="3914264"/>
            <a:ext cx="509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words ending with the same sound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8323" y="5189906"/>
            <a:ext cx="5694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a group of lines in a poem, set off from others by a blank line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771" y="6410486"/>
            <a:ext cx="303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Answers on the next slide.</a:t>
            </a:r>
          </a:p>
        </p:txBody>
      </p:sp>
      <p:pic>
        <p:nvPicPr>
          <p:cNvPr id="22" name="Sound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124" y="5808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665</Words>
  <Application>Microsoft Macintosh PowerPoint</Application>
  <PresentationFormat>On-screen Show (4:3)</PresentationFormat>
  <Paragraphs>137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Comic Sans MS</vt:lpstr>
      <vt:lpstr>Office Theme</vt:lpstr>
      <vt:lpstr>Comprehension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&amp; Patrycja Eagle</dc:creator>
  <cp:lastModifiedBy>Kilmartin, Rachel</cp:lastModifiedBy>
  <cp:revision>37</cp:revision>
  <dcterms:created xsi:type="dcterms:W3CDTF">2021-01-06T16:19:42Z</dcterms:created>
  <dcterms:modified xsi:type="dcterms:W3CDTF">2021-01-12T22:17:18Z</dcterms:modified>
</cp:coreProperties>
</file>