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5" r:id="rId2"/>
    <p:sldId id="266" r:id="rId3"/>
    <p:sldId id="267" r:id="rId4"/>
    <p:sldId id="270" r:id="rId5"/>
    <p:sldId id="272" r:id="rId6"/>
    <p:sldId id="274" r:id="rId7"/>
    <p:sldId id="273" r:id="rId8"/>
    <p:sldId id="271" r:id="rId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8F4"/>
    <a:srgbClr val="805799"/>
    <a:srgbClr val="28235B"/>
    <a:srgbClr val="D93627"/>
    <a:srgbClr val="F36639"/>
    <a:srgbClr val="FFEA39"/>
    <a:srgbClr val="679940"/>
    <a:srgbClr val="C0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3773" autoAdjust="0"/>
  </p:normalViewPr>
  <p:slideViewPr>
    <p:cSldViewPr snapToGrid="0">
      <p:cViewPr varScale="1">
        <p:scale>
          <a:sx n="79" d="100"/>
          <a:sy n="79" d="100"/>
        </p:scale>
        <p:origin x="954" y="1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8FA4F-DEA3-4F8A-9950-6353BF572D4A}" type="datetimeFigureOut">
              <a:rPr lang="en-GB" smtClean="0"/>
              <a:t>30/01/2021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D5AB-4541-4AE9-96E8-D732873C51EA}" type="slidenum">
              <a:rPr lang="en-GB" smtClean="0"/>
              <a:t>‹#›</a:t>
            </a:fld>
            <a:endParaRPr lang="en-GB"/>
          </a:p>
        </p:txBody>
      </p:sp>
    </p:spTree>
    <p:extLst>
      <p:ext uri="{BB962C8B-B14F-4D97-AF65-F5344CB8AC3E}">
        <p14:creationId xmlns:p14="http://schemas.microsoft.com/office/powerpoint/2010/main" val="255869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80113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61058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452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15622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B2899D-1EDC-48F5-B466-64C1635A35E8}"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71746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B2899D-1EDC-48F5-B466-64C1635A35E8}" type="datetimeFigureOut">
              <a:rPr lang="en-GB" smtClean="0"/>
              <a:t>30/01/2021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18366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B2899D-1EDC-48F5-B466-64C1635A35E8}" type="datetimeFigureOut">
              <a:rPr lang="en-GB" smtClean="0"/>
              <a:t>30/01/2021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28118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2899D-1EDC-48F5-B466-64C1635A35E8}" type="datetimeFigureOut">
              <a:rPr lang="en-GB" smtClean="0"/>
              <a:t>30/01/2021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63532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899D-1EDC-48F5-B466-64C1635A35E8}" type="datetimeFigureOut">
              <a:rPr lang="en-GB" smtClean="0"/>
              <a:t>30/01/2021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219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30/01/2021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07407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30/01/2021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422630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2899D-1EDC-48F5-B466-64C1635A35E8}" type="datetimeFigureOut">
              <a:rPr lang="en-GB" smtClean="0"/>
              <a:t>30/01/2021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1ED77-E64C-4393-BB24-5EDA95E8A209}" type="slidenum">
              <a:rPr lang="en-GB" smtClean="0"/>
              <a:t>‹#›</a:t>
            </a:fld>
            <a:endParaRPr lang="en-GB"/>
          </a:p>
        </p:txBody>
      </p:sp>
    </p:spTree>
    <p:extLst>
      <p:ext uri="{BB962C8B-B14F-4D97-AF65-F5344CB8AC3E}">
        <p14:creationId xmlns:p14="http://schemas.microsoft.com/office/powerpoint/2010/main" val="277637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3785652"/>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Today we will be looking at more conjunctions. Can you remember what a conjunction does?</a:t>
            </a:r>
          </a:p>
          <a:p>
            <a:pPr algn="ctr"/>
            <a:endParaRPr lang="en-GB" sz="4000" dirty="0">
              <a:latin typeface="Arial" panose="020B0604020202020204" pitchFamily="34" charset="0"/>
              <a:cs typeface="Arial" panose="020B0604020202020204" pitchFamily="34" charset="0"/>
            </a:endParaRPr>
          </a:p>
          <a:p>
            <a:pPr algn="ct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Hint:</a:t>
            </a:r>
          </a:p>
        </p:txBody>
      </p:sp>
      <p:pic>
        <p:nvPicPr>
          <p:cNvPr id="5" name="Picture 4"/>
          <p:cNvPicPr>
            <a:picLocks noChangeAspect="1"/>
          </p:cNvPicPr>
          <p:nvPr/>
        </p:nvPicPr>
        <p:blipFill>
          <a:blip r:embed="rId4"/>
          <a:stretch>
            <a:fillRect/>
          </a:stretch>
        </p:blipFill>
        <p:spPr>
          <a:xfrm>
            <a:off x="3657600" y="2951019"/>
            <a:ext cx="2590800" cy="2590800"/>
          </a:xfrm>
          <a:prstGeom prst="rect">
            <a:avLst/>
          </a:prstGeom>
        </p:spPr>
      </p:pic>
      <p:pic>
        <p:nvPicPr>
          <p:cNvPr id="2" name="Audio 1">
            <a:hlinkClick r:id="" action="ppaction://media"/>
            <a:extLst>
              <a:ext uri="{FF2B5EF4-FFF2-40B4-BE49-F238E27FC236}">
                <a16:creationId xmlns:a16="http://schemas.microsoft.com/office/drawing/2014/main" id="{643840F9-9FF6-1944-A3F6-1A4A9113DF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29095566"/>
      </p:ext>
    </p:extLst>
  </p:cSld>
  <p:clrMapOvr>
    <a:masterClrMapping/>
  </p:clrMapOvr>
  <mc:AlternateContent xmlns:mc="http://schemas.openxmlformats.org/markup-compatibility/2006" xmlns:p14="http://schemas.microsoft.com/office/powerpoint/2010/main">
    <mc:Choice Requires="p14">
      <p:transition spd="slow" p14:dur="2000" advTm="7921"/>
    </mc:Choice>
    <mc:Fallback xmlns="">
      <p:transition spd="slow" advTm="79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247864"/>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A conjunction is used to join (or stick) two parts of a sentence together. These parts are called </a:t>
            </a:r>
            <a:r>
              <a:rPr lang="en-GB" sz="4000" b="1" dirty="0">
                <a:latin typeface="Arial" panose="020B0604020202020204" pitchFamily="34" charset="0"/>
                <a:cs typeface="Arial" panose="020B0604020202020204" pitchFamily="34" charset="0"/>
              </a:rPr>
              <a:t>clauses</a:t>
            </a:r>
            <a:r>
              <a:rPr lang="en-GB" sz="4000" dirty="0">
                <a:latin typeface="Arial" panose="020B0604020202020204" pitchFamily="34" charset="0"/>
                <a:cs typeface="Arial" panose="020B0604020202020204" pitchFamily="34" charset="0"/>
              </a:rPr>
              <a:t>.</a:t>
            </a:r>
          </a:p>
          <a:p>
            <a:endParaRPr lang="en-GB" sz="4000" dirty="0">
              <a:latin typeface="Arial" panose="020B0604020202020204" pitchFamily="34" charset="0"/>
              <a:cs typeface="Arial" panose="020B0604020202020204" pitchFamily="34" charset="0"/>
            </a:endParaRPr>
          </a:p>
          <a:p>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and 			or 			but</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We have learned three </a:t>
            </a:r>
            <a:r>
              <a:rPr lang="en-GB" sz="4000" b="1" dirty="0">
                <a:latin typeface="Arial" panose="020B0604020202020204" pitchFamily="34" charset="0"/>
                <a:cs typeface="Arial" panose="020B0604020202020204" pitchFamily="34" charset="0"/>
              </a:rPr>
              <a:t>co-ordinating conjunctions</a:t>
            </a:r>
            <a:r>
              <a:rPr lang="en-GB" sz="4000" dirty="0">
                <a:latin typeface="Arial" panose="020B0604020202020204" pitchFamily="34" charset="0"/>
                <a:cs typeface="Arial" panose="020B0604020202020204" pitchFamily="34" charset="0"/>
              </a:rPr>
              <a:t> so far. These can be used to join two </a:t>
            </a:r>
            <a:r>
              <a:rPr lang="en-GB" sz="4000" b="1" dirty="0">
                <a:latin typeface="Arial" panose="020B0604020202020204" pitchFamily="34" charset="0"/>
                <a:cs typeface="Arial" panose="020B0604020202020204" pitchFamily="34" charset="0"/>
              </a:rPr>
              <a:t>clauses</a:t>
            </a:r>
            <a:r>
              <a:rPr lang="en-GB" sz="4000" dirty="0">
                <a:latin typeface="Arial" panose="020B0604020202020204" pitchFamily="34" charset="0"/>
                <a:cs typeface="Arial" panose="020B0604020202020204" pitchFamily="34" charset="0"/>
              </a:rPr>
              <a:t> together.</a:t>
            </a:r>
          </a:p>
        </p:txBody>
      </p:sp>
      <p:pic>
        <p:nvPicPr>
          <p:cNvPr id="5" name="Picture 4"/>
          <p:cNvPicPr>
            <a:picLocks noChangeAspect="1"/>
          </p:cNvPicPr>
          <p:nvPr/>
        </p:nvPicPr>
        <p:blipFill>
          <a:blip r:embed="rId4"/>
          <a:stretch>
            <a:fillRect/>
          </a:stretch>
        </p:blipFill>
        <p:spPr>
          <a:xfrm>
            <a:off x="7329054" y="1399309"/>
            <a:ext cx="1925782" cy="1925782"/>
          </a:xfrm>
          <a:prstGeom prst="rect">
            <a:avLst/>
          </a:prstGeom>
        </p:spPr>
      </p:pic>
      <p:pic>
        <p:nvPicPr>
          <p:cNvPr id="2" name="Audio 1">
            <a:hlinkClick r:id="" action="ppaction://media"/>
            <a:extLst>
              <a:ext uri="{FF2B5EF4-FFF2-40B4-BE49-F238E27FC236}">
                <a16:creationId xmlns:a16="http://schemas.microsoft.com/office/drawing/2014/main" id="{ADD90D29-E6F8-7D4C-9385-F5553A3E73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050336342"/>
      </p:ext>
    </p:extLst>
  </p:cSld>
  <p:clrMapOvr>
    <a:masterClrMapping/>
  </p:clrMapOvr>
  <mc:AlternateContent xmlns:mc="http://schemas.openxmlformats.org/markup-compatibility/2006" xmlns:p14="http://schemas.microsoft.com/office/powerpoint/2010/main">
    <mc:Choice Requires="p14">
      <p:transition spd="slow" p14:dur="2000" advTm="20261"/>
    </mc:Choice>
    <mc:Fallback xmlns="">
      <p:transition spd="slow" advTm="202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740307"/>
          </a:xfrm>
          <a:prstGeom prst="rect">
            <a:avLst/>
          </a:prstGeom>
          <a:noFill/>
        </p:spPr>
        <p:txBody>
          <a:bodyPr wrap="square" rtlCol="0">
            <a:spAutoFit/>
          </a:bodyPr>
          <a:lstStyle/>
          <a:p>
            <a:r>
              <a:rPr lang="en-GB" sz="4000" u="sng" dirty="0">
                <a:latin typeface="Arial" panose="020B0604020202020204" pitchFamily="34" charset="0"/>
                <a:cs typeface="Arial" panose="020B0604020202020204" pitchFamily="34" charset="0"/>
              </a:rPr>
              <a:t>Co-ordinating conjunctions:</a:t>
            </a:r>
            <a:r>
              <a:rPr lang="en-GB" sz="4000" dirty="0">
                <a:latin typeface="Arial" panose="020B0604020202020204" pitchFamily="34" charset="0"/>
                <a:cs typeface="Arial" panose="020B0604020202020204" pitchFamily="34" charset="0"/>
              </a:rPr>
              <a:t>  and		or		but</a:t>
            </a: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These words join clauses together. Each clause (underlined in the example) makes sense on its own. Use a conjunction or use a full stop instead.</a:t>
            </a:r>
          </a:p>
          <a:p>
            <a:pPr algn="ctr"/>
            <a:endParaRPr lang="en-GB" sz="3200" dirty="0">
              <a:latin typeface="Arial" panose="020B0604020202020204" pitchFamily="34" charset="0"/>
              <a:cs typeface="Arial" panose="020B0604020202020204" pitchFamily="34" charset="0"/>
            </a:endParaRPr>
          </a:p>
          <a:p>
            <a:pPr algn="ctr"/>
            <a:endParaRPr lang="en-GB" sz="3200" dirty="0">
              <a:latin typeface="Arial" panose="020B0604020202020204" pitchFamily="34" charset="0"/>
              <a:cs typeface="Arial" panose="020B0604020202020204" pitchFamily="34" charset="0"/>
            </a:endParaRPr>
          </a:p>
          <a:p>
            <a:pPr algn="ctr"/>
            <a:r>
              <a:rPr lang="en-GB" sz="4000" u="sng" dirty="0">
                <a:latin typeface="Arial" panose="020B0604020202020204" pitchFamily="34" charset="0"/>
                <a:cs typeface="Arial" panose="020B0604020202020204" pitchFamily="34" charset="0"/>
              </a:rPr>
              <a:t>Gretel was scared that they were all alone in the forest</a:t>
            </a:r>
            <a:r>
              <a:rPr lang="en-GB" sz="4000" dirty="0">
                <a:latin typeface="Arial" panose="020B0604020202020204" pitchFamily="34" charset="0"/>
                <a:cs typeface="Arial" panose="020B0604020202020204" pitchFamily="34" charset="0"/>
              </a:rPr>
              <a:t> so </a:t>
            </a:r>
            <a:r>
              <a:rPr lang="en-GB" sz="4000" u="sng" dirty="0">
                <a:latin typeface="Arial" panose="020B0604020202020204" pitchFamily="34" charset="0"/>
                <a:cs typeface="Arial" panose="020B0604020202020204" pitchFamily="34" charset="0"/>
              </a:rPr>
              <a:t>she cried bitterly</a:t>
            </a:r>
            <a:r>
              <a:rPr lang="en-GB" sz="4000" dirty="0">
                <a:latin typeface="Arial" panose="020B0604020202020204" pitchFamily="34" charset="0"/>
                <a:cs typeface="Arial" panose="020B0604020202020204" pitchFamily="34" charset="0"/>
              </a:rPr>
              <a:t>.</a:t>
            </a:r>
          </a:p>
          <a:p>
            <a:pPr algn="ctr"/>
            <a:endParaRPr lang="en-GB" sz="4000" dirty="0">
              <a:latin typeface="Arial" panose="020B0604020202020204" pitchFamily="34" charset="0"/>
              <a:cs typeface="Arial" panose="020B0604020202020204" pitchFamily="34" charset="0"/>
            </a:endParaRPr>
          </a:p>
          <a:p>
            <a:pPr algn="ctr"/>
            <a:r>
              <a:rPr lang="en-GB" sz="4000" u="sng" dirty="0">
                <a:latin typeface="Arial" panose="020B0604020202020204" pitchFamily="34" charset="0"/>
                <a:cs typeface="Arial" panose="020B0604020202020204" pitchFamily="34" charset="0"/>
              </a:rPr>
              <a:t>Gretel was scared that they were all alone in the forest</a:t>
            </a:r>
            <a:r>
              <a:rPr lang="en-GB" sz="4000" dirty="0">
                <a:latin typeface="Arial" panose="020B0604020202020204" pitchFamily="34" charset="0"/>
                <a:cs typeface="Arial" panose="020B0604020202020204" pitchFamily="34" charset="0"/>
              </a:rPr>
              <a:t>. </a:t>
            </a:r>
            <a:r>
              <a:rPr lang="en-GB" sz="4000" u="sng" dirty="0">
                <a:latin typeface="Arial" panose="020B0604020202020204" pitchFamily="34" charset="0"/>
                <a:cs typeface="Arial" panose="020B0604020202020204" pitchFamily="34" charset="0"/>
              </a:rPr>
              <a:t>She cried bitterly</a:t>
            </a:r>
            <a:r>
              <a:rPr lang="en-GB" sz="4000" dirty="0">
                <a:latin typeface="Arial" panose="020B0604020202020204" pitchFamily="34" charset="0"/>
                <a:cs typeface="Arial" panose="020B0604020202020204" pitchFamily="34" charset="0"/>
              </a:rPr>
              <a:t>.</a:t>
            </a:r>
          </a:p>
        </p:txBody>
      </p:sp>
      <p:pic>
        <p:nvPicPr>
          <p:cNvPr id="2" name="Audio 1">
            <a:hlinkClick r:id="" action="ppaction://media"/>
            <a:extLst>
              <a:ext uri="{FF2B5EF4-FFF2-40B4-BE49-F238E27FC236}">
                <a16:creationId xmlns:a16="http://schemas.microsoft.com/office/drawing/2014/main" id="{3E9C78B6-9F5E-5740-B5BE-8D7D54A8B5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3685923651"/>
      </p:ext>
    </p:extLst>
  </p:cSld>
  <p:clrMapOvr>
    <a:masterClrMapping/>
  </p:clrMapOvr>
  <mc:AlternateContent xmlns:mc="http://schemas.openxmlformats.org/markup-compatibility/2006" xmlns:p14="http://schemas.microsoft.com/office/powerpoint/2010/main">
    <mc:Choice Requires="p14">
      <p:transition spd="slow" p14:dur="2000" advTm="28952"/>
    </mc:Choice>
    <mc:Fallback xmlns="">
      <p:transition spd="slow" advTm="28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247864"/>
          </a:xfrm>
          <a:prstGeom prst="rect">
            <a:avLst/>
          </a:prstGeom>
          <a:noFill/>
        </p:spPr>
        <p:txBody>
          <a:bodyPr wrap="square" rtlCol="0">
            <a:spAutoFit/>
          </a:bodyPr>
          <a:lstStyle/>
          <a:p>
            <a:pPr algn="ctr"/>
            <a:r>
              <a:rPr lang="en-GB" sz="4000" u="sng" dirty="0">
                <a:latin typeface="Arial" panose="020B0604020202020204" pitchFamily="34" charset="0"/>
                <a:cs typeface="Arial" panose="020B0604020202020204" pitchFamily="34" charset="0"/>
              </a:rPr>
              <a:t>Subordinating conjunctions</a:t>
            </a:r>
          </a:p>
          <a:p>
            <a:pPr algn="ctr"/>
            <a:endParaRPr lang="en-GB" sz="4000" u="sng"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We use this type of conjunction to add more detail to the main part of the sentence (the main clause).</a:t>
            </a:r>
          </a:p>
          <a:p>
            <a:endParaRPr lang="en-GB" sz="4000" dirty="0">
              <a:latin typeface="Arial" panose="020B0604020202020204" pitchFamily="34" charset="0"/>
              <a:cs typeface="Arial" panose="020B0604020202020204" pitchFamily="34" charset="0"/>
            </a:endParaRPr>
          </a:p>
          <a:p>
            <a:r>
              <a:rPr lang="en-GB" sz="4000" u="sng" dirty="0">
                <a:latin typeface="Arial" panose="020B0604020202020204" pitchFamily="34" charset="0"/>
                <a:cs typeface="Arial" panose="020B0604020202020204" pitchFamily="34" charset="0"/>
              </a:rPr>
              <a:t>Examples</a:t>
            </a:r>
          </a:p>
          <a:p>
            <a:endParaRPr lang="en-GB" sz="4000" u="sng"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when		 if 		that 		because</a:t>
            </a:r>
          </a:p>
          <a:p>
            <a:pPr algn="ctr"/>
            <a:endParaRPr lang="en-GB" sz="4000" dirty="0">
              <a:latin typeface="Arial" panose="020B0604020202020204" pitchFamily="34"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id="{E9A50016-ACFE-A443-8C02-5AAC95FC59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674014571"/>
      </p:ext>
    </p:extLst>
  </p:cSld>
  <p:clrMapOvr>
    <a:masterClrMapping/>
  </p:clrMapOvr>
  <mc:AlternateContent xmlns:mc="http://schemas.openxmlformats.org/markup-compatibility/2006" xmlns:p14="http://schemas.microsoft.com/office/powerpoint/2010/main">
    <mc:Choice Requires="p14">
      <p:transition spd="slow" p14:dur="2000" advTm="18441"/>
    </mc:Choice>
    <mc:Fallback xmlns="">
      <p:transition spd="slow" advTm="18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863417"/>
          </a:xfrm>
          <a:prstGeom prst="rect">
            <a:avLst/>
          </a:prstGeom>
          <a:noFill/>
        </p:spPr>
        <p:txBody>
          <a:bodyPr wrap="square" rtlCol="0">
            <a:spAutoFit/>
          </a:bodyPr>
          <a:lstStyle/>
          <a:p>
            <a:pPr algn="ctr"/>
            <a:r>
              <a:rPr lang="en-GB" sz="4000" u="sng" dirty="0">
                <a:latin typeface="Arial" panose="020B0604020202020204" pitchFamily="34" charset="0"/>
                <a:cs typeface="Arial" panose="020B0604020202020204" pitchFamily="34" charset="0"/>
              </a:rPr>
              <a:t>Subordinating conjunctions</a:t>
            </a:r>
          </a:p>
          <a:p>
            <a:endParaRPr lang="en-GB" sz="4000" u="sng"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when		 if 		that 		because</a:t>
            </a:r>
          </a:p>
          <a:p>
            <a:pPr algn="ctr"/>
            <a:endParaRPr lang="en-GB" sz="4000" dirty="0">
              <a:latin typeface="Arial" panose="020B0604020202020204" pitchFamily="34" charset="0"/>
              <a:cs typeface="Arial" panose="020B0604020202020204" pitchFamily="34" charset="0"/>
            </a:endParaRPr>
          </a:p>
          <a:p>
            <a:pPr algn="ctr"/>
            <a:endParaRPr lang="en-GB" sz="4000" dirty="0">
              <a:latin typeface="Arial" panose="020B0604020202020204" pitchFamily="34" charset="0"/>
              <a:cs typeface="Arial" panose="020B0604020202020204" pitchFamily="34" charset="0"/>
            </a:endParaRPr>
          </a:p>
          <a:p>
            <a:pPr algn="ctr"/>
            <a:endParaRPr lang="en-GB" sz="4000" dirty="0">
              <a:latin typeface="Arial" panose="020B0604020202020204" pitchFamily="34" charset="0"/>
              <a:cs typeface="Arial" panose="020B0604020202020204" pitchFamily="34" charset="0"/>
            </a:endParaRPr>
          </a:p>
          <a:p>
            <a:pPr algn="ctr"/>
            <a:endParaRPr lang="en-GB" sz="4000" dirty="0">
              <a:latin typeface="Arial" panose="020B0604020202020204" pitchFamily="34" charset="0"/>
              <a:cs typeface="Arial" panose="020B0604020202020204" pitchFamily="34" charset="0"/>
            </a:endParaRPr>
          </a:p>
          <a:p>
            <a:pPr algn="r"/>
            <a:r>
              <a:rPr lang="en-GB" sz="4000" u="sng" dirty="0">
                <a:latin typeface="Arial" panose="020B0604020202020204" pitchFamily="34" charset="0"/>
                <a:cs typeface="Arial" panose="020B0604020202020204" pitchFamily="34" charset="0"/>
              </a:rPr>
              <a:t>Hansel and Gretel were eating the roof</a:t>
            </a:r>
            <a:r>
              <a:rPr lang="en-GB" sz="4000" dirty="0">
                <a:latin typeface="Arial" panose="020B0604020202020204" pitchFamily="34" charset="0"/>
                <a:cs typeface="Arial" panose="020B0604020202020204" pitchFamily="34" charset="0"/>
              </a:rPr>
              <a:t> when </a:t>
            </a:r>
            <a:r>
              <a:rPr lang="en-GB" sz="4000" u="sng" dirty="0">
                <a:latin typeface="Arial" panose="020B0604020202020204" pitchFamily="34" charset="0"/>
                <a:cs typeface="Arial" panose="020B0604020202020204" pitchFamily="34" charset="0"/>
              </a:rPr>
              <a:t>the wicked witch saw them from the window</a:t>
            </a:r>
            <a:r>
              <a:rPr lang="en-GB" sz="4000" dirty="0">
                <a:latin typeface="Arial" panose="020B0604020202020204" pitchFamily="34" charset="0"/>
                <a:cs typeface="Arial" panose="020B0604020202020204" pitchFamily="34" charset="0"/>
              </a:rPr>
              <a:t>.</a:t>
            </a:r>
          </a:p>
          <a:p>
            <a:pPr algn="ctr"/>
            <a:endParaRPr lang="en-GB" sz="4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1B87E1F-0CE9-864C-B4ED-A02607B847C1}"/>
              </a:ext>
            </a:extLst>
          </p:cNvPr>
          <p:cNvSpPr txBox="1"/>
          <p:nvPr/>
        </p:nvSpPr>
        <p:spPr>
          <a:xfrm>
            <a:off x="0" y="3603522"/>
            <a:ext cx="5589639"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Main clause (main part of the sentence)</a:t>
            </a:r>
          </a:p>
        </p:txBody>
      </p:sp>
      <p:sp>
        <p:nvSpPr>
          <p:cNvPr id="5" name="TextBox 4">
            <a:extLst>
              <a:ext uri="{FF2B5EF4-FFF2-40B4-BE49-F238E27FC236}">
                <a16:creationId xmlns:a16="http://schemas.microsoft.com/office/drawing/2014/main" id="{33CB7B88-E7F1-3943-83F4-DB9BAA92C668}"/>
              </a:ext>
            </a:extLst>
          </p:cNvPr>
          <p:cNvSpPr txBox="1"/>
          <p:nvPr/>
        </p:nvSpPr>
        <p:spPr>
          <a:xfrm>
            <a:off x="4547420" y="5864424"/>
            <a:ext cx="3249561"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Subordinate clause (adds more detail)</a:t>
            </a:r>
          </a:p>
        </p:txBody>
      </p:sp>
      <p:sp>
        <p:nvSpPr>
          <p:cNvPr id="6" name="TextBox 5">
            <a:extLst>
              <a:ext uri="{FF2B5EF4-FFF2-40B4-BE49-F238E27FC236}">
                <a16:creationId xmlns:a16="http://schemas.microsoft.com/office/drawing/2014/main" id="{C7652557-D424-8840-8ED7-6B896CB2DAEC}"/>
              </a:ext>
            </a:extLst>
          </p:cNvPr>
          <p:cNvSpPr txBox="1"/>
          <p:nvPr/>
        </p:nvSpPr>
        <p:spPr>
          <a:xfrm>
            <a:off x="0" y="5864424"/>
            <a:ext cx="2145891"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Subordinating conjunction</a:t>
            </a:r>
          </a:p>
        </p:txBody>
      </p:sp>
      <p:sp>
        <p:nvSpPr>
          <p:cNvPr id="2" name="Oval 1">
            <a:extLst>
              <a:ext uri="{FF2B5EF4-FFF2-40B4-BE49-F238E27FC236}">
                <a16:creationId xmlns:a16="http://schemas.microsoft.com/office/drawing/2014/main" id="{94125A10-5D1C-8941-90F2-93C2E8D98ACF}"/>
              </a:ext>
            </a:extLst>
          </p:cNvPr>
          <p:cNvSpPr/>
          <p:nvPr/>
        </p:nvSpPr>
        <p:spPr>
          <a:xfrm>
            <a:off x="339213" y="4940710"/>
            <a:ext cx="1386348" cy="619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6CE9C3BE-E423-4B43-9B41-FC239FBE8D6E}"/>
              </a:ext>
            </a:extLst>
          </p:cNvPr>
          <p:cNvCxnSpPr>
            <a:stCxn id="6" idx="0"/>
          </p:cNvCxnSpPr>
          <p:nvPr/>
        </p:nvCxnSpPr>
        <p:spPr>
          <a:xfrm flipH="1" flipV="1">
            <a:off x="1061884" y="5560142"/>
            <a:ext cx="0" cy="304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252D60-9BF5-D842-BBC4-E94EA6D7DB6F}"/>
              </a:ext>
            </a:extLst>
          </p:cNvPr>
          <p:cNvCxnSpPr>
            <a:cxnSpLocks/>
          </p:cNvCxnSpPr>
          <p:nvPr/>
        </p:nvCxnSpPr>
        <p:spPr>
          <a:xfrm flipH="1" flipV="1">
            <a:off x="6081252" y="5560142"/>
            <a:ext cx="0" cy="304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2F84EC-87C2-4C44-9715-3FD5EC0DE726}"/>
              </a:ext>
            </a:extLst>
          </p:cNvPr>
          <p:cNvCxnSpPr>
            <a:cxnSpLocks/>
          </p:cNvCxnSpPr>
          <p:nvPr/>
        </p:nvCxnSpPr>
        <p:spPr>
          <a:xfrm flipH="1" flipV="1">
            <a:off x="2959510" y="4003632"/>
            <a:ext cx="0" cy="304282"/>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a:extLst>
              <a:ext uri="{FF2B5EF4-FFF2-40B4-BE49-F238E27FC236}">
                <a16:creationId xmlns:a16="http://schemas.microsoft.com/office/drawing/2014/main" id="{2A947557-4834-D84E-BB83-0B47361D19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387551813"/>
      </p:ext>
    </p:extLst>
  </p:cSld>
  <p:clrMapOvr>
    <a:masterClrMapping/>
  </p:clrMapOvr>
  <mc:AlternateContent xmlns:mc="http://schemas.openxmlformats.org/markup-compatibility/2006" xmlns:p14="http://schemas.microsoft.com/office/powerpoint/2010/main">
    <mc:Choice Requires="p14">
      <p:transition spd="slow" p14:dur="2000" advTm="32882"/>
    </mc:Choice>
    <mc:Fallback xmlns="">
      <p:transition spd="slow" advTm="328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001643"/>
          </a:xfrm>
          <a:prstGeom prst="rect">
            <a:avLst/>
          </a:prstGeom>
          <a:noFill/>
        </p:spPr>
        <p:txBody>
          <a:bodyPr wrap="square" rtlCol="0">
            <a:spAutoFit/>
          </a:bodyPr>
          <a:lstStyle/>
          <a:p>
            <a:pPr algn="ctr"/>
            <a:r>
              <a:rPr lang="en-GB" sz="4000" u="sng" dirty="0">
                <a:latin typeface="Arial" panose="020B0604020202020204" pitchFamily="34" charset="0"/>
                <a:cs typeface="Arial" panose="020B0604020202020204" pitchFamily="34" charset="0"/>
              </a:rPr>
              <a:t>Subordinating conjunctions</a:t>
            </a:r>
          </a:p>
          <a:p>
            <a:pPr algn="ctr"/>
            <a:r>
              <a:rPr lang="en-GB" sz="4000" dirty="0">
                <a:latin typeface="Arial" panose="020B0604020202020204" pitchFamily="34" charset="0"/>
                <a:cs typeface="Arial" panose="020B0604020202020204" pitchFamily="34" charset="0"/>
              </a:rPr>
              <a:t>Find the conjunctions.</a:t>
            </a:r>
          </a:p>
          <a:p>
            <a:pPr algn="ctr"/>
            <a:endParaRPr lang="en-GB" sz="4000" dirty="0">
              <a:latin typeface="Arial" panose="020B0604020202020204" pitchFamily="34" charset="0"/>
              <a:cs typeface="Arial" panose="020B0604020202020204" pitchFamily="34" charset="0"/>
            </a:endParaRPr>
          </a:p>
          <a:p>
            <a:pPr algn="ctr"/>
            <a:endParaRPr lang="en-GB" sz="40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The stepmother left the children in the forest because she was a horrible woman.</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Gretel decided to push the witch if she got into the oven.</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Hansel promised Gretel that he would keep her safe.</a:t>
            </a:r>
          </a:p>
        </p:txBody>
      </p:sp>
      <p:pic>
        <p:nvPicPr>
          <p:cNvPr id="2" name="Audio 1">
            <a:hlinkClick r:id="" action="ppaction://media"/>
            <a:extLst>
              <a:ext uri="{FF2B5EF4-FFF2-40B4-BE49-F238E27FC236}">
                <a16:creationId xmlns:a16="http://schemas.microsoft.com/office/drawing/2014/main" id="{61CC7452-9791-0F4C-8546-946AF1B1E2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709385257"/>
      </p:ext>
    </p:extLst>
  </p:cSld>
  <p:clrMapOvr>
    <a:masterClrMapping/>
  </p:clrMapOvr>
  <mc:AlternateContent xmlns:mc="http://schemas.openxmlformats.org/markup-compatibility/2006" xmlns:p14="http://schemas.microsoft.com/office/powerpoint/2010/main">
    <mc:Choice Requires="p14">
      <p:transition spd="slow" p14:dur="2000" advTm="15610"/>
    </mc:Choice>
    <mc:Fallback xmlns="">
      <p:transition spd="slow" advTm="15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001643"/>
          </a:xfrm>
          <a:prstGeom prst="rect">
            <a:avLst/>
          </a:prstGeom>
          <a:noFill/>
        </p:spPr>
        <p:txBody>
          <a:bodyPr wrap="square" rtlCol="0">
            <a:spAutoFit/>
          </a:bodyPr>
          <a:lstStyle/>
          <a:p>
            <a:pPr algn="ctr"/>
            <a:r>
              <a:rPr lang="en-GB" sz="4000" u="sng" dirty="0">
                <a:latin typeface="Arial" panose="020B0604020202020204" pitchFamily="34" charset="0"/>
                <a:cs typeface="Arial" panose="020B0604020202020204" pitchFamily="34" charset="0"/>
              </a:rPr>
              <a:t>Subordinating conjunctions</a:t>
            </a:r>
          </a:p>
          <a:p>
            <a:pPr algn="ctr"/>
            <a:r>
              <a:rPr lang="en-GB" sz="4000" dirty="0">
                <a:latin typeface="Arial" panose="020B0604020202020204" pitchFamily="34" charset="0"/>
                <a:cs typeface="Arial" panose="020B0604020202020204" pitchFamily="34" charset="0"/>
              </a:rPr>
              <a:t>Find the conjunctions.</a:t>
            </a:r>
          </a:p>
          <a:p>
            <a:pPr algn="ctr"/>
            <a:endParaRPr lang="en-GB" sz="4000" dirty="0">
              <a:latin typeface="Arial" panose="020B0604020202020204" pitchFamily="34" charset="0"/>
              <a:cs typeface="Arial" panose="020B0604020202020204" pitchFamily="34" charset="0"/>
            </a:endParaRPr>
          </a:p>
          <a:p>
            <a:pPr algn="ctr"/>
            <a:endParaRPr lang="en-GB" sz="40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The stepmother left the children in the forest because she was a horrible woman.</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Gretel decided to push the witch if she got into the oven.</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Hansel promised Gretel that he would keep her safe.</a:t>
            </a:r>
          </a:p>
        </p:txBody>
      </p:sp>
      <p:sp>
        <p:nvSpPr>
          <p:cNvPr id="10" name="Oval 9">
            <a:extLst>
              <a:ext uri="{FF2B5EF4-FFF2-40B4-BE49-F238E27FC236}">
                <a16:creationId xmlns:a16="http://schemas.microsoft.com/office/drawing/2014/main" id="{A051597F-D6AE-F142-8EA1-436E5612CBAA}"/>
              </a:ext>
            </a:extLst>
          </p:cNvPr>
          <p:cNvSpPr/>
          <p:nvPr/>
        </p:nvSpPr>
        <p:spPr>
          <a:xfrm>
            <a:off x="8023122" y="2425633"/>
            <a:ext cx="1868129" cy="619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B768137-5C9A-4049-8308-0E58353C3010}"/>
              </a:ext>
            </a:extLst>
          </p:cNvPr>
          <p:cNvSpPr/>
          <p:nvPr/>
        </p:nvSpPr>
        <p:spPr>
          <a:xfrm>
            <a:off x="4380271" y="5382211"/>
            <a:ext cx="855406" cy="619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A40B159-9F0E-1D44-A197-030E5F521F43}"/>
              </a:ext>
            </a:extLst>
          </p:cNvPr>
          <p:cNvSpPr/>
          <p:nvPr/>
        </p:nvSpPr>
        <p:spPr>
          <a:xfrm>
            <a:off x="5899355" y="3893575"/>
            <a:ext cx="412955" cy="619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Audio 1">
            <a:hlinkClick r:id="" action="ppaction://media"/>
            <a:extLst>
              <a:ext uri="{FF2B5EF4-FFF2-40B4-BE49-F238E27FC236}">
                <a16:creationId xmlns:a16="http://schemas.microsoft.com/office/drawing/2014/main" id="{E3DEE08F-156A-4548-A9A4-E5F022F787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636402524"/>
      </p:ext>
    </p:extLst>
  </p:cSld>
  <p:clrMapOvr>
    <a:masterClrMapping/>
  </p:clrMapOvr>
  <mc:AlternateContent xmlns:mc="http://schemas.openxmlformats.org/markup-compatibility/2006" xmlns:p14="http://schemas.microsoft.com/office/powerpoint/2010/main">
    <mc:Choice Requires="p14">
      <p:transition spd="slow" p14:dur="2000" advTm="9830"/>
    </mc:Choice>
    <mc:Fallback xmlns="">
      <p:transition spd="slow" advTm="9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863417"/>
          </a:xfrm>
          <a:prstGeom prst="rect">
            <a:avLst/>
          </a:prstGeom>
          <a:noFill/>
        </p:spPr>
        <p:txBody>
          <a:bodyPr wrap="square" rtlCol="0">
            <a:spAutoFit/>
          </a:bodyPr>
          <a:lstStyle/>
          <a:p>
            <a:pPr algn="ctr"/>
            <a:r>
              <a:rPr lang="en-GB" sz="4000" u="sng" dirty="0">
                <a:latin typeface="Arial" panose="020B0604020202020204" pitchFamily="34" charset="0"/>
                <a:cs typeface="Arial" panose="020B0604020202020204" pitchFamily="34" charset="0"/>
              </a:rPr>
              <a:t>Subordinating conjunctions</a:t>
            </a:r>
          </a:p>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when				if 			that			because</a:t>
            </a:r>
          </a:p>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Complete the sentence matching activity. Then extend the other sentences on the worksheet by using the subordinating conjunction given and adding your own second clause to the sentence. Make sure you check that your sentence makes sense.</a:t>
            </a:r>
          </a:p>
        </p:txBody>
      </p:sp>
      <p:pic>
        <p:nvPicPr>
          <p:cNvPr id="2" name="Audio 1">
            <a:hlinkClick r:id="" action="ppaction://media"/>
            <a:extLst>
              <a:ext uri="{FF2B5EF4-FFF2-40B4-BE49-F238E27FC236}">
                <a16:creationId xmlns:a16="http://schemas.microsoft.com/office/drawing/2014/main" id="{2049FF17-8B4E-0F4C-A159-E7B3335C05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3980062952"/>
      </p:ext>
    </p:extLst>
  </p:cSld>
  <p:clrMapOvr>
    <a:masterClrMapping/>
  </p:clrMapOvr>
  <mc:AlternateContent xmlns:mc="http://schemas.openxmlformats.org/markup-compatibility/2006" xmlns:p14="http://schemas.microsoft.com/office/powerpoint/2010/main">
    <mc:Choice Requires="p14">
      <p:transition spd="slow" p14:dur="2000" advTm="14695"/>
    </mc:Choice>
    <mc:Fallback xmlns="">
      <p:transition spd="slow" advTm="14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185</Words>
  <Application>Microsoft Office PowerPoint</Application>
  <PresentationFormat>A4 Paper (210x297 mm)</PresentationFormat>
  <Paragraphs>59</Paragraphs>
  <Slides>8</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 Shona</dc:creator>
  <cp:lastModifiedBy>Linda Hall</cp:lastModifiedBy>
  <cp:revision>54</cp:revision>
  <dcterms:created xsi:type="dcterms:W3CDTF">2021-01-12T12:51:38Z</dcterms:created>
  <dcterms:modified xsi:type="dcterms:W3CDTF">2021-01-30T21:18:34Z</dcterms:modified>
</cp:coreProperties>
</file>