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3" r:id="rId6"/>
    <p:sldId id="262" r:id="rId7"/>
    <p:sldId id="26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102"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F795-0204-4765-846A-51BD0B23A7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B930E5-BDC8-41B5-ADA2-5B7454123F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6EC06E-9B48-4C13-A271-ECC1A2D072D8}"/>
              </a:ext>
            </a:extLst>
          </p:cNvPr>
          <p:cNvSpPr>
            <a:spLocks noGrp="1"/>
          </p:cNvSpPr>
          <p:nvPr>
            <p:ph type="dt" sz="half" idx="10"/>
          </p:nvPr>
        </p:nvSpPr>
        <p:spPr/>
        <p:txBody>
          <a:bodyPr/>
          <a:lstStyle/>
          <a:p>
            <a:fld id="{8CE8E583-34D0-4DDD-A6B8-6349145971A5}" type="datetimeFigureOut">
              <a:rPr lang="en-GB" smtClean="0"/>
              <a:t>14/01/2021</a:t>
            </a:fld>
            <a:endParaRPr lang="en-GB"/>
          </a:p>
        </p:txBody>
      </p:sp>
      <p:sp>
        <p:nvSpPr>
          <p:cNvPr id="5" name="Footer Placeholder 4">
            <a:extLst>
              <a:ext uri="{FF2B5EF4-FFF2-40B4-BE49-F238E27FC236}">
                <a16:creationId xmlns:a16="http://schemas.microsoft.com/office/drawing/2014/main" id="{B56ED7AB-F3E8-4929-9701-52CEA9288F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1452BE-6E5D-41C9-ABBC-9E5548A8B340}"/>
              </a:ext>
            </a:extLst>
          </p:cNvPr>
          <p:cNvSpPr>
            <a:spLocks noGrp="1"/>
          </p:cNvSpPr>
          <p:nvPr>
            <p:ph type="sldNum" sz="quarter" idx="12"/>
          </p:nvPr>
        </p:nvSpPr>
        <p:spPr/>
        <p:txBody>
          <a:bodyPr/>
          <a:lstStyle/>
          <a:p>
            <a:fld id="{9D5DB2E1-F476-4BF0-B05E-F9DE1327DE26}" type="slidenum">
              <a:rPr lang="en-GB" smtClean="0"/>
              <a:t>‹#›</a:t>
            </a:fld>
            <a:endParaRPr lang="en-GB"/>
          </a:p>
        </p:txBody>
      </p:sp>
    </p:spTree>
    <p:extLst>
      <p:ext uri="{BB962C8B-B14F-4D97-AF65-F5344CB8AC3E}">
        <p14:creationId xmlns:p14="http://schemas.microsoft.com/office/powerpoint/2010/main" val="83828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4BAFF-0B26-4BDD-9B0F-11418F5BDA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D44589-9C74-4582-970D-F8B44034DC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53AE92-320E-4CA7-B8C3-733C097E2582}"/>
              </a:ext>
            </a:extLst>
          </p:cNvPr>
          <p:cNvSpPr>
            <a:spLocks noGrp="1"/>
          </p:cNvSpPr>
          <p:nvPr>
            <p:ph type="dt" sz="half" idx="10"/>
          </p:nvPr>
        </p:nvSpPr>
        <p:spPr/>
        <p:txBody>
          <a:bodyPr/>
          <a:lstStyle/>
          <a:p>
            <a:fld id="{8CE8E583-34D0-4DDD-A6B8-6349145971A5}" type="datetimeFigureOut">
              <a:rPr lang="en-GB" smtClean="0"/>
              <a:t>14/01/2021</a:t>
            </a:fld>
            <a:endParaRPr lang="en-GB"/>
          </a:p>
        </p:txBody>
      </p:sp>
      <p:sp>
        <p:nvSpPr>
          <p:cNvPr id="5" name="Footer Placeholder 4">
            <a:extLst>
              <a:ext uri="{FF2B5EF4-FFF2-40B4-BE49-F238E27FC236}">
                <a16:creationId xmlns:a16="http://schemas.microsoft.com/office/drawing/2014/main" id="{922ABF79-6E66-454E-B29B-C90CDDB4EE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D9143-9CEA-4E2A-BE21-7CDDD77BD9F0}"/>
              </a:ext>
            </a:extLst>
          </p:cNvPr>
          <p:cNvSpPr>
            <a:spLocks noGrp="1"/>
          </p:cNvSpPr>
          <p:nvPr>
            <p:ph type="sldNum" sz="quarter" idx="12"/>
          </p:nvPr>
        </p:nvSpPr>
        <p:spPr/>
        <p:txBody>
          <a:bodyPr/>
          <a:lstStyle/>
          <a:p>
            <a:fld id="{9D5DB2E1-F476-4BF0-B05E-F9DE1327DE26}" type="slidenum">
              <a:rPr lang="en-GB" smtClean="0"/>
              <a:t>‹#›</a:t>
            </a:fld>
            <a:endParaRPr lang="en-GB"/>
          </a:p>
        </p:txBody>
      </p:sp>
    </p:spTree>
    <p:extLst>
      <p:ext uri="{BB962C8B-B14F-4D97-AF65-F5344CB8AC3E}">
        <p14:creationId xmlns:p14="http://schemas.microsoft.com/office/powerpoint/2010/main" val="107687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1A494-8E84-4F99-9AA9-492AB34146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325BC9-2FAD-4404-905D-D85693D6A9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98DA95-FB5E-45B3-B79F-6A464A767215}"/>
              </a:ext>
            </a:extLst>
          </p:cNvPr>
          <p:cNvSpPr>
            <a:spLocks noGrp="1"/>
          </p:cNvSpPr>
          <p:nvPr>
            <p:ph type="dt" sz="half" idx="10"/>
          </p:nvPr>
        </p:nvSpPr>
        <p:spPr/>
        <p:txBody>
          <a:bodyPr/>
          <a:lstStyle/>
          <a:p>
            <a:fld id="{8CE8E583-34D0-4DDD-A6B8-6349145971A5}" type="datetimeFigureOut">
              <a:rPr lang="en-GB" smtClean="0"/>
              <a:t>14/01/2021</a:t>
            </a:fld>
            <a:endParaRPr lang="en-GB"/>
          </a:p>
        </p:txBody>
      </p:sp>
      <p:sp>
        <p:nvSpPr>
          <p:cNvPr id="5" name="Footer Placeholder 4">
            <a:extLst>
              <a:ext uri="{FF2B5EF4-FFF2-40B4-BE49-F238E27FC236}">
                <a16:creationId xmlns:a16="http://schemas.microsoft.com/office/drawing/2014/main" id="{DAA2735C-7A57-4E3D-9BC1-900A17F915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E39690-CE25-4FC3-BBC5-A68CFBAB9AED}"/>
              </a:ext>
            </a:extLst>
          </p:cNvPr>
          <p:cNvSpPr>
            <a:spLocks noGrp="1"/>
          </p:cNvSpPr>
          <p:nvPr>
            <p:ph type="sldNum" sz="quarter" idx="12"/>
          </p:nvPr>
        </p:nvSpPr>
        <p:spPr/>
        <p:txBody>
          <a:bodyPr/>
          <a:lstStyle/>
          <a:p>
            <a:fld id="{9D5DB2E1-F476-4BF0-B05E-F9DE1327DE26}" type="slidenum">
              <a:rPr lang="en-GB" smtClean="0"/>
              <a:t>‹#›</a:t>
            </a:fld>
            <a:endParaRPr lang="en-GB"/>
          </a:p>
        </p:txBody>
      </p:sp>
    </p:spTree>
    <p:extLst>
      <p:ext uri="{BB962C8B-B14F-4D97-AF65-F5344CB8AC3E}">
        <p14:creationId xmlns:p14="http://schemas.microsoft.com/office/powerpoint/2010/main" val="279055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D771-EC3B-48F0-ABE6-CACF81FCF6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D2FC4C-553C-4B07-B3F9-B4FEEF20EE6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1FC9C86-D999-47E2-A146-9788D53EAF56}"/>
              </a:ext>
            </a:extLst>
          </p:cNvPr>
          <p:cNvSpPr>
            <a:spLocks noGrp="1"/>
          </p:cNvSpPr>
          <p:nvPr>
            <p:ph type="dt" sz="half" idx="10"/>
          </p:nvPr>
        </p:nvSpPr>
        <p:spPr/>
        <p:txBody>
          <a:bodyPr/>
          <a:lstStyle/>
          <a:p>
            <a:fld id="{8CE8E583-34D0-4DDD-A6B8-6349145971A5}" type="datetimeFigureOut">
              <a:rPr lang="en-GB" smtClean="0"/>
              <a:t>14/01/2021</a:t>
            </a:fld>
            <a:endParaRPr lang="en-GB"/>
          </a:p>
        </p:txBody>
      </p:sp>
      <p:sp>
        <p:nvSpPr>
          <p:cNvPr id="5" name="Footer Placeholder 4">
            <a:extLst>
              <a:ext uri="{FF2B5EF4-FFF2-40B4-BE49-F238E27FC236}">
                <a16:creationId xmlns:a16="http://schemas.microsoft.com/office/drawing/2014/main" id="{5E1873C4-4CD6-44CC-A193-36D0BDC594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69CD8A-3FEA-4937-B501-177C7E561D44}"/>
              </a:ext>
            </a:extLst>
          </p:cNvPr>
          <p:cNvSpPr>
            <a:spLocks noGrp="1"/>
          </p:cNvSpPr>
          <p:nvPr>
            <p:ph type="sldNum" sz="quarter" idx="12"/>
          </p:nvPr>
        </p:nvSpPr>
        <p:spPr/>
        <p:txBody>
          <a:bodyPr/>
          <a:lstStyle/>
          <a:p>
            <a:fld id="{9D5DB2E1-F476-4BF0-B05E-F9DE1327DE26}" type="slidenum">
              <a:rPr lang="en-GB" smtClean="0"/>
              <a:t>‹#›</a:t>
            </a:fld>
            <a:endParaRPr lang="en-GB"/>
          </a:p>
        </p:txBody>
      </p:sp>
    </p:spTree>
    <p:extLst>
      <p:ext uri="{BB962C8B-B14F-4D97-AF65-F5344CB8AC3E}">
        <p14:creationId xmlns:p14="http://schemas.microsoft.com/office/powerpoint/2010/main" val="277908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5E22-3268-4403-AB1B-6B1CD82FB6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C09415-3A58-439A-8904-F1BB92D1D3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FBDEDC-6E10-40B2-A534-0C821BF88A59}"/>
              </a:ext>
            </a:extLst>
          </p:cNvPr>
          <p:cNvSpPr>
            <a:spLocks noGrp="1"/>
          </p:cNvSpPr>
          <p:nvPr>
            <p:ph type="dt" sz="half" idx="10"/>
          </p:nvPr>
        </p:nvSpPr>
        <p:spPr/>
        <p:txBody>
          <a:bodyPr/>
          <a:lstStyle/>
          <a:p>
            <a:fld id="{8CE8E583-34D0-4DDD-A6B8-6349145971A5}" type="datetimeFigureOut">
              <a:rPr lang="en-GB" smtClean="0"/>
              <a:t>14/01/2021</a:t>
            </a:fld>
            <a:endParaRPr lang="en-GB"/>
          </a:p>
        </p:txBody>
      </p:sp>
      <p:sp>
        <p:nvSpPr>
          <p:cNvPr id="5" name="Footer Placeholder 4">
            <a:extLst>
              <a:ext uri="{FF2B5EF4-FFF2-40B4-BE49-F238E27FC236}">
                <a16:creationId xmlns:a16="http://schemas.microsoft.com/office/drawing/2014/main" id="{45FBC4AC-F49F-42C4-83F5-0528124FDB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F02D90-C710-419C-A5B7-9F3E0623AB1C}"/>
              </a:ext>
            </a:extLst>
          </p:cNvPr>
          <p:cNvSpPr>
            <a:spLocks noGrp="1"/>
          </p:cNvSpPr>
          <p:nvPr>
            <p:ph type="sldNum" sz="quarter" idx="12"/>
          </p:nvPr>
        </p:nvSpPr>
        <p:spPr/>
        <p:txBody>
          <a:bodyPr/>
          <a:lstStyle/>
          <a:p>
            <a:fld id="{9D5DB2E1-F476-4BF0-B05E-F9DE1327DE26}" type="slidenum">
              <a:rPr lang="en-GB" smtClean="0"/>
              <a:t>‹#›</a:t>
            </a:fld>
            <a:endParaRPr lang="en-GB"/>
          </a:p>
        </p:txBody>
      </p:sp>
    </p:spTree>
    <p:extLst>
      <p:ext uri="{BB962C8B-B14F-4D97-AF65-F5344CB8AC3E}">
        <p14:creationId xmlns:p14="http://schemas.microsoft.com/office/powerpoint/2010/main" val="421188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A1F8-12C5-4460-A355-5A4DE37C2F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BB6FDA-479D-4E27-A841-29BA469381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DC69B0-2743-4B0B-B666-4DAF3F317A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3D6D5E-015D-4428-81AA-A84F15B8CDF3}"/>
              </a:ext>
            </a:extLst>
          </p:cNvPr>
          <p:cNvSpPr>
            <a:spLocks noGrp="1"/>
          </p:cNvSpPr>
          <p:nvPr>
            <p:ph type="dt" sz="half" idx="10"/>
          </p:nvPr>
        </p:nvSpPr>
        <p:spPr/>
        <p:txBody>
          <a:bodyPr/>
          <a:lstStyle/>
          <a:p>
            <a:fld id="{8CE8E583-34D0-4DDD-A6B8-6349145971A5}" type="datetimeFigureOut">
              <a:rPr lang="en-GB" smtClean="0"/>
              <a:t>14/01/2021</a:t>
            </a:fld>
            <a:endParaRPr lang="en-GB"/>
          </a:p>
        </p:txBody>
      </p:sp>
      <p:sp>
        <p:nvSpPr>
          <p:cNvPr id="6" name="Footer Placeholder 5">
            <a:extLst>
              <a:ext uri="{FF2B5EF4-FFF2-40B4-BE49-F238E27FC236}">
                <a16:creationId xmlns:a16="http://schemas.microsoft.com/office/drawing/2014/main" id="{008D2DDB-D4D5-489A-98FE-E6D93458EC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CF0AFC-8FB6-456D-9B54-5FD5425B6844}"/>
              </a:ext>
            </a:extLst>
          </p:cNvPr>
          <p:cNvSpPr>
            <a:spLocks noGrp="1"/>
          </p:cNvSpPr>
          <p:nvPr>
            <p:ph type="sldNum" sz="quarter" idx="12"/>
          </p:nvPr>
        </p:nvSpPr>
        <p:spPr/>
        <p:txBody>
          <a:bodyPr/>
          <a:lstStyle/>
          <a:p>
            <a:fld id="{9D5DB2E1-F476-4BF0-B05E-F9DE1327DE26}" type="slidenum">
              <a:rPr lang="en-GB" smtClean="0"/>
              <a:t>‹#›</a:t>
            </a:fld>
            <a:endParaRPr lang="en-GB"/>
          </a:p>
        </p:txBody>
      </p:sp>
    </p:spTree>
    <p:extLst>
      <p:ext uri="{BB962C8B-B14F-4D97-AF65-F5344CB8AC3E}">
        <p14:creationId xmlns:p14="http://schemas.microsoft.com/office/powerpoint/2010/main" val="31629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23B44-751D-4294-8104-D9AE1A2E64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F2CF3D-0CC6-49B3-9CEF-A0433C7E1F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6A625B-6D17-43F0-A0D1-836272A9D4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1F3100-5BD1-40FB-BEF3-457D4004EB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EEDA40-D618-48AD-A406-89B02E007B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16D2CA-4FC7-4FCB-B093-F6A3CAB8D88E}"/>
              </a:ext>
            </a:extLst>
          </p:cNvPr>
          <p:cNvSpPr>
            <a:spLocks noGrp="1"/>
          </p:cNvSpPr>
          <p:nvPr>
            <p:ph type="dt" sz="half" idx="10"/>
          </p:nvPr>
        </p:nvSpPr>
        <p:spPr/>
        <p:txBody>
          <a:bodyPr/>
          <a:lstStyle/>
          <a:p>
            <a:fld id="{8CE8E583-34D0-4DDD-A6B8-6349145971A5}" type="datetimeFigureOut">
              <a:rPr lang="en-GB" smtClean="0"/>
              <a:t>14/01/2021</a:t>
            </a:fld>
            <a:endParaRPr lang="en-GB"/>
          </a:p>
        </p:txBody>
      </p:sp>
      <p:sp>
        <p:nvSpPr>
          <p:cNvPr id="8" name="Footer Placeholder 7">
            <a:extLst>
              <a:ext uri="{FF2B5EF4-FFF2-40B4-BE49-F238E27FC236}">
                <a16:creationId xmlns:a16="http://schemas.microsoft.com/office/drawing/2014/main" id="{CEE1FBA2-D987-4CF8-811F-F1A135E4C8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5B7B2E-7708-4442-A2FD-BD944CAC7239}"/>
              </a:ext>
            </a:extLst>
          </p:cNvPr>
          <p:cNvSpPr>
            <a:spLocks noGrp="1"/>
          </p:cNvSpPr>
          <p:nvPr>
            <p:ph type="sldNum" sz="quarter" idx="12"/>
          </p:nvPr>
        </p:nvSpPr>
        <p:spPr/>
        <p:txBody>
          <a:bodyPr/>
          <a:lstStyle/>
          <a:p>
            <a:fld id="{9D5DB2E1-F476-4BF0-B05E-F9DE1327DE26}" type="slidenum">
              <a:rPr lang="en-GB" smtClean="0"/>
              <a:t>‹#›</a:t>
            </a:fld>
            <a:endParaRPr lang="en-GB"/>
          </a:p>
        </p:txBody>
      </p:sp>
    </p:spTree>
    <p:extLst>
      <p:ext uri="{BB962C8B-B14F-4D97-AF65-F5344CB8AC3E}">
        <p14:creationId xmlns:p14="http://schemas.microsoft.com/office/powerpoint/2010/main" val="233440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CD7F-1A7E-440C-8CBD-DABC0DA22C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EDB887-4F40-42B2-8FED-9E1260678027}"/>
              </a:ext>
            </a:extLst>
          </p:cNvPr>
          <p:cNvSpPr>
            <a:spLocks noGrp="1"/>
          </p:cNvSpPr>
          <p:nvPr>
            <p:ph type="dt" sz="half" idx="10"/>
          </p:nvPr>
        </p:nvSpPr>
        <p:spPr/>
        <p:txBody>
          <a:bodyPr/>
          <a:lstStyle/>
          <a:p>
            <a:fld id="{8CE8E583-34D0-4DDD-A6B8-6349145971A5}" type="datetimeFigureOut">
              <a:rPr lang="en-GB" smtClean="0"/>
              <a:t>14/01/2021</a:t>
            </a:fld>
            <a:endParaRPr lang="en-GB"/>
          </a:p>
        </p:txBody>
      </p:sp>
      <p:sp>
        <p:nvSpPr>
          <p:cNvPr id="4" name="Footer Placeholder 3">
            <a:extLst>
              <a:ext uri="{FF2B5EF4-FFF2-40B4-BE49-F238E27FC236}">
                <a16:creationId xmlns:a16="http://schemas.microsoft.com/office/drawing/2014/main" id="{D0D2349D-3739-451C-89A2-3B34DA8CD0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4A7330-42B6-4752-961F-9639DABD6319}"/>
              </a:ext>
            </a:extLst>
          </p:cNvPr>
          <p:cNvSpPr>
            <a:spLocks noGrp="1"/>
          </p:cNvSpPr>
          <p:nvPr>
            <p:ph type="sldNum" sz="quarter" idx="12"/>
          </p:nvPr>
        </p:nvSpPr>
        <p:spPr/>
        <p:txBody>
          <a:bodyPr/>
          <a:lstStyle/>
          <a:p>
            <a:fld id="{9D5DB2E1-F476-4BF0-B05E-F9DE1327DE26}" type="slidenum">
              <a:rPr lang="en-GB" smtClean="0"/>
              <a:t>‹#›</a:t>
            </a:fld>
            <a:endParaRPr lang="en-GB"/>
          </a:p>
        </p:txBody>
      </p:sp>
    </p:spTree>
    <p:extLst>
      <p:ext uri="{BB962C8B-B14F-4D97-AF65-F5344CB8AC3E}">
        <p14:creationId xmlns:p14="http://schemas.microsoft.com/office/powerpoint/2010/main" val="424336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5BD259-1F23-482F-BEB0-FC6133F3701B}"/>
              </a:ext>
            </a:extLst>
          </p:cNvPr>
          <p:cNvSpPr>
            <a:spLocks noGrp="1"/>
          </p:cNvSpPr>
          <p:nvPr>
            <p:ph type="dt" sz="half" idx="10"/>
          </p:nvPr>
        </p:nvSpPr>
        <p:spPr/>
        <p:txBody>
          <a:bodyPr/>
          <a:lstStyle/>
          <a:p>
            <a:fld id="{8CE8E583-34D0-4DDD-A6B8-6349145971A5}" type="datetimeFigureOut">
              <a:rPr lang="en-GB" smtClean="0"/>
              <a:t>14/01/2021</a:t>
            </a:fld>
            <a:endParaRPr lang="en-GB"/>
          </a:p>
        </p:txBody>
      </p:sp>
      <p:sp>
        <p:nvSpPr>
          <p:cNvPr id="3" name="Footer Placeholder 2">
            <a:extLst>
              <a:ext uri="{FF2B5EF4-FFF2-40B4-BE49-F238E27FC236}">
                <a16:creationId xmlns:a16="http://schemas.microsoft.com/office/drawing/2014/main" id="{16D51E0D-A7A5-4783-99A8-1A844290F5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CFFA9A-56C0-4CE4-9E59-AFB4EB76454B}"/>
              </a:ext>
            </a:extLst>
          </p:cNvPr>
          <p:cNvSpPr>
            <a:spLocks noGrp="1"/>
          </p:cNvSpPr>
          <p:nvPr>
            <p:ph type="sldNum" sz="quarter" idx="12"/>
          </p:nvPr>
        </p:nvSpPr>
        <p:spPr/>
        <p:txBody>
          <a:bodyPr/>
          <a:lstStyle/>
          <a:p>
            <a:fld id="{9D5DB2E1-F476-4BF0-B05E-F9DE1327DE26}" type="slidenum">
              <a:rPr lang="en-GB" smtClean="0"/>
              <a:t>‹#›</a:t>
            </a:fld>
            <a:endParaRPr lang="en-GB"/>
          </a:p>
        </p:txBody>
      </p:sp>
    </p:spTree>
    <p:extLst>
      <p:ext uri="{BB962C8B-B14F-4D97-AF65-F5344CB8AC3E}">
        <p14:creationId xmlns:p14="http://schemas.microsoft.com/office/powerpoint/2010/main" val="399613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24CDE-22F2-4873-AE36-1B9C29F31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7097AA-CCFF-4842-A554-7270F711F8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6E4E0A-6EAB-4BFD-9BE3-8C2664D18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6A833-CF99-4FBF-AB5E-3EF619C7C430}"/>
              </a:ext>
            </a:extLst>
          </p:cNvPr>
          <p:cNvSpPr>
            <a:spLocks noGrp="1"/>
          </p:cNvSpPr>
          <p:nvPr>
            <p:ph type="dt" sz="half" idx="10"/>
          </p:nvPr>
        </p:nvSpPr>
        <p:spPr/>
        <p:txBody>
          <a:bodyPr/>
          <a:lstStyle/>
          <a:p>
            <a:fld id="{8CE8E583-34D0-4DDD-A6B8-6349145971A5}" type="datetimeFigureOut">
              <a:rPr lang="en-GB" smtClean="0"/>
              <a:t>14/01/2021</a:t>
            </a:fld>
            <a:endParaRPr lang="en-GB"/>
          </a:p>
        </p:txBody>
      </p:sp>
      <p:sp>
        <p:nvSpPr>
          <p:cNvPr id="6" name="Footer Placeholder 5">
            <a:extLst>
              <a:ext uri="{FF2B5EF4-FFF2-40B4-BE49-F238E27FC236}">
                <a16:creationId xmlns:a16="http://schemas.microsoft.com/office/drawing/2014/main" id="{0D33D0F5-7D7E-4A7F-A356-7CF239791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F81DB4-9FE5-4CA7-87ED-4BDBEEFD43EA}"/>
              </a:ext>
            </a:extLst>
          </p:cNvPr>
          <p:cNvSpPr>
            <a:spLocks noGrp="1"/>
          </p:cNvSpPr>
          <p:nvPr>
            <p:ph type="sldNum" sz="quarter" idx="12"/>
          </p:nvPr>
        </p:nvSpPr>
        <p:spPr/>
        <p:txBody>
          <a:bodyPr/>
          <a:lstStyle/>
          <a:p>
            <a:fld id="{9D5DB2E1-F476-4BF0-B05E-F9DE1327DE26}" type="slidenum">
              <a:rPr lang="en-GB" smtClean="0"/>
              <a:t>‹#›</a:t>
            </a:fld>
            <a:endParaRPr lang="en-GB"/>
          </a:p>
        </p:txBody>
      </p:sp>
    </p:spTree>
    <p:extLst>
      <p:ext uri="{BB962C8B-B14F-4D97-AF65-F5344CB8AC3E}">
        <p14:creationId xmlns:p14="http://schemas.microsoft.com/office/powerpoint/2010/main" val="313943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14087-15BF-478A-B64D-A3DB9326CF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1D9272-002D-4672-95BA-64B6BC1835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125596-1314-459E-9A5E-32AB453DC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006B29-4EAE-4609-A51C-248BA2588FE9}"/>
              </a:ext>
            </a:extLst>
          </p:cNvPr>
          <p:cNvSpPr>
            <a:spLocks noGrp="1"/>
          </p:cNvSpPr>
          <p:nvPr>
            <p:ph type="dt" sz="half" idx="10"/>
          </p:nvPr>
        </p:nvSpPr>
        <p:spPr/>
        <p:txBody>
          <a:bodyPr/>
          <a:lstStyle/>
          <a:p>
            <a:fld id="{8CE8E583-34D0-4DDD-A6B8-6349145971A5}" type="datetimeFigureOut">
              <a:rPr lang="en-GB" smtClean="0"/>
              <a:t>14/01/2021</a:t>
            </a:fld>
            <a:endParaRPr lang="en-GB"/>
          </a:p>
        </p:txBody>
      </p:sp>
      <p:sp>
        <p:nvSpPr>
          <p:cNvPr id="6" name="Footer Placeholder 5">
            <a:extLst>
              <a:ext uri="{FF2B5EF4-FFF2-40B4-BE49-F238E27FC236}">
                <a16:creationId xmlns:a16="http://schemas.microsoft.com/office/drawing/2014/main" id="{D6778A98-5C97-41BE-A78A-CF886BECF3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1613A4-8FAA-41CB-AFA4-74623CEEE6AD}"/>
              </a:ext>
            </a:extLst>
          </p:cNvPr>
          <p:cNvSpPr>
            <a:spLocks noGrp="1"/>
          </p:cNvSpPr>
          <p:nvPr>
            <p:ph type="sldNum" sz="quarter" idx="12"/>
          </p:nvPr>
        </p:nvSpPr>
        <p:spPr/>
        <p:txBody>
          <a:bodyPr/>
          <a:lstStyle/>
          <a:p>
            <a:fld id="{9D5DB2E1-F476-4BF0-B05E-F9DE1327DE26}" type="slidenum">
              <a:rPr lang="en-GB" smtClean="0"/>
              <a:t>‹#›</a:t>
            </a:fld>
            <a:endParaRPr lang="en-GB"/>
          </a:p>
        </p:txBody>
      </p:sp>
    </p:spTree>
    <p:extLst>
      <p:ext uri="{BB962C8B-B14F-4D97-AF65-F5344CB8AC3E}">
        <p14:creationId xmlns:p14="http://schemas.microsoft.com/office/powerpoint/2010/main" val="398497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B31754-6501-4EAE-88B7-9EE700F91F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75D066-36F1-4D1B-A382-D7EED8F5E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0B17C7-1145-4FFA-BAE7-3C8769258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8E583-34D0-4DDD-A6B8-6349145971A5}" type="datetimeFigureOut">
              <a:rPr lang="en-GB" smtClean="0"/>
              <a:t>14/01/2021</a:t>
            </a:fld>
            <a:endParaRPr lang="en-GB"/>
          </a:p>
        </p:txBody>
      </p:sp>
      <p:sp>
        <p:nvSpPr>
          <p:cNvPr id="5" name="Footer Placeholder 4">
            <a:extLst>
              <a:ext uri="{FF2B5EF4-FFF2-40B4-BE49-F238E27FC236}">
                <a16:creationId xmlns:a16="http://schemas.microsoft.com/office/drawing/2014/main" id="{149B4965-77B6-43D1-B7EB-387BB063E1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9286AF-441A-4615-A25F-F265524627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DB2E1-F476-4BF0-B05E-F9DE1327DE26}" type="slidenum">
              <a:rPr lang="en-GB" smtClean="0"/>
              <a:t>‹#›</a:t>
            </a:fld>
            <a:endParaRPr lang="en-GB"/>
          </a:p>
        </p:txBody>
      </p:sp>
    </p:spTree>
    <p:extLst>
      <p:ext uri="{BB962C8B-B14F-4D97-AF65-F5344CB8AC3E}">
        <p14:creationId xmlns:p14="http://schemas.microsoft.com/office/powerpoint/2010/main" val="350802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2801C-2056-4353-9602-4557E0EF04DD}"/>
              </a:ext>
            </a:extLst>
          </p:cNvPr>
          <p:cNvSpPr>
            <a:spLocks noGrp="1"/>
          </p:cNvSpPr>
          <p:nvPr>
            <p:ph idx="1"/>
          </p:nvPr>
        </p:nvSpPr>
        <p:spPr>
          <a:xfrm>
            <a:off x="410689" y="308758"/>
            <a:ext cx="10515600" cy="6366967"/>
          </a:xfrm>
        </p:spPr>
        <p:txBody>
          <a:bodyPr>
            <a:normAutofit/>
          </a:bodyPr>
          <a:lstStyle/>
          <a:p>
            <a:pPr marL="0" indent="0">
              <a:buNone/>
            </a:pPr>
            <a:r>
              <a:rPr lang="en-GB" sz="3600" dirty="0"/>
              <a:t>Year 2 History. </a:t>
            </a:r>
          </a:p>
          <a:p>
            <a:pPr marL="0" indent="0" algn="ctr">
              <a:buNone/>
            </a:pPr>
            <a:r>
              <a:rPr lang="en-GB" sz="3600" u="sng" dirty="0"/>
              <a:t>Homes now and then</a:t>
            </a:r>
          </a:p>
          <a:p>
            <a:pPr marL="0" indent="0">
              <a:buNone/>
            </a:pPr>
            <a:endParaRPr lang="en-GB" sz="3600" dirty="0"/>
          </a:p>
          <a:p>
            <a:pPr marL="0" indent="0">
              <a:buNone/>
            </a:pPr>
            <a:r>
              <a:rPr lang="en-GB" sz="3600" dirty="0"/>
              <a:t>How have homes changed over time?</a:t>
            </a:r>
          </a:p>
          <a:p>
            <a:pPr marL="0" indent="0">
              <a:buNone/>
            </a:pPr>
            <a:endParaRPr lang="en-GB" sz="3600" dirty="0"/>
          </a:p>
          <a:p>
            <a:pPr marL="0" indent="0">
              <a:buNone/>
            </a:pPr>
            <a:r>
              <a:rPr lang="en-GB" sz="3600" u="sng" dirty="0"/>
              <a:t>Vocabulary</a:t>
            </a:r>
            <a:r>
              <a:rPr lang="en-GB" sz="3600" dirty="0"/>
              <a:t>:</a:t>
            </a:r>
          </a:p>
          <a:p>
            <a:pPr>
              <a:buFont typeface="Wingdings" panose="05000000000000000000" pitchFamily="2" charset="2"/>
              <a:buChar char="Ø"/>
            </a:pPr>
            <a:r>
              <a:rPr lang="en-GB" sz="3600" dirty="0"/>
              <a:t>past</a:t>
            </a:r>
          </a:p>
          <a:p>
            <a:pPr>
              <a:buFont typeface="Wingdings" panose="05000000000000000000" pitchFamily="2" charset="2"/>
              <a:buChar char="Ø"/>
            </a:pPr>
            <a:r>
              <a:rPr lang="en-GB" sz="3600" dirty="0"/>
              <a:t>present</a:t>
            </a:r>
          </a:p>
          <a:p>
            <a:pPr>
              <a:buFont typeface="Wingdings" panose="05000000000000000000" pitchFamily="2" charset="2"/>
              <a:buChar char="Ø"/>
            </a:pPr>
            <a:r>
              <a:rPr lang="en-GB" sz="3600" dirty="0"/>
              <a:t>artefacts</a:t>
            </a:r>
          </a:p>
          <a:p>
            <a:pPr>
              <a:buFont typeface="Wingdings" panose="05000000000000000000" pitchFamily="2" charset="2"/>
              <a:buChar char="Ø"/>
            </a:pPr>
            <a:r>
              <a:rPr lang="en-GB" sz="3600" dirty="0"/>
              <a:t>changes</a:t>
            </a:r>
          </a:p>
          <a:p>
            <a:pPr marL="0" indent="0">
              <a:buNone/>
            </a:pPr>
            <a:endParaRPr lang="en-GB" sz="3600" dirty="0"/>
          </a:p>
        </p:txBody>
      </p:sp>
      <p:pic>
        <p:nvPicPr>
          <p:cNvPr id="6" name="Audio 5">
            <a:hlinkClick r:id="" action="ppaction://media"/>
            <a:extLst>
              <a:ext uri="{FF2B5EF4-FFF2-40B4-BE49-F238E27FC236}">
                <a16:creationId xmlns:a16="http://schemas.microsoft.com/office/drawing/2014/main" id="{C090B434-B7DF-4583-8F45-2473CBEEE96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43379900"/>
      </p:ext>
    </p:extLst>
  </p:cSld>
  <p:clrMapOvr>
    <a:masterClrMapping/>
  </p:clrMapOvr>
  <mc:AlternateContent xmlns:mc="http://schemas.openxmlformats.org/markup-compatibility/2006" xmlns:p14="http://schemas.microsoft.com/office/powerpoint/2010/main">
    <mc:Choice Requires="p14">
      <p:transition spd="slow" p14:dur="2000" advTm="13063"/>
    </mc:Choice>
    <mc:Fallback xmlns="">
      <p:transition spd="slow" advTm="130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20D8A3-6515-4AFA-854D-89F0524C8F18}"/>
              </a:ext>
            </a:extLst>
          </p:cNvPr>
          <p:cNvSpPr txBox="1"/>
          <p:nvPr/>
        </p:nvSpPr>
        <p:spPr>
          <a:xfrm>
            <a:off x="377599" y="225631"/>
            <a:ext cx="11367097" cy="584775"/>
          </a:xfrm>
          <a:prstGeom prst="rect">
            <a:avLst/>
          </a:prstGeom>
          <a:noFill/>
        </p:spPr>
        <p:txBody>
          <a:bodyPr wrap="square" rtlCol="0">
            <a:spAutoFit/>
          </a:bodyPr>
          <a:lstStyle/>
          <a:p>
            <a:pPr algn="ctr"/>
            <a:r>
              <a:rPr lang="en-GB" sz="3200" dirty="0"/>
              <a:t>Looking at artefacts used in homes in the past</a:t>
            </a:r>
          </a:p>
        </p:txBody>
      </p:sp>
      <p:pic>
        <p:nvPicPr>
          <p:cNvPr id="5" name="Picture 4">
            <a:extLst>
              <a:ext uri="{FF2B5EF4-FFF2-40B4-BE49-F238E27FC236}">
                <a16:creationId xmlns:a16="http://schemas.microsoft.com/office/drawing/2014/main" id="{4D1C8FCB-BFE4-4F30-9ED7-F07981405EDB}"/>
              </a:ext>
            </a:extLst>
          </p:cNvPr>
          <p:cNvPicPr>
            <a:picLocks noChangeAspect="1"/>
          </p:cNvPicPr>
          <p:nvPr/>
        </p:nvPicPr>
        <p:blipFill>
          <a:blip r:embed="rId4"/>
          <a:stretch>
            <a:fillRect/>
          </a:stretch>
        </p:blipFill>
        <p:spPr>
          <a:xfrm>
            <a:off x="130629" y="772728"/>
            <a:ext cx="3303752" cy="3320989"/>
          </a:xfrm>
          <a:prstGeom prst="rect">
            <a:avLst/>
          </a:prstGeom>
        </p:spPr>
      </p:pic>
      <p:pic>
        <p:nvPicPr>
          <p:cNvPr id="9" name="Picture 8">
            <a:extLst>
              <a:ext uri="{FF2B5EF4-FFF2-40B4-BE49-F238E27FC236}">
                <a16:creationId xmlns:a16="http://schemas.microsoft.com/office/drawing/2014/main" id="{F1558362-1807-4E62-8DC6-A0EAC5E0C961}"/>
              </a:ext>
            </a:extLst>
          </p:cNvPr>
          <p:cNvPicPr>
            <a:picLocks noChangeAspect="1"/>
          </p:cNvPicPr>
          <p:nvPr/>
        </p:nvPicPr>
        <p:blipFill>
          <a:blip r:embed="rId5"/>
          <a:stretch>
            <a:fillRect/>
          </a:stretch>
        </p:blipFill>
        <p:spPr>
          <a:xfrm>
            <a:off x="2935617" y="4287659"/>
            <a:ext cx="5605778" cy="2448000"/>
          </a:xfrm>
          <a:prstGeom prst="rect">
            <a:avLst/>
          </a:prstGeom>
        </p:spPr>
      </p:pic>
      <p:sp>
        <p:nvSpPr>
          <p:cNvPr id="10" name="TextBox 9">
            <a:extLst>
              <a:ext uri="{FF2B5EF4-FFF2-40B4-BE49-F238E27FC236}">
                <a16:creationId xmlns:a16="http://schemas.microsoft.com/office/drawing/2014/main" id="{C56663E8-76E3-4296-A2DF-034AC1A33524}"/>
              </a:ext>
            </a:extLst>
          </p:cNvPr>
          <p:cNvSpPr txBox="1"/>
          <p:nvPr/>
        </p:nvSpPr>
        <p:spPr>
          <a:xfrm>
            <a:off x="130629" y="722922"/>
            <a:ext cx="493939" cy="523220"/>
          </a:xfrm>
          <a:prstGeom prst="rect">
            <a:avLst/>
          </a:prstGeom>
          <a:noFill/>
        </p:spPr>
        <p:txBody>
          <a:bodyPr wrap="square" rtlCol="0">
            <a:spAutoFit/>
          </a:bodyPr>
          <a:lstStyle/>
          <a:p>
            <a:r>
              <a:rPr lang="en-GB" sz="2800" dirty="0"/>
              <a:t>A</a:t>
            </a:r>
          </a:p>
        </p:txBody>
      </p:sp>
      <p:sp>
        <p:nvSpPr>
          <p:cNvPr id="11" name="TextBox 10">
            <a:extLst>
              <a:ext uri="{FF2B5EF4-FFF2-40B4-BE49-F238E27FC236}">
                <a16:creationId xmlns:a16="http://schemas.microsoft.com/office/drawing/2014/main" id="{3A38DC04-34E4-4E08-A8AE-5DD34857A2E6}"/>
              </a:ext>
            </a:extLst>
          </p:cNvPr>
          <p:cNvSpPr txBox="1"/>
          <p:nvPr/>
        </p:nvSpPr>
        <p:spPr>
          <a:xfrm>
            <a:off x="6789809" y="842177"/>
            <a:ext cx="493939" cy="523220"/>
          </a:xfrm>
          <a:prstGeom prst="rect">
            <a:avLst/>
          </a:prstGeom>
          <a:noFill/>
        </p:spPr>
        <p:txBody>
          <a:bodyPr wrap="square" rtlCol="0">
            <a:spAutoFit/>
          </a:bodyPr>
          <a:lstStyle/>
          <a:p>
            <a:r>
              <a:rPr lang="en-GB" sz="2800" dirty="0"/>
              <a:t>B</a:t>
            </a:r>
          </a:p>
        </p:txBody>
      </p:sp>
      <p:pic>
        <p:nvPicPr>
          <p:cNvPr id="13" name="Picture 12">
            <a:extLst>
              <a:ext uri="{FF2B5EF4-FFF2-40B4-BE49-F238E27FC236}">
                <a16:creationId xmlns:a16="http://schemas.microsoft.com/office/drawing/2014/main" id="{27C35B45-DBBF-46C2-A121-2451752CDD56}"/>
              </a:ext>
            </a:extLst>
          </p:cNvPr>
          <p:cNvPicPr>
            <a:picLocks noChangeAspect="1"/>
          </p:cNvPicPr>
          <p:nvPr/>
        </p:nvPicPr>
        <p:blipFill>
          <a:blip r:embed="rId6"/>
          <a:stretch>
            <a:fillRect/>
          </a:stretch>
        </p:blipFill>
        <p:spPr>
          <a:xfrm>
            <a:off x="7491413" y="933364"/>
            <a:ext cx="4357006" cy="2999719"/>
          </a:xfrm>
          <a:prstGeom prst="rect">
            <a:avLst/>
          </a:prstGeom>
        </p:spPr>
      </p:pic>
      <p:sp>
        <p:nvSpPr>
          <p:cNvPr id="16" name="TextBox 15">
            <a:extLst>
              <a:ext uri="{FF2B5EF4-FFF2-40B4-BE49-F238E27FC236}">
                <a16:creationId xmlns:a16="http://schemas.microsoft.com/office/drawing/2014/main" id="{DD31CC08-76B1-4005-B100-05DD09CB4C37}"/>
              </a:ext>
            </a:extLst>
          </p:cNvPr>
          <p:cNvSpPr txBox="1"/>
          <p:nvPr/>
        </p:nvSpPr>
        <p:spPr>
          <a:xfrm>
            <a:off x="2940442" y="4287659"/>
            <a:ext cx="493939" cy="646331"/>
          </a:xfrm>
          <a:prstGeom prst="rect">
            <a:avLst/>
          </a:prstGeom>
          <a:noFill/>
        </p:spPr>
        <p:txBody>
          <a:bodyPr wrap="square" rtlCol="0">
            <a:spAutoFit/>
          </a:bodyPr>
          <a:lstStyle/>
          <a:p>
            <a:r>
              <a:rPr lang="en-GB" sz="3600" dirty="0"/>
              <a:t>c</a:t>
            </a:r>
          </a:p>
        </p:txBody>
      </p:sp>
      <p:pic>
        <p:nvPicPr>
          <p:cNvPr id="20" name="Audio 19">
            <a:hlinkClick r:id="" action="ppaction://media"/>
            <a:extLst>
              <a:ext uri="{FF2B5EF4-FFF2-40B4-BE49-F238E27FC236}">
                <a16:creationId xmlns:a16="http://schemas.microsoft.com/office/drawing/2014/main" id="{E1BD7524-105E-4DE0-AC85-86DE9534FA2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17142656"/>
      </p:ext>
    </p:extLst>
  </p:cSld>
  <p:clrMapOvr>
    <a:masterClrMapping/>
  </p:clrMapOvr>
  <mc:AlternateContent xmlns:mc="http://schemas.openxmlformats.org/markup-compatibility/2006" xmlns:p14="http://schemas.microsoft.com/office/powerpoint/2010/main">
    <mc:Choice Requires="p14">
      <p:transition spd="slow" p14:dur="2000" advTm="13433"/>
    </mc:Choice>
    <mc:Fallback xmlns="">
      <p:transition spd="slow" advTm="134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1C8FCB-BFE4-4F30-9ED7-F07981405EDB}"/>
              </a:ext>
            </a:extLst>
          </p:cNvPr>
          <p:cNvPicPr>
            <a:picLocks noChangeAspect="1"/>
          </p:cNvPicPr>
          <p:nvPr/>
        </p:nvPicPr>
        <p:blipFill>
          <a:blip r:embed="rId4"/>
          <a:stretch>
            <a:fillRect/>
          </a:stretch>
        </p:blipFill>
        <p:spPr>
          <a:xfrm>
            <a:off x="147095" y="43826"/>
            <a:ext cx="1655309" cy="1663945"/>
          </a:xfrm>
          <a:prstGeom prst="rect">
            <a:avLst/>
          </a:prstGeom>
        </p:spPr>
      </p:pic>
      <p:pic>
        <p:nvPicPr>
          <p:cNvPr id="9" name="Picture 8">
            <a:extLst>
              <a:ext uri="{FF2B5EF4-FFF2-40B4-BE49-F238E27FC236}">
                <a16:creationId xmlns:a16="http://schemas.microsoft.com/office/drawing/2014/main" id="{F1558362-1807-4E62-8DC6-A0EAC5E0C961}"/>
              </a:ext>
            </a:extLst>
          </p:cNvPr>
          <p:cNvPicPr>
            <a:picLocks noChangeAspect="1"/>
          </p:cNvPicPr>
          <p:nvPr/>
        </p:nvPicPr>
        <p:blipFill>
          <a:blip r:embed="rId5"/>
          <a:stretch>
            <a:fillRect/>
          </a:stretch>
        </p:blipFill>
        <p:spPr>
          <a:xfrm>
            <a:off x="74160" y="4391884"/>
            <a:ext cx="5605778" cy="2448000"/>
          </a:xfrm>
          <a:prstGeom prst="rect">
            <a:avLst/>
          </a:prstGeom>
        </p:spPr>
      </p:pic>
      <p:sp>
        <p:nvSpPr>
          <p:cNvPr id="10" name="TextBox 9">
            <a:extLst>
              <a:ext uri="{FF2B5EF4-FFF2-40B4-BE49-F238E27FC236}">
                <a16:creationId xmlns:a16="http://schemas.microsoft.com/office/drawing/2014/main" id="{C56663E8-76E3-4296-A2DF-034AC1A33524}"/>
              </a:ext>
            </a:extLst>
          </p:cNvPr>
          <p:cNvSpPr txBox="1"/>
          <p:nvPr/>
        </p:nvSpPr>
        <p:spPr>
          <a:xfrm>
            <a:off x="74160" y="137135"/>
            <a:ext cx="493939" cy="523220"/>
          </a:xfrm>
          <a:prstGeom prst="rect">
            <a:avLst/>
          </a:prstGeom>
          <a:noFill/>
        </p:spPr>
        <p:txBody>
          <a:bodyPr wrap="square" rtlCol="0">
            <a:spAutoFit/>
          </a:bodyPr>
          <a:lstStyle/>
          <a:p>
            <a:r>
              <a:rPr lang="en-GB" sz="2800" dirty="0"/>
              <a:t>A</a:t>
            </a:r>
          </a:p>
        </p:txBody>
      </p:sp>
      <p:sp>
        <p:nvSpPr>
          <p:cNvPr id="11" name="TextBox 10">
            <a:extLst>
              <a:ext uri="{FF2B5EF4-FFF2-40B4-BE49-F238E27FC236}">
                <a16:creationId xmlns:a16="http://schemas.microsoft.com/office/drawing/2014/main" id="{3A38DC04-34E4-4E08-A8AE-5DD34857A2E6}"/>
              </a:ext>
            </a:extLst>
          </p:cNvPr>
          <p:cNvSpPr txBox="1"/>
          <p:nvPr/>
        </p:nvSpPr>
        <p:spPr>
          <a:xfrm rot="21402422">
            <a:off x="3834215" y="338824"/>
            <a:ext cx="493939" cy="523220"/>
          </a:xfrm>
          <a:prstGeom prst="rect">
            <a:avLst/>
          </a:prstGeom>
          <a:noFill/>
        </p:spPr>
        <p:txBody>
          <a:bodyPr wrap="square" rtlCol="0">
            <a:spAutoFit/>
          </a:bodyPr>
          <a:lstStyle/>
          <a:p>
            <a:r>
              <a:rPr lang="en-GB" sz="2800" dirty="0"/>
              <a:t>B</a:t>
            </a:r>
          </a:p>
        </p:txBody>
      </p:sp>
      <p:pic>
        <p:nvPicPr>
          <p:cNvPr id="13" name="Picture 12">
            <a:extLst>
              <a:ext uri="{FF2B5EF4-FFF2-40B4-BE49-F238E27FC236}">
                <a16:creationId xmlns:a16="http://schemas.microsoft.com/office/drawing/2014/main" id="{27C35B45-DBBF-46C2-A121-2451752CDD56}"/>
              </a:ext>
            </a:extLst>
          </p:cNvPr>
          <p:cNvPicPr>
            <a:picLocks noChangeAspect="1"/>
          </p:cNvPicPr>
          <p:nvPr/>
        </p:nvPicPr>
        <p:blipFill>
          <a:blip r:embed="rId6"/>
          <a:stretch>
            <a:fillRect/>
          </a:stretch>
        </p:blipFill>
        <p:spPr>
          <a:xfrm>
            <a:off x="4212699" y="302090"/>
            <a:ext cx="4357006" cy="2999719"/>
          </a:xfrm>
          <a:prstGeom prst="rect">
            <a:avLst/>
          </a:prstGeom>
        </p:spPr>
      </p:pic>
      <p:sp>
        <p:nvSpPr>
          <p:cNvPr id="16" name="TextBox 15">
            <a:extLst>
              <a:ext uri="{FF2B5EF4-FFF2-40B4-BE49-F238E27FC236}">
                <a16:creationId xmlns:a16="http://schemas.microsoft.com/office/drawing/2014/main" id="{DD31CC08-76B1-4005-B100-05DD09CB4C37}"/>
              </a:ext>
            </a:extLst>
          </p:cNvPr>
          <p:cNvSpPr txBox="1"/>
          <p:nvPr/>
        </p:nvSpPr>
        <p:spPr>
          <a:xfrm>
            <a:off x="74160" y="4281147"/>
            <a:ext cx="493939" cy="523220"/>
          </a:xfrm>
          <a:prstGeom prst="rect">
            <a:avLst/>
          </a:prstGeom>
          <a:noFill/>
        </p:spPr>
        <p:txBody>
          <a:bodyPr wrap="square" rtlCol="0">
            <a:spAutoFit/>
          </a:bodyPr>
          <a:lstStyle/>
          <a:p>
            <a:r>
              <a:rPr lang="en-GB" sz="2800" dirty="0"/>
              <a:t>c</a:t>
            </a:r>
          </a:p>
        </p:txBody>
      </p:sp>
      <p:sp>
        <p:nvSpPr>
          <p:cNvPr id="4" name="TextBox 3">
            <a:extLst>
              <a:ext uri="{FF2B5EF4-FFF2-40B4-BE49-F238E27FC236}">
                <a16:creationId xmlns:a16="http://schemas.microsoft.com/office/drawing/2014/main" id="{69B12E22-7B48-430A-8036-A4CD45637B42}"/>
              </a:ext>
            </a:extLst>
          </p:cNvPr>
          <p:cNvSpPr txBox="1"/>
          <p:nvPr/>
        </p:nvSpPr>
        <p:spPr>
          <a:xfrm>
            <a:off x="74160" y="1894547"/>
            <a:ext cx="3486912" cy="2677656"/>
          </a:xfrm>
          <a:prstGeom prst="rect">
            <a:avLst/>
          </a:prstGeom>
          <a:noFill/>
        </p:spPr>
        <p:txBody>
          <a:bodyPr wrap="square" rtlCol="0">
            <a:spAutoFit/>
          </a:bodyPr>
          <a:lstStyle/>
          <a:p>
            <a:r>
              <a:rPr lang="en-GB" sz="2400" dirty="0"/>
              <a:t>An iron. </a:t>
            </a:r>
          </a:p>
          <a:p>
            <a:r>
              <a:rPr lang="en-GB" sz="2400" dirty="0"/>
              <a:t>This was made from solid cast iron. You would place this face up in front of an open fire. Irons were used in pairs so whilst one was heating up on the stove the other could be used. </a:t>
            </a:r>
          </a:p>
        </p:txBody>
      </p:sp>
      <p:sp>
        <p:nvSpPr>
          <p:cNvPr id="6" name="TextBox 5">
            <a:extLst>
              <a:ext uri="{FF2B5EF4-FFF2-40B4-BE49-F238E27FC236}">
                <a16:creationId xmlns:a16="http://schemas.microsoft.com/office/drawing/2014/main" id="{4BA04D5F-5115-4614-A4CE-1F950F713B7A}"/>
              </a:ext>
            </a:extLst>
          </p:cNvPr>
          <p:cNvSpPr txBox="1"/>
          <p:nvPr/>
        </p:nvSpPr>
        <p:spPr>
          <a:xfrm>
            <a:off x="5766816" y="4415555"/>
            <a:ext cx="5605778" cy="2308324"/>
          </a:xfrm>
          <a:prstGeom prst="rect">
            <a:avLst/>
          </a:prstGeom>
          <a:noFill/>
        </p:spPr>
        <p:txBody>
          <a:bodyPr wrap="square" rtlCol="0">
            <a:spAutoFit/>
          </a:bodyPr>
          <a:lstStyle/>
          <a:p>
            <a:r>
              <a:rPr lang="en-GB" sz="2400" dirty="0"/>
              <a:t>This is a bed warmer.</a:t>
            </a:r>
          </a:p>
          <a:p>
            <a:r>
              <a:rPr lang="en-GB" sz="2400" dirty="0"/>
              <a:t>The pan was filled with hot charcoal or ashes then  moved around on the bed using the long handle. They were often made in copper because it was quite light and this was important when the hot ashes had to be carried up and down stairs.  </a:t>
            </a:r>
          </a:p>
        </p:txBody>
      </p:sp>
      <p:sp>
        <p:nvSpPr>
          <p:cNvPr id="8" name="TextBox 7">
            <a:extLst>
              <a:ext uri="{FF2B5EF4-FFF2-40B4-BE49-F238E27FC236}">
                <a16:creationId xmlns:a16="http://schemas.microsoft.com/office/drawing/2014/main" id="{253C44DB-31B2-49B8-A4AA-093A3D5C7944}"/>
              </a:ext>
            </a:extLst>
          </p:cNvPr>
          <p:cNvSpPr txBox="1"/>
          <p:nvPr/>
        </p:nvSpPr>
        <p:spPr>
          <a:xfrm>
            <a:off x="8557994" y="302090"/>
            <a:ext cx="3559846" cy="3785652"/>
          </a:xfrm>
          <a:prstGeom prst="rect">
            <a:avLst/>
          </a:prstGeom>
          <a:noFill/>
        </p:spPr>
        <p:txBody>
          <a:bodyPr wrap="square" rtlCol="0">
            <a:spAutoFit/>
          </a:bodyPr>
          <a:lstStyle/>
          <a:p>
            <a:r>
              <a:rPr lang="en-GB" sz="2400" dirty="0"/>
              <a:t>This is a tin bath. </a:t>
            </a:r>
          </a:p>
          <a:p>
            <a:r>
              <a:rPr lang="en-GB" sz="2400" dirty="0" err="1"/>
              <a:t>Bathtime</a:t>
            </a:r>
            <a:r>
              <a:rPr lang="en-GB" sz="2400" dirty="0"/>
              <a:t> would usually happen once a week. People had to fetch the water from a pump or tap in the street then heat the water in pots and kettles on the stove. The family would then bathe in it one by one, in front of the fire, using the same water. It was warm but not very private.</a:t>
            </a:r>
          </a:p>
        </p:txBody>
      </p:sp>
      <p:pic>
        <p:nvPicPr>
          <p:cNvPr id="17" name="Audio 16">
            <a:hlinkClick r:id="" action="ppaction://media"/>
            <a:extLst>
              <a:ext uri="{FF2B5EF4-FFF2-40B4-BE49-F238E27FC236}">
                <a16:creationId xmlns:a16="http://schemas.microsoft.com/office/drawing/2014/main" id="{F6A6BE22-4D52-46F4-8BE1-263C79FE0ED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19955519"/>
      </p:ext>
    </p:extLst>
  </p:cSld>
  <p:clrMapOvr>
    <a:masterClrMapping/>
  </p:clrMapOvr>
  <mc:AlternateContent xmlns:mc="http://schemas.openxmlformats.org/markup-compatibility/2006" xmlns:p14="http://schemas.microsoft.com/office/powerpoint/2010/main">
    <mc:Choice Requires="p14">
      <p:transition spd="slow" p14:dur="2000" advTm="81439"/>
    </mc:Choice>
    <mc:Fallback xmlns="">
      <p:transition spd="slow" advTm="81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6CE2B6-AF34-48DA-9EE4-F6D924500671}"/>
              </a:ext>
            </a:extLst>
          </p:cNvPr>
          <p:cNvPicPr>
            <a:picLocks noChangeAspect="1"/>
          </p:cNvPicPr>
          <p:nvPr/>
        </p:nvPicPr>
        <p:blipFill>
          <a:blip r:embed="rId4"/>
          <a:stretch>
            <a:fillRect/>
          </a:stretch>
        </p:blipFill>
        <p:spPr>
          <a:xfrm>
            <a:off x="232063" y="1466479"/>
            <a:ext cx="5063905" cy="4269303"/>
          </a:xfrm>
          <a:prstGeom prst="rect">
            <a:avLst/>
          </a:prstGeom>
        </p:spPr>
      </p:pic>
      <p:pic>
        <p:nvPicPr>
          <p:cNvPr id="8" name="Picture 7">
            <a:extLst>
              <a:ext uri="{FF2B5EF4-FFF2-40B4-BE49-F238E27FC236}">
                <a16:creationId xmlns:a16="http://schemas.microsoft.com/office/drawing/2014/main" id="{DC787B67-303C-414F-B234-734956F2D2CE}"/>
              </a:ext>
            </a:extLst>
          </p:cNvPr>
          <p:cNvPicPr>
            <a:picLocks noChangeAspect="1"/>
          </p:cNvPicPr>
          <p:nvPr/>
        </p:nvPicPr>
        <p:blipFill>
          <a:blip r:embed="rId5"/>
          <a:stretch>
            <a:fillRect/>
          </a:stretch>
        </p:blipFill>
        <p:spPr>
          <a:xfrm>
            <a:off x="5562356" y="314572"/>
            <a:ext cx="6557650" cy="3114427"/>
          </a:xfrm>
          <a:prstGeom prst="rect">
            <a:avLst/>
          </a:prstGeom>
        </p:spPr>
      </p:pic>
      <p:sp>
        <p:nvSpPr>
          <p:cNvPr id="12" name="TextBox 11">
            <a:extLst>
              <a:ext uri="{FF2B5EF4-FFF2-40B4-BE49-F238E27FC236}">
                <a16:creationId xmlns:a16="http://schemas.microsoft.com/office/drawing/2014/main" id="{F00687E1-9353-43F6-841C-2B3312B74C59}"/>
              </a:ext>
            </a:extLst>
          </p:cNvPr>
          <p:cNvSpPr txBox="1"/>
          <p:nvPr/>
        </p:nvSpPr>
        <p:spPr>
          <a:xfrm>
            <a:off x="232063" y="1163782"/>
            <a:ext cx="373579" cy="369332"/>
          </a:xfrm>
          <a:prstGeom prst="rect">
            <a:avLst/>
          </a:prstGeom>
          <a:noFill/>
        </p:spPr>
        <p:txBody>
          <a:bodyPr wrap="square" rtlCol="0">
            <a:spAutoFit/>
          </a:bodyPr>
          <a:lstStyle/>
          <a:p>
            <a:r>
              <a:rPr lang="en-GB" dirty="0"/>
              <a:t>D</a:t>
            </a:r>
          </a:p>
        </p:txBody>
      </p:sp>
      <p:sp>
        <p:nvSpPr>
          <p:cNvPr id="13" name="TextBox 12">
            <a:extLst>
              <a:ext uri="{FF2B5EF4-FFF2-40B4-BE49-F238E27FC236}">
                <a16:creationId xmlns:a16="http://schemas.microsoft.com/office/drawing/2014/main" id="{402D24EB-734F-4899-8743-58C63A8B6744}"/>
              </a:ext>
            </a:extLst>
          </p:cNvPr>
          <p:cNvSpPr txBox="1"/>
          <p:nvPr/>
        </p:nvSpPr>
        <p:spPr>
          <a:xfrm>
            <a:off x="5188777" y="314572"/>
            <a:ext cx="373579" cy="369332"/>
          </a:xfrm>
          <a:prstGeom prst="rect">
            <a:avLst/>
          </a:prstGeom>
          <a:noFill/>
        </p:spPr>
        <p:txBody>
          <a:bodyPr wrap="square" rtlCol="0">
            <a:spAutoFit/>
          </a:bodyPr>
          <a:lstStyle/>
          <a:p>
            <a:r>
              <a:rPr lang="en-GB" dirty="0"/>
              <a:t>E</a:t>
            </a:r>
          </a:p>
        </p:txBody>
      </p:sp>
      <p:pic>
        <p:nvPicPr>
          <p:cNvPr id="15" name="Audio 14">
            <a:hlinkClick r:id="" action="ppaction://media"/>
            <a:extLst>
              <a:ext uri="{FF2B5EF4-FFF2-40B4-BE49-F238E27FC236}">
                <a16:creationId xmlns:a16="http://schemas.microsoft.com/office/drawing/2014/main" id="{749E0FA3-74F3-44B2-9F99-6C52FBEA54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50590603"/>
      </p:ext>
    </p:extLst>
  </p:cSld>
  <p:clrMapOvr>
    <a:masterClrMapping/>
  </p:clrMapOvr>
  <mc:AlternateContent xmlns:mc="http://schemas.openxmlformats.org/markup-compatibility/2006" xmlns:p14="http://schemas.microsoft.com/office/powerpoint/2010/main">
    <mc:Choice Requires="p14">
      <p:transition spd="slow" p14:dur="2000" advTm="4131"/>
    </mc:Choice>
    <mc:Fallback xmlns="">
      <p:transition spd="slow" advTm="41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6CE2B6-AF34-48DA-9EE4-F6D924500671}"/>
              </a:ext>
            </a:extLst>
          </p:cNvPr>
          <p:cNvPicPr>
            <a:picLocks noChangeAspect="1"/>
          </p:cNvPicPr>
          <p:nvPr/>
        </p:nvPicPr>
        <p:blipFill>
          <a:blip r:embed="rId4"/>
          <a:stretch>
            <a:fillRect/>
          </a:stretch>
        </p:blipFill>
        <p:spPr>
          <a:xfrm>
            <a:off x="540822" y="409575"/>
            <a:ext cx="3581400" cy="3019425"/>
          </a:xfrm>
          <a:prstGeom prst="rect">
            <a:avLst/>
          </a:prstGeom>
        </p:spPr>
      </p:pic>
      <p:sp>
        <p:nvSpPr>
          <p:cNvPr id="6" name="TextBox 5">
            <a:extLst>
              <a:ext uri="{FF2B5EF4-FFF2-40B4-BE49-F238E27FC236}">
                <a16:creationId xmlns:a16="http://schemas.microsoft.com/office/drawing/2014/main" id="{D97466FA-BF6D-4E53-9971-2B36E02439C6}"/>
              </a:ext>
            </a:extLst>
          </p:cNvPr>
          <p:cNvSpPr txBox="1"/>
          <p:nvPr/>
        </p:nvSpPr>
        <p:spPr>
          <a:xfrm>
            <a:off x="540822" y="3847605"/>
            <a:ext cx="3888674" cy="2246769"/>
          </a:xfrm>
          <a:prstGeom prst="rect">
            <a:avLst/>
          </a:prstGeom>
          <a:noFill/>
        </p:spPr>
        <p:txBody>
          <a:bodyPr wrap="square" rtlCol="0">
            <a:spAutoFit/>
          </a:bodyPr>
          <a:lstStyle/>
          <a:p>
            <a:r>
              <a:rPr lang="en-GB" sz="2800" dirty="0"/>
              <a:t>A washboard and tub.</a:t>
            </a:r>
          </a:p>
          <a:p>
            <a:r>
              <a:rPr lang="en-GB" sz="2800" dirty="0"/>
              <a:t>The woman doing the washing rubbed the clothes with soap, up and down on the washboards bumpy surface. </a:t>
            </a:r>
          </a:p>
        </p:txBody>
      </p:sp>
      <p:pic>
        <p:nvPicPr>
          <p:cNvPr id="8" name="Picture 7">
            <a:extLst>
              <a:ext uri="{FF2B5EF4-FFF2-40B4-BE49-F238E27FC236}">
                <a16:creationId xmlns:a16="http://schemas.microsoft.com/office/drawing/2014/main" id="{DC787B67-303C-414F-B234-734956F2D2CE}"/>
              </a:ext>
            </a:extLst>
          </p:cNvPr>
          <p:cNvPicPr>
            <a:picLocks noChangeAspect="1"/>
          </p:cNvPicPr>
          <p:nvPr/>
        </p:nvPicPr>
        <p:blipFill>
          <a:blip r:embed="rId5"/>
          <a:stretch>
            <a:fillRect/>
          </a:stretch>
        </p:blipFill>
        <p:spPr>
          <a:xfrm>
            <a:off x="5562356" y="362074"/>
            <a:ext cx="6088821" cy="2891766"/>
          </a:xfrm>
          <a:prstGeom prst="rect">
            <a:avLst/>
          </a:prstGeom>
        </p:spPr>
      </p:pic>
      <p:sp>
        <p:nvSpPr>
          <p:cNvPr id="9" name="TextBox 8">
            <a:extLst>
              <a:ext uri="{FF2B5EF4-FFF2-40B4-BE49-F238E27FC236}">
                <a16:creationId xmlns:a16="http://schemas.microsoft.com/office/drawing/2014/main" id="{83CB0C09-C30A-4F05-8083-A5D73D7E7E7E}"/>
              </a:ext>
            </a:extLst>
          </p:cNvPr>
          <p:cNvSpPr txBox="1"/>
          <p:nvPr/>
        </p:nvSpPr>
        <p:spPr>
          <a:xfrm>
            <a:off x="5562356" y="3604161"/>
            <a:ext cx="6088821" cy="1938992"/>
          </a:xfrm>
          <a:prstGeom prst="rect">
            <a:avLst/>
          </a:prstGeom>
          <a:noFill/>
        </p:spPr>
        <p:txBody>
          <a:bodyPr wrap="square" rtlCol="0">
            <a:spAutoFit/>
          </a:bodyPr>
          <a:lstStyle/>
          <a:p>
            <a:r>
              <a:rPr lang="en-GB" sz="2400" dirty="0"/>
              <a:t>A clothes wringer.</a:t>
            </a:r>
          </a:p>
          <a:p>
            <a:r>
              <a:rPr lang="en-GB" sz="2400" dirty="0"/>
              <a:t>This was used to get the excess water from the wet laundry and also press the clothes flat. The rollers were made from wood and the frame is very heavy because it is made from cast iron. </a:t>
            </a:r>
          </a:p>
        </p:txBody>
      </p:sp>
      <p:sp>
        <p:nvSpPr>
          <p:cNvPr id="7" name="TextBox 6">
            <a:extLst>
              <a:ext uri="{FF2B5EF4-FFF2-40B4-BE49-F238E27FC236}">
                <a16:creationId xmlns:a16="http://schemas.microsoft.com/office/drawing/2014/main" id="{78FF4FE8-682E-444C-AAC9-343C6ADE41D0}"/>
              </a:ext>
            </a:extLst>
          </p:cNvPr>
          <p:cNvSpPr txBox="1"/>
          <p:nvPr/>
        </p:nvSpPr>
        <p:spPr>
          <a:xfrm>
            <a:off x="168812" y="388045"/>
            <a:ext cx="372010" cy="461665"/>
          </a:xfrm>
          <a:prstGeom prst="rect">
            <a:avLst/>
          </a:prstGeom>
          <a:noFill/>
        </p:spPr>
        <p:txBody>
          <a:bodyPr wrap="square" rtlCol="0">
            <a:spAutoFit/>
          </a:bodyPr>
          <a:lstStyle/>
          <a:p>
            <a:r>
              <a:rPr lang="en-GB" sz="2400" b="1" dirty="0"/>
              <a:t>D</a:t>
            </a:r>
          </a:p>
        </p:txBody>
      </p:sp>
      <p:sp>
        <p:nvSpPr>
          <p:cNvPr id="10" name="TextBox 9">
            <a:extLst>
              <a:ext uri="{FF2B5EF4-FFF2-40B4-BE49-F238E27FC236}">
                <a16:creationId xmlns:a16="http://schemas.microsoft.com/office/drawing/2014/main" id="{865C6B8D-F06E-4B80-A527-B24D1D592A82}"/>
              </a:ext>
            </a:extLst>
          </p:cNvPr>
          <p:cNvSpPr txBox="1"/>
          <p:nvPr/>
        </p:nvSpPr>
        <p:spPr>
          <a:xfrm>
            <a:off x="4879144" y="409575"/>
            <a:ext cx="372010" cy="461665"/>
          </a:xfrm>
          <a:prstGeom prst="rect">
            <a:avLst/>
          </a:prstGeom>
          <a:noFill/>
        </p:spPr>
        <p:txBody>
          <a:bodyPr wrap="square" rtlCol="0">
            <a:spAutoFit/>
          </a:bodyPr>
          <a:lstStyle/>
          <a:p>
            <a:r>
              <a:rPr lang="en-GB" sz="2400" b="1" dirty="0"/>
              <a:t>E</a:t>
            </a:r>
          </a:p>
        </p:txBody>
      </p:sp>
      <p:pic>
        <p:nvPicPr>
          <p:cNvPr id="14" name="Audio 13">
            <a:hlinkClick r:id="" action="ppaction://media"/>
            <a:extLst>
              <a:ext uri="{FF2B5EF4-FFF2-40B4-BE49-F238E27FC236}">
                <a16:creationId xmlns:a16="http://schemas.microsoft.com/office/drawing/2014/main" id="{A41C0CF1-FABA-4082-B2A4-516904CA94A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07067335"/>
      </p:ext>
    </p:extLst>
  </p:cSld>
  <p:clrMapOvr>
    <a:masterClrMapping/>
  </p:clrMapOvr>
  <mc:AlternateContent xmlns:mc="http://schemas.openxmlformats.org/markup-compatibility/2006" xmlns:p14="http://schemas.microsoft.com/office/powerpoint/2010/main">
    <mc:Choice Requires="p14">
      <p:transition spd="slow" p14:dur="2000" advTm="39981"/>
    </mc:Choice>
    <mc:Fallback xmlns="">
      <p:transition spd="slow" advTm="399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B51250-FABF-4CFA-9045-15BA231DDACB}"/>
              </a:ext>
            </a:extLst>
          </p:cNvPr>
          <p:cNvPicPr>
            <a:picLocks noChangeAspect="1"/>
          </p:cNvPicPr>
          <p:nvPr/>
        </p:nvPicPr>
        <p:blipFill>
          <a:blip r:embed="rId4"/>
          <a:stretch>
            <a:fillRect/>
          </a:stretch>
        </p:blipFill>
        <p:spPr>
          <a:xfrm>
            <a:off x="8108100" y="225631"/>
            <a:ext cx="3838575" cy="3829050"/>
          </a:xfrm>
          <a:prstGeom prst="rect">
            <a:avLst/>
          </a:prstGeom>
        </p:spPr>
      </p:pic>
      <p:pic>
        <p:nvPicPr>
          <p:cNvPr id="6" name="Picture 5">
            <a:extLst>
              <a:ext uri="{FF2B5EF4-FFF2-40B4-BE49-F238E27FC236}">
                <a16:creationId xmlns:a16="http://schemas.microsoft.com/office/drawing/2014/main" id="{BF826308-3F29-4F33-B485-E65DA8EDB5F1}"/>
              </a:ext>
            </a:extLst>
          </p:cNvPr>
          <p:cNvPicPr>
            <a:picLocks noChangeAspect="1"/>
          </p:cNvPicPr>
          <p:nvPr/>
        </p:nvPicPr>
        <p:blipFill>
          <a:blip r:embed="rId5"/>
          <a:stretch>
            <a:fillRect/>
          </a:stretch>
        </p:blipFill>
        <p:spPr>
          <a:xfrm>
            <a:off x="5069115" y="518017"/>
            <a:ext cx="1971478" cy="2450265"/>
          </a:xfrm>
          <a:prstGeom prst="rect">
            <a:avLst/>
          </a:prstGeom>
        </p:spPr>
      </p:pic>
      <p:pic>
        <p:nvPicPr>
          <p:cNvPr id="8" name="Picture 7">
            <a:extLst>
              <a:ext uri="{FF2B5EF4-FFF2-40B4-BE49-F238E27FC236}">
                <a16:creationId xmlns:a16="http://schemas.microsoft.com/office/drawing/2014/main" id="{4828FB1E-04B4-4985-8288-6014442301C6}"/>
              </a:ext>
            </a:extLst>
          </p:cNvPr>
          <p:cNvPicPr>
            <a:picLocks noChangeAspect="1"/>
          </p:cNvPicPr>
          <p:nvPr/>
        </p:nvPicPr>
        <p:blipFill>
          <a:blip r:embed="rId6"/>
          <a:stretch>
            <a:fillRect/>
          </a:stretch>
        </p:blipFill>
        <p:spPr>
          <a:xfrm>
            <a:off x="4083901" y="3202571"/>
            <a:ext cx="3838575" cy="3413815"/>
          </a:xfrm>
          <a:prstGeom prst="rect">
            <a:avLst/>
          </a:prstGeom>
        </p:spPr>
      </p:pic>
      <p:sp>
        <p:nvSpPr>
          <p:cNvPr id="9" name="TextBox 8">
            <a:extLst>
              <a:ext uri="{FF2B5EF4-FFF2-40B4-BE49-F238E27FC236}">
                <a16:creationId xmlns:a16="http://schemas.microsoft.com/office/drawing/2014/main" id="{5D356816-04A1-4C7B-A944-83154ACF5DF2}"/>
              </a:ext>
            </a:extLst>
          </p:cNvPr>
          <p:cNvSpPr txBox="1"/>
          <p:nvPr/>
        </p:nvSpPr>
        <p:spPr>
          <a:xfrm>
            <a:off x="130629" y="178130"/>
            <a:ext cx="4797631" cy="584775"/>
          </a:xfrm>
          <a:prstGeom prst="rect">
            <a:avLst/>
          </a:prstGeom>
          <a:noFill/>
        </p:spPr>
        <p:txBody>
          <a:bodyPr wrap="square" rtlCol="0">
            <a:spAutoFit/>
          </a:bodyPr>
          <a:lstStyle/>
          <a:p>
            <a:r>
              <a:rPr lang="en-GB" sz="3200" dirty="0"/>
              <a:t>What do we use in the present?</a:t>
            </a:r>
          </a:p>
        </p:txBody>
      </p:sp>
      <p:pic>
        <p:nvPicPr>
          <p:cNvPr id="13" name="Audio 12">
            <a:hlinkClick r:id="" action="ppaction://media"/>
            <a:extLst>
              <a:ext uri="{FF2B5EF4-FFF2-40B4-BE49-F238E27FC236}">
                <a16:creationId xmlns:a16="http://schemas.microsoft.com/office/drawing/2014/main" id="{5FE9702A-1894-4C0B-BE65-67BC8CA435D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pic>
        <p:nvPicPr>
          <p:cNvPr id="15" name="Picture 14">
            <a:extLst>
              <a:ext uri="{FF2B5EF4-FFF2-40B4-BE49-F238E27FC236}">
                <a16:creationId xmlns:a16="http://schemas.microsoft.com/office/drawing/2014/main" id="{B4A4D3FE-0E7D-4A4E-82F4-5EDF78DA79D8}"/>
              </a:ext>
            </a:extLst>
          </p:cNvPr>
          <p:cNvPicPr>
            <a:picLocks noChangeAspect="1"/>
          </p:cNvPicPr>
          <p:nvPr/>
        </p:nvPicPr>
        <p:blipFill>
          <a:blip r:embed="rId8"/>
          <a:stretch>
            <a:fillRect/>
          </a:stretch>
        </p:blipFill>
        <p:spPr>
          <a:xfrm>
            <a:off x="245325" y="1558875"/>
            <a:ext cx="3449709" cy="4281457"/>
          </a:xfrm>
          <a:prstGeom prst="rect">
            <a:avLst/>
          </a:prstGeom>
        </p:spPr>
      </p:pic>
    </p:spTree>
    <p:extLst>
      <p:ext uri="{BB962C8B-B14F-4D97-AF65-F5344CB8AC3E}">
        <p14:creationId xmlns:p14="http://schemas.microsoft.com/office/powerpoint/2010/main" val="2119298633"/>
      </p:ext>
    </p:extLst>
  </p:cSld>
  <p:clrMapOvr>
    <a:masterClrMapping/>
  </p:clrMapOvr>
  <mc:AlternateContent xmlns:mc="http://schemas.openxmlformats.org/markup-compatibility/2006" xmlns:p14="http://schemas.microsoft.com/office/powerpoint/2010/main">
    <mc:Choice Requires="p14">
      <p:transition spd="slow" p14:dur="2000" advTm="51718"/>
    </mc:Choice>
    <mc:Fallback xmlns="">
      <p:transition spd="slow" advTm="517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870986-078A-44B3-B079-3790259D0760}"/>
              </a:ext>
            </a:extLst>
          </p:cNvPr>
          <p:cNvSpPr txBox="1"/>
          <p:nvPr/>
        </p:nvSpPr>
        <p:spPr>
          <a:xfrm>
            <a:off x="308758" y="415636"/>
            <a:ext cx="10331533" cy="4893647"/>
          </a:xfrm>
          <a:prstGeom prst="rect">
            <a:avLst/>
          </a:prstGeom>
          <a:noFill/>
        </p:spPr>
        <p:txBody>
          <a:bodyPr wrap="square" rtlCol="0">
            <a:spAutoFit/>
          </a:bodyPr>
          <a:lstStyle/>
          <a:p>
            <a:r>
              <a:rPr lang="en-GB" sz="2400" u="sng" dirty="0"/>
              <a:t>Compare objects from the past and present. </a:t>
            </a:r>
          </a:p>
          <a:p>
            <a:endParaRPr lang="en-GB" sz="2400" u="sng" dirty="0"/>
          </a:p>
          <a:p>
            <a:r>
              <a:rPr lang="en-GB" sz="2400" dirty="0"/>
              <a:t>Draw or write the objects from the past and present in the correct column</a:t>
            </a:r>
            <a:endParaRPr lang="en-GB" sz="2400" u="sng" dirty="0"/>
          </a:p>
          <a:p>
            <a:endParaRPr lang="en-GB" sz="2400" u="sng" dirty="0"/>
          </a:p>
          <a:p>
            <a:endParaRPr lang="en-GB" sz="2400" dirty="0"/>
          </a:p>
          <a:p>
            <a:endParaRPr lang="en-GB" sz="2400" dirty="0"/>
          </a:p>
          <a:p>
            <a:endParaRPr lang="en-GB" sz="2400" dirty="0"/>
          </a:p>
          <a:p>
            <a:endParaRPr lang="en-GB" sz="2400" dirty="0"/>
          </a:p>
          <a:p>
            <a:endParaRPr lang="en-GB" sz="2400" dirty="0"/>
          </a:p>
          <a:p>
            <a:r>
              <a:rPr lang="en-GB" sz="2400" dirty="0"/>
              <a:t>Select one of the objects from the past. </a:t>
            </a:r>
          </a:p>
          <a:p>
            <a:pPr marL="342900" indent="-342900">
              <a:buAutoNum type="arabicPeriod"/>
            </a:pPr>
            <a:r>
              <a:rPr lang="en-GB" sz="2400" dirty="0"/>
              <a:t>Write a description about it. Thinking about what it was used for, what it was made from and how it was used.</a:t>
            </a:r>
          </a:p>
          <a:p>
            <a:pPr marL="342900" indent="-342900">
              <a:buAutoNum type="arabicPeriod"/>
            </a:pPr>
            <a:r>
              <a:rPr lang="en-GB" sz="2400" dirty="0"/>
              <a:t>Compare this with a similar object from the present. What has changed? </a:t>
            </a:r>
          </a:p>
        </p:txBody>
      </p:sp>
      <p:graphicFrame>
        <p:nvGraphicFramePr>
          <p:cNvPr id="3" name="Table 3">
            <a:extLst>
              <a:ext uri="{FF2B5EF4-FFF2-40B4-BE49-F238E27FC236}">
                <a16:creationId xmlns:a16="http://schemas.microsoft.com/office/drawing/2014/main" id="{80249976-3DA4-4D9C-B68D-CF1DC363690A}"/>
              </a:ext>
            </a:extLst>
          </p:cNvPr>
          <p:cNvGraphicFramePr>
            <a:graphicFrameLocks noGrp="1"/>
          </p:cNvGraphicFramePr>
          <p:nvPr>
            <p:extLst>
              <p:ext uri="{D42A27DB-BD31-4B8C-83A1-F6EECF244321}">
                <p14:modId xmlns:p14="http://schemas.microsoft.com/office/powerpoint/2010/main" val="3230539677"/>
              </p:ext>
            </p:extLst>
          </p:nvPr>
        </p:nvGraphicFramePr>
        <p:xfrm>
          <a:off x="308758" y="1856619"/>
          <a:ext cx="8128000" cy="1005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709242267"/>
                    </a:ext>
                  </a:extLst>
                </a:gridCol>
                <a:gridCol w="4064000">
                  <a:extLst>
                    <a:ext uri="{9D8B030D-6E8A-4147-A177-3AD203B41FA5}">
                      <a16:colId xmlns:a16="http://schemas.microsoft.com/office/drawing/2014/main" val="1557908614"/>
                    </a:ext>
                  </a:extLst>
                </a:gridCol>
              </a:tblGrid>
              <a:tr h="260670">
                <a:tc>
                  <a:txBody>
                    <a:bodyPr/>
                    <a:lstStyle/>
                    <a:p>
                      <a:pPr algn="ctr"/>
                      <a:r>
                        <a:rPr lang="en-GB" dirty="0">
                          <a:solidFill>
                            <a:schemeClr val="tx1"/>
                          </a:solidFill>
                        </a:rPr>
                        <a:t>Past</a:t>
                      </a:r>
                    </a:p>
                  </a:txBody>
                  <a:tcPr>
                    <a:solidFill>
                      <a:schemeClr val="bg2"/>
                    </a:solidFill>
                  </a:tcPr>
                </a:tc>
                <a:tc>
                  <a:txBody>
                    <a:bodyPr/>
                    <a:lstStyle/>
                    <a:p>
                      <a:pPr algn="ctr"/>
                      <a:r>
                        <a:rPr lang="en-GB" dirty="0">
                          <a:solidFill>
                            <a:schemeClr val="tx1"/>
                          </a:solidFill>
                        </a:rPr>
                        <a:t>present</a:t>
                      </a:r>
                    </a:p>
                  </a:txBody>
                  <a:tcPr>
                    <a:solidFill>
                      <a:schemeClr val="bg2"/>
                    </a:solidFill>
                  </a:tcPr>
                </a:tc>
                <a:extLst>
                  <a:ext uri="{0D108BD9-81ED-4DB2-BD59-A6C34878D82A}">
                    <a16:rowId xmlns:a16="http://schemas.microsoft.com/office/drawing/2014/main" val="804874692"/>
                  </a:ext>
                </a:extLst>
              </a:tr>
              <a:tr h="370840">
                <a:tc>
                  <a:txBody>
                    <a:bodyPr/>
                    <a:lstStyle/>
                    <a:p>
                      <a:endParaRPr lang="en-GB" dirty="0"/>
                    </a:p>
                    <a:p>
                      <a:r>
                        <a:rPr lang="en-GB" dirty="0"/>
                        <a:t>Flat iron</a:t>
                      </a:r>
                    </a:p>
                  </a:txBody>
                  <a:tcPr>
                    <a:solidFill>
                      <a:schemeClr val="bg2"/>
                    </a:solidFill>
                  </a:tcPr>
                </a:tc>
                <a:tc>
                  <a:txBody>
                    <a:bodyPr/>
                    <a:lstStyle/>
                    <a:p>
                      <a:r>
                        <a:rPr lang="en-GB" dirty="0"/>
                        <a:t>Electric iron</a:t>
                      </a:r>
                    </a:p>
                  </a:txBody>
                  <a:tcPr>
                    <a:solidFill>
                      <a:schemeClr val="bg2"/>
                    </a:solidFill>
                  </a:tcPr>
                </a:tc>
                <a:extLst>
                  <a:ext uri="{0D108BD9-81ED-4DB2-BD59-A6C34878D82A}">
                    <a16:rowId xmlns:a16="http://schemas.microsoft.com/office/drawing/2014/main" val="3998745289"/>
                  </a:ext>
                </a:extLst>
              </a:tr>
            </a:tbl>
          </a:graphicData>
        </a:graphic>
      </p:graphicFrame>
      <p:pic>
        <p:nvPicPr>
          <p:cNvPr id="6" name="Audio 5">
            <a:hlinkClick r:id="" action="ppaction://media"/>
            <a:extLst>
              <a:ext uri="{FF2B5EF4-FFF2-40B4-BE49-F238E27FC236}">
                <a16:creationId xmlns:a16="http://schemas.microsoft.com/office/drawing/2014/main" id="{EFE1FF03-828E-4773-A885-75397609D6D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38314263"/>
      </p:ext>
    </p:extLst>
  </p:cSld>
  <p:clrMapOvr>
    <a:masterClrMapping/>
  </p:clrMapOvr>
  <mc:AlternateContent xmlns:mc="http://schemas.openxmlformats.org/markup-compatibility/2006" xmlns:p14="http://schemas.microsoft.com/office/powerpoint/2010/main">
    <mc:Choice Requires="p14">
      <p:transition spd="slow" p14:dur="2000" advTm="69930"/>
    </mc:Choice>
    <mc:Fallback xmlns="">
      <p:transition spd="slow" advTm="69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EF18F0-52B8-4C05-A7CC-F683DE4C73F4}"/>
              </a:ext>
            </a:extLst>
          </p:cNvPr>
          <p:cNvSpPr txBox="1"/>
          <p:nvPr/>
        </p:nvSpPr>
        <p:spPr>
          <a:xfrm>
            <a:off x="83128" y="0"/>
            <a:ext cx="12108872" cy="6843797"/>
          </a:xfrm>
          <a:prstGeom prst="rect">
            <a:avLst/>
          </a:prstGeom>
          <a:noFill/>
        </p:spPr>
        <p:txBody>
          <a:bodyPr wrap="square">
            <a:spAutoFit/>
          </a:bodyPr>
          <a:lstStyle/>
          <a:p>
            <a:pPr>
              <a:lnSpc>
                <a:spcPct val="107000"/>
              </a:lnSpc>
              <a:spcAft>
                <a:spcPts val="800"/>
              </a:spcAft>
            </a:pPr>
            <a:r>
              <a:rPr lang="en-GB" sz="1800" u="sng">
                <a:effectLst/>
                <a:latin typeface="Sassoon Penpals" panose="02000400000000000000" pitchFamily="50" charset="0"/>
                <a:ea typeface="Calibri" panose="020F0502020204030204" pitchFamily="34" charset="0"/>
                <a:cs typeface="Times New Roman" panose="02020603050405020304" pitchFamily="18" charset="0"/>
              </a:rPr>
              <a:t>Transcript:</a:t>
            </a:r>
          </a:p>
          <a:p>
            <a:pPr>
              <a:lnSpc>
                <a:spcPct val="107000"/>
              </a:lnSpc>
              <a:spcAft>
                <a:spcPts val="800"/>
              </a:spcAft>
            </a:pPr>
            <a:r>
              <a:rPr lang="en-GB" sz="1800" u="sng" dirty="0">
                <a:effectLst/>
                <a:latin typeface="Sassoon Penpals" panose="02000400000000000000" pitchFamily="50" charset="0"/>
                <a:ea typeface="Calibri" panose="020F0502020204030204" pitchFamily="34" charset="0"/>
                <a:cs typeface="Times New Roman" panose="02020603050405020304" pitchFamily="18" charset="0"/>
              </a:rPr>
              <a:t>Slide 2</a:t>
            </a:r>
            <a:r>
              <a:rPr lang="en-GB" sz="1800" dirty="0">
                <a:effectLst/>
                <a:latin typeface="Sassoon Penpals" panose="02000400000000000000" pitchFamily="50" charset="0"/>
                <a:ea typeface="Calibri" panose="020F0502020204030204" pitchFamily="34" charset="0"/>
                <a:cs typeface="Times New Roman" panose="02020603050405020304" pitchFamily="18" charset="0"/>
              </a:rPr>
              <a:t>-</a:t>
            </a:r>
          </a:p>
          <a:p>
            <a:pPr>
              <a:lnSpc>
                <a:spcPct val="107000"/>
              </a:lnSpc>
              <a:spcAft>
                <a:spcPts val="800"/>
              </a:spcAft>
            </a:pPr>
            <a:r>
              <a:rPr lang="en-GB" sz="1800" dirty="0">
                <a:effectLst/>
                <a:latin typeface="Sassoon Penpals" panose="02000400000000000000" pitchFamily="50" charset="0"/>
                <a:ea typeface="Calibri" panose="020F0502020204030204" pitchFamily="34" charset="0"/>
                <a:cs typeface="Times New Roman" panose="02020603050405020304" pitchFamily="18" charset="0"/>
              </a:rPr>
              <a:t> Look at the artefacts from a Victorian home. What do you think they are? Do they look similar to anything you use in your home? Can you give reasons for your predictions?</a:t>
            </a:r>
          </a:p>
          <a:p>
            <a:pPr>
              <a:lnSpc>
                <a:spcPct val="107000"/>
              </a:lnSpc>
              <a:spcAft>
                <a:spcPts val="800"/>
              </a:spcAft>
            </a:pPr>
            <a:r>
              <a:rPr lang="en-GB" sz="1800" u="sng" dirty="0">
                <a:effectLst/>
                <a:latin typeface="Sassoon Penpals" panose="02000400000000000000" pitchFamily="50" charset="0"/>
                <a:ea typeface="Calibri" panose="020F0502020204030204" pitchFamily="34" charset="0"/>
                <a:cs typeface="Times New Roman" panose="02020603050405020304" pitchFamily="18" charset="0"/>
              </a:rPr>
              <a:t>Slide 3</a:t>
            </a:r>
            <a:r>
              <a:rPr lang="en-GB" sz="1800" dirty="0">
                <a:effectLst/>
                <a:latin typeface="Sassoon Penpals" panose="02000400000000000000" pitchFamily="50" charset="0"/>
                <a:ea typeface="Calibri" panose="020F0502020204030204" pitchFamily="34" charset="0"/>
                <a:cs typeface="Times New Roman" panose="02020603050405020304" pitchFamily="18" charset="0"/>
              </a:rPr>
              <a:t>-</a:t>
            </a:r>
          </a:p>
          <a:p>
            <a:pPr>
              <a:lnSpc>
                <a:spcPct val="107000"/>
              </a:lnSpc>
              <a:spcAft>
                <a:spcPts val="800"/>
              </a:spcAft>
            </a:pPr>
            <a:r>
              <a:rPr lang="en-GB" sz="1800" dirty="0">
                <a:effectLst/>
                <a:latin typeface="Sassoon Penpals" panose="02000400000000000000" pitchFamily="50" charset="0"/>
                <a:ea typeface="Calibri" panose="020F0502020204030204" pitchFamily="34" charset="0"/>
                <a:cs typeface="Times New Roman" panose="02020603050405020304" pitchFamily="18" charset="0"/>
              </a:rPr>
              <a:t>What did you notice about the material they were all made from? I noticed they were all types of metal. I wonder why nothing was made from plastic?</a:t>
            </a:r>
          </a:p>
          <a:p>
            <a:pPr>
              <a:lnSpc>
                <a:spcPct val="107000"/>
              </a:lnSpc>
              <a:spcAft>
                <a:spcPts val="800"/>
              </a:spcAft>
            </a:pPr>
            <a:r>
              <a:rPr lang="en-GB" sz="1800" dirty="0">
                <a:effectLst/>
                <a:latin typeface="Sassoon Penpals" panose="02000400000000000000" pitchFamily="50" charset="0"/>
                <a:ea typeface="Calibri" panose="020F0502020204030204" pitchFamily="34" charset="0"/>
                <a:cs typeface="Times New Roman" panose="02020603050405020304" pitchFamily="18" charset="0"/>
              </a:rPr>
              <a:t>The iron would get extremely hot and was very heavy. Ironing would be hard work and probably took a long time. </a:t>
            </a:r>
          </a:p>
          <a:p>
            <a:pPr>
              <a:lnSpc>
                <a:spcPct val="107000"/>
              </a:lnSpc>
              <a:spcAft>
                <a:spcPts val="800"/>
              </a:spcAft>
            </a:pPr>
            <a:r>
              <a:rPr lang="en-GB" sz="1800" dirty="0">
                <a:effectLst/>
                <a:latin typeface="Sassoon Penpals" panose="02000400000000000000" pitchFamily="50" charset="0"/>
                <a:ea typeface="Calibri" panose="020F0502020204030204" pitchFamily="34" charset="0"/>
                <a:cs typeface="Times New Roman" panose="02020603050405020304" pitchFamily="18" charset="0"/>
              </a:rPr>
              <a:t>The tin bath is very small. I wouldn’t want to get into the same bath water after everybody had used it. </a:t>
            </a:r>
          </a:p>
          <a:p>
            <a:pPr>
              <a:lnSpc>
                <a:spcPct val="107000"/>
              </a:lnSpc>
              <a:spcAft>
                <a:spcPts val="800"/>
              </a:spcAft>
            </a:pPr>
            <a:r>
              <a:rPr lang="en-GB" sz="1800" dirty="0">
                <a:effectLst/>
                <a:latin typeface="Sassoon Penpals" panose="02000400000000000000" pitchFamily="50" charset="0"/>
                <a:ea typeface="Calibri" panose="020F0502020204030204" pitchFamily="34" charset="0"/>
                <a:cs typeface="Times New Roman" panose="02020603050405020304" pitchFamily="18" charset="0"/>
              </a:rPr>
              <a:t>I think the bed warmer could be quite dangerous, what might happen if the hot ashes fell onto the bed sheets?</a:t>
            </a:r>
          </a:p>
          <a:p>
            <a:pPr>
              <a:lnSpc>
                <a:spcPct val="107000"/>
              </a:lnSpc>
              <a:spcAft>
                <a:spcPts val="800"/>
              </a:spcAft>
            </a:pPr>
            <a:r>
              <a:rPr lang="en-GB" sz="1800" u="sng" dirty="0">
                <a:effectLst/>
                <a:latin typeface="Sassoon Penpals" panose="02000400000000000000" pitchFamily="50" charset="0"/>
                <a:ea typeface="Calibri" panose="020F0502020204030204" pitchFamily="34" charset="0"/>
                <a:cs typeface="Times New Roman" panose="02020603050405020304" pitchFamily="18" charset="0"/>
              </a:rPr>
              <a:t>Slide 5</a:t>
            </a:r>
            <a:endParaRPr lang="en-GB" sz="1800" dirty="0">
              <a:effectLst/>
              <a:latin typeface="Sassoon Penpals" panose="02000400000000000000"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Sassoon Penpals" panose="02000400000000000000" pitchFamily="50" charset="0"/>
                <a:ea typeface="Calibri" panose="020F0502020204030204" pitchFamily="34" charset="0"/>
                <a:cs typeface="Times New Roman" panose="02020603050405020304" pitchFamily="18" charset="0"/>
              </a:rPr>
              <a:t>The clothes went between the two wooden rollers. You can see the handle at the side that the woman would turn.</a:t>
            </a:r>
          </a:p>
          <a:p>
            <a:pPr>
              <a:lnSpc>
                <a:spcPct val="107000"/>
              </a:lnSpc>
              <a:spcAft>
                <a:spcPts val="800"/>
              </a:spcAft>
            </a:pPr>
            <a:r>
              <a:rPr lang="en-GB" sz="1800" u="sng" dirty="0">
                <a:effectLst/>
                <a:latin typeface="Sassoon Penpals" panose="02000400000000000000" pitchFamily="50" charset="0"/>
                <a:ea typeface="Calibri" panose="020F0502020204030204" pitchFamily="34" charset="0"/>
                <a:cs typeface="Times New Roman" panose="02020603050405020304" pitchFamily="18" charset="0"/>
              </a:rPr>
              <a:t>Slide 6</a:t>
            </a:r>
            <a:endParaRPr lang="en-GB" sz="1800" dirty="0">
              <a:effectLst/>
              <a:latin typeface="Sassoon Penpals" panose="02000400000000000000"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Sassoon Penpals" panose="02000400000000000000" pitchFamily="50" charset="0"/>
                <a:ea typeface="Calibri" panose="020F0502020204030204" pitchFamily="34" charset="0"/>
                <a:cs typeface="Times New Roman" panose="02020603050405020304" pitchFamily="18" charset="0"/>
              </a:rPr>
              <a:t>Now we use a washing machine instead of a wash board and wringer. This is much easier and less work. We put it in, switch on the electricity then leave it. </a:t>
            </a:r>
          </a:p>
          <a:p>
            <a:pPr>
              <a:lnSpc>
                <a:spcPct val="107000"/>
              </a:lnSpc>
              <a:spcAft>
                <a:spcPts val="800"/>
              </a:spcAft>
            </a:pPr>
            <a:r>
              <a:rPr lang="en-GB" sz="1800" dirty="0">
                <a:effectLst/>
                <a:latin typeface="Sassoon Penpals" panose="02000400000000000000" pitchFamily="50" charset="0"/>
                <a:ea typeface="Calibri" panose="020F0502020204030204" pitchFamily="34" charset="0"/>
                <a:cs typeface="Times New Roman" panose="02020603050405020304" pitchFamily="18" charset="0"/>
              </a:rPr>
              <a:t>The red hot water bottle is sometimes used to warm beds. It is safer than using hot ashes but still uses very hot water. Not many people need them now as we have central heating and thick duvets to keep us warm. </a:t>
            </a:r>
          </a:p>
          <a:p>
            <a:pPr>
              <a:lnSpc>
                <a:spcPct val="107000"/>
              </a:lnSpc>
              <a:spcAft>
                <a:spcPts val="800"/>
              </a:spcAft>
            </a:pPr>
            <a:r>
              <a:rPr lang="en-GB" sz="1800" dirty="0">
                <a:effectLst/>
                <a:latin typeface="Sassoon Penpals" panose="02000400000000000000" pitchFamily="50" charset="0"/>
                <a:ea typeface="Calibri" panose="020F0502020204030204" pitchFamily="34" charset="0"/>
                <a:cs typeface="Times New Roman" panose="02020603050405020304" pitchFamily="18" charset="0"/>
              </a:rPr>
              <a:t>You can see the bathroom with a bath and a shower. We don’t have to collect water from the street and heat it. We now have taps and hot water. The bathroom is much more private compared to the Victorian times. </a:t>
            </a:r>
          </a:p>
          <a:p>
            <a:r>
              <a:rPr lang="en-GB" sz="1800" dirty="0">
                <a:effectLst/>
                <a:latin typeface="Sassoon Penpals" panose="02000400000000000000" pitchFamily="50" charset="0"/>
                <a:ea typeface="Calibri" panose="020F0502020204030204" pitchFamily="34" charset="0"/>
                <a:cs typeface="Times New Roman" panose="02020603050405020304" pitchFamily="18" charset="0"/>
              </a:rPr>
              <a:t>The steam iron is much lighter and quicker to use. It doesn’t need to be heated in front of a fire because it uses electricity. </a:t>
            </a:r>
            <a:endParaRPr lang="en-GB" dirty="0"/>
          </a:p>
        </p:txBody>
      </p:sp>
    </p:spTree>
    <p:extLst>
      <p:ext uri="{BB962C8B-B14F-4D97-AF65-F5344CB8AC3E}">
        <p14:creationId xmlns:p14="http://schemas.microsoft.com/office/powerpoint/2010/main" val="3152429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assoon Penpals"/>
        <a:ea typeface=""/>
        <a:cs typeface=""/>
      </a:majorFont>
      <a:minorFont>
        <a:latin typeface="Sassoon Penpal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682</Words>
  <Application>Microsoft Office PowerPoint</Application>
  <PresentationFormat>Widescreen</PresentationFormat>
  <Paragraphs>64</Paragraphs>
  <Slides>8</Slides>
  <Notes>0</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Sassoon Penpals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lawson</dc:creator>
  <cp:lastModifiedBy>Hall, Linda</cp:lastModifiedBy>
  <cp:revision>16</cp:revision>
  <dcterms:created xsi:type="dcterms:W3CDTF">2021-01-11T15:35:58Z</dcterms:created>
  <dcterms:modified xsi:type="dcterms:W3CDTF">2021-01-14T17:13:27Z</dcterms:modified>
</cp:coreProperties>
</file>