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1:40:53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1:40:54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1:40:56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7B3C-A38F-40F0-AF4C-562D719BF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FB1BF-6B9A-4D49-8D19-5C6EE05A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08D40-F7BC-4B01-82A7-FC6BDE3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29D0-8C47-45A9-8DA5-F386A429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446A1-C672-4D63-B3CC-20D991BE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6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A2-2AF9-4DBF-8C09-9FCB508C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DDE9C-9529-4CE0-ACC1-4BF7F9185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9CCB-D3B8-44BB-A67B-CD5546A5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FB9E-0F7E-4F0E-8B95-3259DF91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74429-6B55-4731-B65E-95B90723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45E8C-5D0D-40F8-94C6-2BF946B94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BA4C0-24B1-4D30-B9AC-5DF3F117C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740B-E76D-4A67-A788-237FC46B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AEEFB-0968-40CD-8947-FE7A9556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112E-D55F-41D4-99F9-6DC5C29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2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B5A5-14B2-4107-9A14-41A9887B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72CF-6470-468D-A014-D09191F8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6754-5701-4CB6-889D-8FDF3EF1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064DF-01FD-4ECB-8897-DF2440D6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1AAEE-C35D-42EB-A7CA-29DD71AC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07AC-026D-4BF2-96F9-DA275523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D4FB-A3FE-4EEF-919A-63BE5BA2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8D2A4-5F98-4D9F-A066-B5451EFD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DBC0-9A48-4A70-B28E-26D0A860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663F7-A59B-41FC-BC85-D67180D8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5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305B-21CA-4BF1-8533-626D94AA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3C0-CC56-4D2C-A1CB-BBC44BEE0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C7D6-BAF7-4982-BEDC-9139C48E2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BF7E4-4622-4435-87E5-18BE1F4B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A85B8-E0DF-4F08-A139-D320C65B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94E2-3EA5-49BE-A609-88120185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6C36-A34F-46AC-8DCD-73828A61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2C0EB-771F-40B4-8FB0-F58F0A0E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546C1-A657-4AFE-9840-2495FA8C6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27F37-2F1D-4969-9B4D-6399C3E1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B307C-26E5-46B3-AE7B-BE7930043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57870-1024-4F3C-B8F0-CB040F24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20E81-6100-462E-AAAE-12978759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AFDF8-4051-495C-8C32-41B84748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E38E-4972-4667-B4C9-7A67474D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C041-6133-42E2-8911-BC02FAF0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D1C3D-E786-45BE-AE25-BAF57C33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BDAF7-1141-45D2-814A-499D724E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0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934EF-E3AB-4936-B6A6-938C6174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1B73A-3A1F-4C6C-88B7-FE39B5C3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9FEE3-1A8E-4A7E-AB23-58D61B2E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4575-B259-412A-97DD-DF26DFF0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F157-6BAD-4CBF-BEBB-E336B933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03391-B29B-4C44-8DB4-71C23FC2B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68977-F080-4BFB-900D-7E2C2109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9B3B-8828-4827-9904-E0AF8AB7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FBE9-3255-4C37-BB6A-9C218DB7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8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5D2D-9351-4AE3-B173-ABD5796E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C5E51-A014-4562-A36C-DF57794DA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F52D5-2A63-4A69-93A0-A393AAD1E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7DD5D-5E17-4505-B19C-6714D1B1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36B23-9A7B-40AC-B909-81062A0C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CB1FA-6CCF-4032-8907-04AE066A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ED6B9-46B3-4AF0-948F-04A1CB75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CF16D-9A42-4E28-AF5D-BAEAB6B5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9747-360F-42BB-847F-F30252F41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771C-8988-416C-9EFB-7DE3DE15D90B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EC481-D417-44BA-B8C1-818A9B3DA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CDEC3-61D5-46BB-AC98-5A4C1034A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B63D-0317-4A12-9432-70C63613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1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BC5C-AC23-43B0-8D3E-1C4B8050D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Sassoon Penpals" panose="02000400000000000000" pitchFamily="50" charset="0"/>
              </a:rPr>
              <a:t>Long multiplication</a:t>
            </a:r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F0357383-2FE8-4FC9-9E79-961931280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8574" y="5999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5CDA-8E5E-45E2-9864-12678875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5639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Sassoon Penpals" panose="02000400000000000000" pitchFamily="50" charset="0"/>
              </a:rPr>
              <a:t>324 x 23 = 7452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867E2-3C65-44A4-A88D-5AC915D8E66B}"/>
              </a:ext>
            </a:extLst>
          </p:cNvPr>
          <p:cNvSpPr txBox="1"/>
          <p:nvPr/>
        </p:nvSpPr>
        <p:spPr>
          <a:xfrm>
            <a:off x="901148" y="2351225"/>
            <a:ext cx="959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 Penpals" panose="02000400000000000000" pitchFamily="50" charset="0"/>
              </a:rPr>
              <a:t>Now it’s your turn…</a:t>
            </a:r>
          </a:p>
        </p:txBody>
      </p:sp>
      <p:pic>
        <p:nvPicPr>
          <p:cNvPr id="5" name="Slide 10">
            <a:hlinkClick r:id="" action="ppaction://media"/>
            <a:extLst>
              <a:ext uri="{FF2B5EF4-FFF2-40B4-BE49-F238E27FC236}">
                <a16:creationId xmlns:a16="http://schemas.microsoft.com/office/drawing/2014/main" id="{9F092345-E929-475F-A0CB-C7AED72A0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2252" y="5989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BA5C1D-595A-445A-80EA-59CE3029D300}"/>
              </a:ext>
            </a:extLst>
          </p:cNvPr>
          <p:cNvSpPr txBox="1"/>
          <p:nvPr/>
        </p:nvSpPr>
        <p:spPr>
          <a:xfrm>
            <a:off x="530087" y="331304"/>
            <a:ext cx="7845287" cy="650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121 x 15 =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221 x 24 =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88 x 353 =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741 x 16 =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5112 x 84 =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81 x 1270 =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3126 x 52 =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33 x 4136 =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7192 x 77 =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>
                <a:effectLst/>
                <a:latin typeface="Sassoon Penpals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4582 x 67 = </a:t>
            </a:r>
            <a:endParaRPr lang="en-GB" sz="3600" dirty="0"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7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6E32-16A3-4F54-8E7B-6634BC20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324 x 23 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FFD5-0BE1-45EA-ABDB-CED0DC73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First: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3 2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dirty="0">
                <a:latin typeface="Sassoon Penpals" panose="02000400000000000000" pitchFamily="50" charset="0"/>
              </a:rPr>
              <a:t>			Multiply 3 x 4 =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12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x    2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3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r>
              <a:rPr lang="en-GB" dirty="0">
                <a:latin typeface="Sassoon Penpals" panose="02000400000000000000" pitchFamily="50" charset="0"/>
              </a:rPr>
              <a:t>As the answer is larger than 9, we need to carry the ten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       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r>
              <a:rPr lang="en-GB" dirty="0">
                <a:latin typeface="Sassoon Penpals" panose="02000400000000000000" pitchFamily="50" charset="0"/>
              </a:rPr>
              <a:t>into the tens column.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     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A073F0-A8AE-4CD8-957C-2078F3CC8593}"/>
              </a:ext>
            </a:extLst>
          </p:cNvPr>
          <p:cNvSpPr/>
          <p:nvPr/>
        </p:nvSpPr>
        <p:spPr>
          <a:xfrm>
            <a:off x="1391478" y="4373217"/>
            <a:ext cx="318051" cy="38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7E6534-7780-4433-ADC0-657A93F30B7D}"/>
              </a:ext>
            </a:extLst>
          </p:cNvPr>
          <p:cNvCxnSpPr/>
          <p:nvPr/>
        </p:nvCxnSpPr>
        <p:spPr>
          <a:xfrm flipH="1">
            <a:off x="1709529" y="4240696"/>
            <a:ext cx="3074506" cy="2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Slide 2">
            <a:hlinkClick r:id="" action="ppaction://media"/>
            <a:extLst>
              <a:ext uri="{FF2B5EF4-FFF2-40B4-BE49-F238E27FC236}">
                <a16:creationId xmlns:a16="http://schemas.microsoft.com/office/drawing/2014/main" id="{C8F1DDE3-CCEC-4EEB-A43F-F0FD86ADD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6296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0A61-0467-4B74-84A6-AD9392A2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Next:</a:t>
            </a: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3 </a:t>
            </a:r>
            <a:r>
              <a:rPr lang="en-GB" sz="3200" dirty="0">
                <a:solidFill>
                  <a:srgbClr val="92D050"/>
                </a:solidFill>
                <a:latin typeface="Sassoon Penpals" panose="02000400000000000000" pitchFamily="50" charset="0"/>
              </a:rPr>
              <a:t>2</a:t>
            </a:r>
            <a:r>
              <a:rPr lang="en-GB" sz="3200" dirty="0">
                <a:latin typeface="Sassoon Penpals" panose="02000400000000000000" pitchFamily="50" charset="0"/>
              </a:rPr>
              <a:t> 4			Multiply 3 x 2 = </a:t>
            </a:r>
            <a:r>
              <a:rPr lang="en-GB" sz="3200" dirty="0">
                <a:solidFill>
                  <a:schemeClr val="accent6"/>
                </a:solidFill>
                <a:latin typeface="Sassoon Penpals" panose="02000400000000000000" pitchFamily="50" charset="0"/>
              </a:rPr>
              <a:t>6</a:t>
            </a: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x    2  </a:t>
            </a:r>
            <a:r>
              <a:rPr lang="en-GB" sz="3200" u="sng" dirty="0">
                <a:solidFill>
                  <a:srgbClr val="92D050"/>
                </a:solidFill>
                <a:latin typeface="Sassoon Penpals" panose="02000400000000000000" pitchFamily="50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r>
              <a:rPr lang="en-GB" sz="3200" dirty="0">
                <a:latin typeface="Sassoon Penpals" panose="02000400000000000000" pitchFamily="50" charset="0"/>
              </a:rPr>
              <a:t>Then add the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1</a:t>
            </a:r>
            <a:r>
              <a:rPr lang="en-GB" sz="3200" dirty="0">
                <a:latin typeface="Sassoon Penpals" panose="02000400000000000000" pitchFamily="50" charset="0"/>
              </a:rPr>
              <a:t> you carried earlier.</a:t>
            </a:r>
            <a:endParaRPr lang="en-GB" sz="32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      </a:t>
            </a:r>
            <a:r>
              <a:rPr lang="en-GB" sz="3200" u="sng" dirty="0">
                <a:solidFill>
                  <a:schemeClr val="accent6"/>
                </a:solidFill>
                <a:latin typeface="Sassoon Penpals" panose="02000400000000000000" pitchFamily="50" charset="0"/>
              </a:rPr>
              <a:t>7</a:t>
            </a:r>
            <a:r>
              <a:rPr lang="en-GB" sz="3200" u="sng" dirty="0">
                <a:latin typeface="Sassoon Penpals" panose="02000400000000000000" pitchFamily="50" charset="0"/>
              </a:rPr>
              <a:t>  </a:t>
            </a:r>
            <a:r>
              <a:rPr lang="en-GB" sz="3200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2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      1</a:t>
            </a: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				Cross out the one you have carried so you 					remember not to add it again.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573B3-E415-446D-A46F-AD186B936EBB}"/>
              </a:ext>
            </a:extLst>
          </p:cNvPr>
          <p:cNvSpPr txBox="1"/>
          <p:nvPr/>
        </p:nvSpPr>
        <p:spPr>
          <a:xfrm>
            <a:off x="4565373" y="2841637"/>
            <a:ext cx="164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  <a:latin typeface="Sassoon Penpals" panose="02000400000000000000" pitchFamily="50" charset="0"/>
              </a:rPr>
              <a:t>6 + 1 = 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9D11F-9323-4C61-9953-1BC4E0C50FE1}"/>
              </a:ext>
            </a:extLst>
          </p:cNvPr>
          <p:cNvCxnSpPr>
            <a:cxnSpLocks/>
          </p:cNvCxnSpPr>
          <p:nvPr/>
        </p:nvCxnSpPr>
        <p:spPr>
          <a:xfrm flipV="1">
            <a:off x="1537251" y="3569712"/>
            <a:ext cx="212035" cy="2964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Slide 3">
            <a:hlinkClick r:id="" action="ppaction://media"/>
            <a:extLst>
              <a:ext uri="{FF2B5EF4-FFF2-40B4-BE49-F238E27FC236}">
                <a16:creationId xmlns:a16="http://schemas.microsoft.com/office/drawing/2014/main" id="{41EBFE88-7DAB-468C-90FB-2578E3823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0278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10C5-CCC7-45D9-80A5-E9404303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Then:</a:t>
            </a:r>
          </a:p>
          <a:p>
            <a:pPr marL="0" indent="0">
              <a:buNone/>
            </a:pP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</a:t>
            </a:r>
            <a:r>
              <a:rPr lang="en-GB" sz="3200" dirty="0">
                <a:solidFill>
                  <a:schemeClr val="accent1"/>
                </a:solidFill>
                <a:latin typeface="Sassoon Penpals" panose="02000400000000000000" pitchFamily="50" charset="0"/>
              </a:rPr>
              <a:t>3</a:t>
            </a:r>
            <a:r>
              <a:rPr lang="en-GB" sz="3200" dirty="0">
                <a:latin typeface="Sassoon Penpals" panose="02000400000000000000" pitchFamily="50" charset="0"/>
              </a:rPr>
              <a:t> 2 4			Multiply 3 x 3 =</a:t>
            </a:r>
            <a:r>
              <a:rPr lang="en-GB" sz="3200" dirty="0">
                <a:solidFill>
                  <a:schemeClr val="accent1"/>
                </a:solidFill>
                <a:latin typeface="Sassoon Penpals" panose="02000400000000000000" pitchFamily="50" charset="0"/>
              </a:rPr>
              <a:t> 9</a:t>
            </a: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x    2  </a:t>
            </a:r>
            <a:r>
              <a:rPr lang="en-GB" sz="3200" u="sng" dirty="0">
                <a:solidFill>
                  <a:schemeClr val="accent1"/>
                </a:solidFill>
                <a:latin typeface="Sassoon Penpals" panose="02000400000000000000" pitchFamily="50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endParaRPr lang="en-GB" sz="32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</a:t>
            </a:r>
            <a:r>
              <a:rPr lang="en-GB" sz="3200" dirty="0">
                <a:solidFill>
                  <a:schemeClr val="accent1"/>
                </a:solidFill>
                <a:latin typeface="Sassoon Penpals" panose="02000400000000000000" pitchFamily="50" charset="0"/>
              </a:rPr>
              <a:t>9</a:t>
            </a:r>
            <a:r>
              <a:rPr lang="en-GB" sz="32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solidFill>
                  <a:schemeClr val="accent6"/>
                </a:solidFill>
                <a:latin typeface="Sassoon Penpals" panose="02000400000000000000" pitchFamily="50" charset="0"/>
              </a:rPr>
              <a:t>7</a:t>
            </a:r>
            <a:r>
              <a:rPr lang="en-GB" sz="3200" dirty="0">
                <a:latin typeface="Sassoon Penpals" panose="02000400000000000000" pitchFamily="50" charset="0"/>
              </a:rPr>
              <a:t> 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2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      1</a:t>
            </a: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				</a:t>
            </a:r>
            <a:endParaRPr lang="en-GB" dirty="0">
              <a:latin typeface="Sassoon Penpals" panose="02000400000000000000" pitchFamily="5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8C27E2-4ED9-4EA9-A4F9-D34E3CB39B40}"/>
                  </a:ext>
                </a:extLst>
              </p14:cNvPr>
              <p14:cNvContentPartPr/>
              <p14:nvPr/>
            </p14:nvContentPartPr>
            <p14:xfrm>
              <a:off x="410301" y="15631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8C27E2-4ED9-4EA9-A4F9-D34E3CB39B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301" y="1554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7D5B20-E0C5-4DDA-BA58-814E938407AC}"/>
                  </a:ext>
                </a:extLst>
              </p14:cNvPr>
              <p14:cNvContentPartPr/>
              <p14:nvPr/>
            </p14:nvContentPartPr>
            <p14:xfrm>
              <a:off x="2186181" y="37089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7D5B20-E0C5-4DDA-BA58-814E938407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7541" y="3618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1A7DAC-0E37-4057-9A31-3BCE3DAEDC16}"/>
                  </a:ext>
                </a:extLst>
              </p14:cNvPr>
              <p14:cNvContentPartPr/>
              <p14:nvPr/>
            </p14:nvContentPartPr>
            <p14:xfrm>
              <a:off x="2239461" y="45002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1A7DAC-0E37-4057-9A31-3BCE3DAEDC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0461" y="44138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9E7C53-ED95-48CC-BE0D-FFA6D1868CC2}"/>
              </a:ext>
            </a:extLst>
          </p:cNvPr>
          <p:cNvCxnSpPr>
            <a:cxnSpLocks/>
          </p:cNvCxnSpPr>
          <p:nvPr/>
        </p:nvCxnSpPr>
        <p:spPr>
          <a:xfrm flipV="1">
            <a:off x="1524000" y="3556460"/>
            <a:ext cx="212035" cy="2964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Slide 4">
            <a:hlinkClick r:id="" action="ppaction://media"/>
            <a:extLst>
              <a:ext uri="{FF2B5EF4-FFF2-40B4-BE49-F238E27FC236}">
                <a16:creationId xmlns:a16="http://schemas.microsoft.com/office/drawing/2014/main" id="{48502AFE-5A64-41F2-B6D4-5A61C4B87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4200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ADA0-49FF-435D-BA5F-DE668FC19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826"/>
            <a:ext cx="10515600" cy="5713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Next:</a:t>
            </a: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3 2 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sz="3200" dirty="0">
                <a:latin typeface="Sassoon Penpals" panose="02000400000000000000" pitchFamily="50" charset="0"/>
              </a:rPr>
              <a:t>			Now we are going to multiply by the tens</a:t>
            </a:r>
            <a:endParaRPr lang="en-GB" sz="3200" dirty="0">
              <a:solidFill>
                <a:schemeClr val="accent1"/>
              </a:solidFill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x    2  </a:t>
            </a:r>
            <a:r>
              <a:rPr lang="en-GB" sz="3200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r>
              <a:rPr lang="en-GB" sz="3200" dirty="0">
                <a:latin typeface="Sassoon Penpals" panose="02000400000000000000" pitchFamily="50" charset="0"/>
              </a:rPr>
              <a:t>column, so we need to use a 0 to be our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</a:t>
            </a:r>
            <a:endParaRPr lang="en-GB" sz="32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</a:t>
            </a:r>
            <a:r>
              <a:rPr lang="en-GB" sz="3200" dirty="0">
                <a:solidFill>
                  <a:schemeClr val="accent1"/>
                </a:solidFill>
                <a:latin typeface="Sassoon Penpals" panose="02000400000000000000" pitchFamily="50" charset="0"/>
              </a:rPr>
              <a:t>9</a:t>
            </a:r>
            <a:r>
              <a:rPr lang="en-GB" sz="32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solidFill>
                  <a:schemeClr val="accent6"/>
                </a:solidFill>
                <a:latin typeface="Sassoon Penpals" panose="02000400000000000000" pitchFamily="50" charset="0"/>
              </a:rPr>
              <a:t>7</a:t>
            </a:r>
            <a:r>
              <a:rPr lang="en-GB" sz="3200" dirty="0">
                <a:latin typeface="Sassoon Penpals" panose="02000400000000000000" pitchFamily="50" charset="0"/>
              </a:rPr>
              <a:t> 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2			</a:t>
            </a:r>
            <a:r>
              <a:rPr lang="en-GB" sz="3200" dirty="0">
                <a:latin typeface="Sassoon Penpals" panose="02000400000000000000" pitchFamily="50" charset="0"/>
              </a:rPr>
              <a:t>place holder in the ones column.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FF0000"/>
                </a:solidFill>
                <a:latin typeface="Sassoon Penpals" panose="02000400000000000000" pitchFamily="50" charset="0"/>
              </a:rPr>
              <a:t>           1</a:t>
            </a: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      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BC274B-7CD0-4C64-B3B1-2239BDE57BDE}"/>
              </a:ext>
            </a:extLst>
          </p:cNvPr>
          <p:cNvCxnSpPr>
            <a:cxnSpLocks/>
          </p:cNvCxnSpPr>
          <p:nvPr/>
        </p:nvCxnSpPr>
        <p:spPr>
          <a:xfrm flipV="1">
            <a:off x="1577008" y="2690192"/>
            <a:ext cx="92765" cy="927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Slide 5">
            <a:hlinkClick r:id="" action="ppaction://media"/>
            <a:extLst>
              <a:ext uri="{FF2B5EF4-FFF2-40B4-BE49-F238E27FC236}">
                <a16:creationId xmlns:a16="http://schemas.microsoft.com/office/drawing/2014/main" id="{B28F89D6-6262-4EAA-A3B4-BBA3A1AB1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21BE-C084-4DB6-915D-F2D0060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330"/>
            <a:ext cx="10515600" cy="546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Now:</a:t>
            </a:r>
          </a:p>
          <a:p>
            <a:pPr marL="0" indent="0">
              <a:buNone/>
            </a:pP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3 2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sz="3200" dirty="0">
                <a:latin typeface="Sassoon Penpals" panose="02000400000000000000" pitchFamily="50" charset="0"/>
              </a:rPr>
              <a:t>			Multiply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2 x 4 = 8</a:t>
            </a: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x    </a:t>
            </a:r>
            <a:r>
              <a:rPr lang="en-GB" sz="3200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2</a:t>
            </a:r>
            <a:r>
              <a:rPr lang="en-GB" sz="3200" u="sng" dirty="0">
                <a:latin typeface="Sassoon Penpals" panose="02000400000000000000" pitchFamily="50" charset="0"/>
              </a:rPr>
              <a:t>  3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endParaRPr lang="en-GB" sz="32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9 7  2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Sassoon Penpals" panose="02000400000000000000" pitchFamily="50" charset="0"/>
              </a:rPr>
              <a:t>           1</a:t>
            </a: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  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8</a:t>
            </a:r>
            <a:r>
              <a:rPr lang="en-GB" sz="3200" dirty="0">
                <a:latin typeface="Sassoon Penpals" panose="02000400000000000000" pitchFamily="50" charset="0"/>
              </a:rPr>
              <a:t> 0</a:t>
            </a:r>
          </a:p>
        </p:txBody>
      </p:sp>
      <p:pic>
        <p:nvPicPr>
          <p:cNvPr id="5" name="Slide 6">
            <a:hlinkClick r:id="" action="ppaction://media"/>
            <a:extLst>
              <a:ext uri="{FF2B5EF4-FFF2-40B4-BE49-F238E27FC236}">
                <a16:creationId xmlns:a16="http://schemas.microsoft.com/office/drawing/2014/main" id="{3D4C4598-9B19-4D31-A269-1E09C7072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758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9D6-56CC-4280-B2B9-F0995F4E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591"/>
            <a:ext cx="10515600" cy="5620372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Sassoon Penpals" panose="02000400000000000000" pitchFamily="50" charset="0"/>
              </a:rPr>
              <a:t>Next:</a:t>
            </a:r>
          </a:p>
          <a:p>
            <a:pPr marL="0" indent="0">
              <a:buNone/>
            </a:pPr>
            <a:endParaRPr lang="en-GB" sz="36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600" dirty="0">
                <a:latin typeface="Sassoon Penpals" panose="02000400000000000000" pitchFamily="50" charset="0"/>
              </a:rPr>
              <a:t>   3 </a:t>
            </a:r>
            <a:r>
              <a:rPr lang="en-GB" sz="3600" dirty="0">
                <a:solidFill>
                  <a:schemeClr val="accent6"/>
                </a:solidFill>
                <a:latin typeface="Sassoon Penpals" panose="02000400000000000000" pitchFamily="50" charset="0"/>
              </a:rPr>
              <a:t>2</a:t>
            </a:r>
            <a:r>
              <a:rPr lang="en-GB" sz="3600" dirty="0">
                <a:latin typeface="Sassoon Penpals" panose="02000400000000000000" pitchFamily="50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sz="3600" dirty="0">
                <a:latin typeface="Sassoon Penpals" panose="02000400000000000000" pitchFamily="50" charset="0"/>
              </a:rPr>
              <a:t>			Multiply </a:t>
            </a:r>
            <a:r>
              <a:rPr lang="en-GB" sz="3600" dirty="0">
                <a:solidFill>
                  <a:schemeClr val="accent6"/>
                </a:solidFill>
                <a:latin typeface="Sassoon Penpals" panose="02000400000000000000" pitchFamily="50" charset="0"/>
              </a:rPr>
              <a:t>2 x 2 = 4</a:t>
            </a:r>
          </a:p>
          <a:p>
            <a:pPr marL="0" indent="0">
              <a:buNone/>
            </a:pPr>
            <a:r>
              <a:rPr lang="en-GB" sz="3600" u="sng" dirty="0">
                <a:latin typeface="Sassoon Penpals" panose="02000400000000000000" pitchFamily="50" charset="0"/>
              </a:rPr>
              <a:t>x    </a:t>
            </a:r>
            <a:r>
              <a:rPr lang="en-GB" sz="3600" u="sng" dirty="0">
                <a:solidFill>
                  <a:schemeClr val="accent6"/>
                </a:solidFill>
                <a:latin typeface="Sassoon Penpals" panose="02000400000000000000" pitchFamily="50" charset="0"/>
              </a:rPr>
              <a:t>2</a:t>
            </a:r>
            <a:r>
              <a:rPr lang="en-GB" sz="3600" u="sng" dirty="0">
                <a:latin typeface="Sassoon Penpals" panose="02000400000000000000" pitchFamily="50" charset="0"/>
              </a:rPr>
              <a:t>  3</a:t>
            </a:r>
            <a:r>
              <a:rPr lang="en-GB" sz="36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endParaRPr lang="en-GB" sz="36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600" dirty="0">
                <a:latin typeface="Sassoon Penpals" panose="02000400000000000000" pitchFamily="50" charset="0"/>
              </a:rPr>
              <a:t>   9 7  2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Sassoon Penpals" panose="02000400000000000000" pitchFamily="50" charset="0"/>
              </a:rPr>
              <a:t>           1</a:t>
            </a:r>
            <a:endParaRPr lang="en-GB" sz="36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600" u="sng" dirty="0">
                <a:latin typeface="Sassoon Penpals" panose="02000400000000000000" pitchFamily="50" charset="0"/>
              </a:rPr>
              <a:t>   </a:t>
            </a:r>
            <a:r>
              <a:rPr lang="en-GB" sz="3600" u="sng" dirty="0">
                <a:solidFill>
                  <a:schemeClr val="accent6"/>
                </a:solidFill>
                <a:latin typeface="Sassoon Penpals" panose="02000400000000000000" pitchFamily="50" charset="0"/>
              </a:rPr>
              <a:t>4</a:t>
            </a:r>
            <a:r>
              <a:rPr lang="en-GB" sz="3600" u="sng" dirty="0">
                <a:latin typeface="Sassoon Penpals" panose="02000400000000000000" pitchFamily="50" charset="0"/>
              </a:rPr>
              <a:t> </a:t>
            </a:r>
            <a:r>
              <a:rPr lang="en-GB" sz="3600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8</a:t>
            </a:r>
            <a:r>
              <a:rPr lang="en-GB" sz="3600" u="sng" dirty="0">
                <a:latin typeface="Sassoon Penpals" panose="02000400000000000000" pitchFamily="50" charset="0"/>
              </a:rPr>
              <a:t> 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lide 7">
            <a:hlinkClick r:id="" action="ppaction://media"/>
            <a:extLst>
              <a:ext uri="{FF2B5EF4-FFF2-40B4-BE49-F238E27FC236}">
                <a16:creationId xmlns:a16="http://schemas.microsoft.com/office/drawing/2014/main" id="{6CB929B1-7047-48CC-B577-7CAF0D2AC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3044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D7D3-6A1D-4E76-8A62-CCC71A7D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516835"/>
            <a:ext cx="11635409" cy="566012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Now:</a:t>
            </a:r>
          </a:p>
          <a:p>
            <a:pPr marL="0" indent="0">
              <a:buNone/>
            </a:pP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accent5"/>
                </a:solidFill>
                <a:latin typeface="Sassoon Penpals" panose="02000400000000000000" pitchFamily="50" charset="0"/>
              </a:rPr>
              <a:t>   3</a:t>
            </a:r>
            <a:r>
              <a:rPr lang="en-GB" sz="32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solidFill>
                  <a:schemeClr val="accent6"/>
                </a:solidFill>
                <a:latin typeface="Sassoon Penpals" panose="02000400000000000000" pitchFamily="50" charset="0"/>
              </a:rPr>
              <a:t>2</a:t>
            </a:r>
            <a:r>
              <a:rPr lang="en-GB" sz="32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sz="3200" dirty="0">
                <a:latin typeface="Sassoon Penpals" panose="02000400000000000000" pitchFamily="50" charset="0"/>
              </a:rPr>
              <a:t>			Multiply </a:t>
            </a:r>
            <a:r>
              <a:rPr lang="en-GB" sz="3200" dirty="0">
                <a:solidFill>
                  <a:schemeClr val="accent1"/>
                </a:solidFill>
                <a:latin typeface="Sassoon Penpals" panose="02000400000000000000" pitchFamily="50" charset="0"/>
              </a:rPr>
              <a:t>2 x 3 = 6</a:t>
            </a: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x    </a:t>
            </a:r>
            <a:r>
              <a:rPr lang="en-GB" sz="3200" u="sng" dirty="0">
                <a:solidFill>
                  <a:schemeClr val="accent5"/>
                </a:solidFill>
                <a:latin typeface="Sassoon Penpals" panose="02000400000000000000" pitchFamily="50" charset="0"/>
              </a:rPr>
              <a:t>2</a:t>
            </a:r>
            <a:r>
              <a:rPr lang="en-GB" sz="3200" u="sng" dirty="0">
                <a:latin typeface="Sassoon Penpals" panose="02000400000000000000" pitchFamily="50" charset="0"/>
              </a:rPr>
              <a:t>  3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endParaRPr lang="en-GB" sz="32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9 7  2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Sassoon Penpals" panose="02000400000000000000" pitchFamily="50" charset="0"/>
              </a:rPr>
              <a:t>           1</a:t>
            </a: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u="sng" dirty="0">
                <a:solidFill>
                  <a:schemeClr val="accent5"/>
                </a:solidFill>
                <a:latin typeface="Sassoon Penpals" panose="02000400000000000000" pitchFamily="50" charset="0"/>
              </a:rPr>
              <a:t>6</a:t>
            </a:r>
            <a:r>
              <a:rPr lang="en-GB" sz="3200" u="sng" dirty="0">
                <a:latin typeface="Sassoon Penpals" panose="02000400000000000000" pitchFamily="50" charset="0"/>
              </a:rPr>
              <a:t> </a:t>
            </a:r>
            <a:r>
              <a:rPr lang="en-GB" sz="3200" u="sng" dirty="0">
                <a:solidFill>
                  <a:schemeClr val="accent6"/>
                </a:solidFill>
                <a:latin typeface="Sassoon Penpals" panose="02000400000000000000" pitchFamily="50" charset="0"/>
              </a:rPr>
              <a:t>4</a:t>
            </a:r>
            <a:r>
              <a:rPr lang="en-GB" sz="3200" u="sng" dirty="0">
                <a:latin typeface="Sassoon Penpals" panose="02000400000000000000" pitchFamily="50" charset="0"/>
              </a:rPr>
              <a:t>  </a:t>
            </a:r>
            <a:r>
              <a:rPr lang="en-GB" sz="3200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8</a:t>
            </a:r>
            <a:r>
              <a:rPr lang="en-GB" sz="3200" u="sng" dirty="0">
                <a:latin typeface="Sassoon Penpals" panose="02000400000000000000" pitchFamily="50" charset="0"/>
              </a:rPr>
              <a:t> 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lide 8">
            <a:hlinkClick r:id="" action="ppaction://media"/>
            <a:extLst>
              <a:ext uri="{FF2B5EF4-FFF2-40B4-BE49-F238E27FC236}">
                <a16:creationId xmlns:a16="http://schemas.microsoft.com/office/drawing/2014/main" id="{45489DF5-911E-4166-960E-125392831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1339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DE35A-2C08-40B0-B355-2C1DF09F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318053"/>
            <a:ext cx="10515600" cy="5832406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Finally:</a:t>
            </a:r>
          </a:p>
          <a:p>
            <a:pPr marL="0" indent="0">
              <a:buNone/>
            </a:pP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accent5"/>
                </a:solidFill>
                <a:latin typeface="Sassoon Penpals" panose="02000400000000000000" pitchFamily="50" charset="0"/>
              </a:rPr>
              <a:t>   3</a:t>
            </a:r>
            <a:r>
              <a:rPr lang="en-GB" sz="32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solidFill>
                  <a:schemeClr val="accent6"/>
                </a:solidFill>
                <a:latin typeface="Sassoon Penpals" panose="02000400000000000000" pitchFamily="50" charset="0"/>
              </a:rPr>
              <a:t>2</a:t>
            </a:r>
            <a:r>
              <a:rPr lang="en-GB" sz="32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sz="3200" dirty="0">
                <a:latin typeface="Sassoon Penpals" panose="02000400000000000000" pitchFamily="50" charset="0"/>
              </a:rPr>
              <a:t>			We now need to add the two answers</a:t>
            </a: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x    </a:t>
            </a:r>
            <a:r>
              <a:rPr lang="en-GB" sz="3200" u="sng" dirty="0">
                <a:solidFill>
                  <a:schemeClr val="accent5"/>
                </a:solidFill>
                <a:latin typeface="Sassoon Penpals" panose="02000400000000000000" pitchFamily="50" charset="0"/>
              </a:rPr>
              <a:t>2</a:t>
            </a:r>
            <a:r>
              <a:rPr lang="en-GB" sz="3200" u="sng" dirty="0">
                <a:latin typeface="Sassoon Penpals" panose="02000400000000000000" pitchFamily="50" charset="0"/>
              </a:rPr>
              <a:t> 3</a:t>
            </a:r>
            <a:r>
              <a:rPr lang="en-GB" sz="3200" dirty="0">
                <a:latin typeface="Sassoon Penpals" panose="02000400000000000000" pitchFamily="50" charset="0"/>
              </a:rPr>
              <a:t>			together.</a:t>
            </a:r>
            <a:r>
              <a:rPr lang="en-GB" sz="3200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endParaRPr lang="en-GB" sz="3200" u="sng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dirty="0">
                <a:latin typeface="Sassoon Penpals" panose="02000400000000000000" pitchFamily="50" charset="0"/>
              </a:rPr>
              <a:t>   9 7 2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Sassoon Penpals" panose="02000400000000000000" pitchFamily="50" charset="0"/>
              </a:rPr>
              <a:t> </a:t>
            </a:r>
            <a:r>
              <a:rPr lang="en-GB" sz="3200" dirty="0">
                <a:latin typeface="Sassoon Penpals" panose="02000400000000000000" pitchFamily="50" charset="0"/>
              </a:rPr>
              <a:t>+</a:t>
            </a:r>
            <a:r>
              <a:rPr lang="en-GB" sz="1800" dirty="0">
                <a:latin typeface="Sassoon Penpals" panose="02000400000000000000" pitchFamily="50" charset="0"/>
              </a:rPr>
              <a:t>          1</a:t>
            </a:r>
            <a:endParaRPr lang="en-GB" sz="3200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sz="3200" u="sng" dirty="0">
                <a:solidFill>
                  <a:schemeClr val="accent5"/>
                </a:solidFill>
                <a:latin typeface="Sassoon Penpals" panose="02000400000000000000" pitchFamily="50" charset="0"/>
              </a:rPr>
              <a:t>6</a:t>
            </a:r>
            <a:r>
              <a:rPr lang="en-GB" sz="3200" u="sng" dirty="0">
                <a:latin typeface="Sassoon Penpals" panose="02000400000000000000" pitchFamily="50" charset="0"/>
              </a:rPr>
              <a:t> </a:t>
            </a:r>
            <a:r>
              <a:rPr lang="en-GB" sz="3200" u="sng" dirty="0">
                <a:solidFill>
                  <a:schemeClr val="accent6"/>
                </a:solidFill>
                <a:latin typeface="Sassoon Penpals" panose="02000400000000000000" pitchFamily="50" charset="0"/>
              </a:rPr>
              <a:t>4</a:t>
            </a:r>
            <a:r>
              <a:rPr lang="en-GB" sz="3200" u="sng" dirty="0">
                <a:latin typeface="Sassoon Penpals" panose="02000400000000000000" pitchFamily="50" charset="0"/>
              </a:rPr>
              <a:t> </a:t>
            </a:r>
            <a:r>
              <a:rPr lang="en-GB" sz="3200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8</a:t>
            </a:r>
            <a:r>
              <a:rPr lang="en-GB" sz="3200" u="sng" dirty="0">
                <a:latin typeface="Sassoon Penpals" panose="02000400000000000000" pitchFamily="50" charset="0"/>
              </a:rPr>
              <a:t> 0</a:t>
            </a:r>
          </a:p>
          <a:p>
            <a:pPr marL="0" indent="0">
              <a:buNone/>
            </a:pPr>
            <a:r>
              <a:rPr lang="en-GB" sz="3200" u="sng" dirty="0">
                <a:latin typeface="Sassoon Penpals" panose="02000400000000000000" pitchFamily="50" charset="0"/>
              </a:rPr>
              <a:t>7 4 5 2</a:t>
            </a:r>
          </a:p>
          <a:p>
            <a:pPr marL="0" indent="0">
              <a:buNone/>
            </a:pPr>
            <a:r>
              <a:rPr lang="en-GB" sz="1800" dirty="0">
                <a:latin typeface="Sassoon Penpals" panose="02000400000000000000" pitchFamily="50" charset="0"/>
              </a:rPr>
              <a:t>1    1   </a:t>
            </a:r>
            <a:endParaRPr lang="en-GB" sz="1600" dirty="0">
              <a:latin typeface="Sassoon Penpals" panose="02000400000000000000" pitchFamily="50" charset="0"/>
            </a:endParaRPr>
          </a:p>
        </p:txBody>
      </p:sp>
      <p:pic>
        <p:nvPicPr>
          <p:cNvPr id="4" name="Slide 9">
            <a:hlinkClick r:id="" action="ppaction://media"/>
            <a:extLst>
              <a:ext uri="{FF2B5EF4-FFF2-40B4-BE49-F238E27FC236}">
                <a16:creationId xmlns:a16="http://schemas.microsoft.com/office/drawing/2014/main" id="{C18C8FC3-6971-42FB-8510-DC82973A4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8513" y="5845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396</Words>
  <Application>Microsoft Office PowerPoint</Application>
  <PresentationFormat>Widescreen</PresentationFormat>
  <Paragraphs>72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Sassoon Penpals</vt:lpstr>
      <vt:lpstr>Times New Roman</vt:lpstr>
      <vt:lpstr>Office Theme</vt:lpstr>
      <vt:lpstr>Long multiplication</vt:lpstr>
      <vt:lpstr>324 x 23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324 x 23 = 7452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multiplication</dc:title>
  <dc:creator>Lincoln-Johnson, Nicola</dc:creator>
  <cp:lastModifiedBy>Kilmartin, Rachel</cp:lastModifiedBy>
  <cp:revision>11</cp:revision>
  <dcterms:created xsi:type="dcterms:W3CDTF">2021-01-11T11:27:53Z</dcterms:created>
  <dcterms:modified xsi:type="dcterms:W3CDTF">2021-01-12T10:44:13Z</dcterms:modified>
</cp:coreProperties>
</file>