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7"/>
  </p:normalViewPr>
  <p:slideViewPr>
    <p:cSldViewPr snapToGrid="0" snapToObjects="1">
      <p:cViewPr varScale="1">
        <p:scale>
          <a:sx n="101" d="100"/>
          <a:sy n="101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11F32-B95B-5F4F-B7D8-084FC5351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144A61-3AC7-9C4F-951C-CC215402C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69DF2-8A08-0C40-A956-8F27E30D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0DE32-BE43-074E-85D6-C3031D2F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567EF-0BE5-574C-AF55-F0B49F23B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26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4CD6D-89D1-DF41-84A9-FA0EFFC8A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06B7C-15CB-124E-B7FA-3213E3DF0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039DC-AFED-4149-891B-EC575D7BB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CFBB-0F73-3F4A-ACEF-F3D38BD95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5B980-7D70-0C4F-B7B7-0B4EECBC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295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219B2-902C-CD49-A2D4-69BBF2AE7B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9943F9-D70F-1B4E-BB71-EE6B1F45E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F1D70-4914-4141-8A3E-6D434EE1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78521-3DDD-2847-A31A-E2E06600C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4045D-C4F8-6147-8FB6-E3BF7BC2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988CA-EF47-294E-8E41-9FDA63EB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5D6DD-3406-DD44-ADEF-42499A253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3C3BC-EE1B-854C-8DB4-AB10D35D2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42B4-2C39-D749-9198-CDACADB4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868B5-6E8E-B24E-9E8F-129180C7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4BF6E-83D6-5440-A993-0DCDE203A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6A56F-EC39-D842-A1C8-23DA1CCC0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BEC3A5-E721-B644-B3FF-BCE2B66E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4E807-8583-F741-88A6-7C36C1E7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B94CC-694F-9B46-838C-0C2903B2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6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D0DA7-1973-E14D-8966-95045FF74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B059D-765B-1F4A-A0E9-5D00B1A04F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5E432-4DAE-1845-A412-D043025B1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24711-6387-5D4D-AF6F-2741ED681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7E7FD-0E12-1D42-84BB-AB2E14C0D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B4CF2-6138-9E4E-AB5B-243297BD3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71F4-47AD-9048-93BE-6CDB5CB6A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A0CAA-8DE1-E24A-9122-C82430D99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B3FDD-B063-4C4B-8383-421BCC5B9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DFE476-9BB2-2A4F-AA68-7AF38E8F4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BBF7F-D36E-5942-877A-2AEC583528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EB4D32-A8E3-7642-A69C-6FE8A7A7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7663D3-F5E4-FA46-A3A2-8A434A43E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11842-31CB-044D-A752-63ACCDDDF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752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D03E2-1A5D-0443-AA62-7B9BB74D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727B26-62B3-3748-B0FB-2D04B153C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EF996-8796-2440-9E28-B4ECFA26B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253F6-07B5-F04E-8FBF-7931C992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2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E51C5A-337C-7945-B85B-26B87702A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C86FB8-BD2B-D941-9FAA-443686E50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E0CFCB-3E5C-8141-8AC6-83C78D275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9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E9015-FFAE-4947-92B6-548B1A255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4FEC5-113B-4845-A007-52C0F08E7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DF304-A5E9-ED41-9BC3-DFFA66344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1230DB-436A-D246-A7D4-9FFE281C1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A843EB-BC73-DD40-892A-9587464C0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0165D-BBBB-F44A-95AF-9A50364E4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5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583B9-1DF1-A849-A04A-D9B1A32D2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BC68FF-A6EF-F545-8C30-D7D1B053F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EA0B6-11CF-8C46-B54A-7EEF92673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F1314-B5EF-E24B-8B85-044DBDD6A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DFFDA-F6CB-AA4C-80EC-F75065AF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FF433-C630-E44B-AD11-53FE007B2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74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56ED9D-4DFB-DF40-934F-1CEAE8F8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3F469-B4E0-354D-B965-C9CD2D6C6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6BBE4-C1CD-FD44-9FC1-24EA4344C8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D73B4-FD86-764F-B534-7AE38C8EABCE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45A8E-80C5-D043-9FDE-3A8C5AFA1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A84EC-470D-FA43-99D5-FFBB7D4C0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7D2A6-831E-1F45-80B4-84866004E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3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3B7F2-FFB8-134E-A94D-C49089FD0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Fractions more than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869E8E-BF9D-7548-A0AC-82C52AB036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7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BDE3-13D5-D242-96EA-2D8C3D4B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fraction more than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94C6D-4544-134A-A5FB-3689B05E7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we have a fraction where the numerator (top number) is larger than the denominator (bottom number).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mean that there are more parts than the total of 1 whole.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 9/4 means that there are 9 quarters but 4 quarters makes 1 whole so the fraction is more than 1 whole.</a:t>
            </a:r>
          </a:p>
        </p:txBody>
      </p:sp>
    </p:spTree>
    <p:extLst>
      <p:ext uri="{BB962C8B-B14F-4D97-AF65-F5344CB8AC3E}">
        <p14:creationId xmlns:p14="http://schemas.microsoft.com/office/powerpoint/2010/main" val="313542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32F8E-C5EF-B947-A890-7C745F7B9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bar models to help express fractions.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5ABA1-26CB-E140-ADBB-C2A505949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If we look at the fraction 9/4 again.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denominator tells use how many parts a whole bar should have (4)</a:t>
            </a:r>
          </a:p>
          <a:p>
            <a:pPr marL="0" indent="0">
              <a:buNone/>
            </a:pPr>
            <a:r>
              <a:rPr lang="en-US" dirty="0"/>
              <a:t>The numerator tells us how many parts need to be shades (9)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9/4 = </a:t>
            </a:r>
            <a:r>
              <a:rPr lang="en-US" dirty="0">
                <a:solidFill>
                  <a:srgbClr val="FF0000"/>
                </a:solidFill>
              </a:rPr>
              <a:t>2 wholes </a:t>
            </a:r>
            <a:r>
              <a:rPr lang="en-US" dirty="0"/>
              <a:t>and </a:t>
            </a:r>
            <a:r>
              <a:rPr lang="en-US" dirty="0">
                <a:solidFill>
                  <a:srgbClr val="002060"/>
                </a:solidFill>
              </a:rPr>
              <a:t>¼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29DC2AB-9624-F948-9CE3-D73A26206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544285"/>
              </p:ext>
            </p:extLst>
          </p:nvPr>
        </p:nvGraphicFramePr>
        <p:xfrm>
          <a:off x="939800" y="393154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228911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96669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681961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857777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74625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DE8EB19-F5C1-6948-8055-EFD9D0C12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825338"/>
              </p:ext>
            </p:extLst>
          </p:nvPr>
        </p:nvGraphicFramePr>
        <p:xfrm>
          <a:off x="939800" y="4641583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228911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96669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681961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857777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746252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EFB603BD-4A67-634F-92DD-0C73D21FF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193209"/>
              </p:ext>
            </p:extLst>
          </p:nvPr>
        </p:nvGraphicFramePr>
        <p:xfrm>
          <a:off x="939800" y="5351620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228911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196669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681961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857777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74625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BA894BE-EDC9-6F46-854A-597346802566}"/>
              </a:ext>
            </a:extLst>
          </p:cNvPr>
          <p:cNvSpPr txBox="1"/>
          <p:nvPr/>
        </p:nvSpPr>
        <p:spPr>
          <a:xfrm>
            <a:off x="9512300" y="4053468"/>
            <a:ext cx="26289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 the bars are in 4 parts and there are 9 shaded in in total.</a:t>
            </a:r>
          </a:p>
          <a:p>
            <a:endParaRPr lang="en-US" dirty="0"/>
          </a:p>
          <a:p>
            <a:r>
              <a:rPr lang="en-US" dirty="0"/>
              <a:t>This shows there are 2 whole bars and ¼ extra 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72A9AC-6802-BD42-892F-3C3C00994ECA}"/>
              </a:ext>
            </a:extLst>
          </p:cNvPr>
          <p:cNvSpPr/>
          <p:nvPr/>
        </p:nvSpPr>
        <p:spPr>
          <a:xfrm>
            <a:off x="647700" y="3678658"/>
            <a:ext cx="8890000" cy="85524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FA88651-2A8E-524D-99D1-A168168778B6}"/>
              </a:ext>
            </a:extLst>
          </p:cNvPr>
          <p:cNvSpPr/>
          <p:nvPr/>
        </p:nvSpPr>
        <p:spPr>
          <a:xfrm>
            <a:off x="635000" y="4414516"/>
            <a:ext cx="8890000" cy="85524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F709397-5FF6-F24B-AC19-2E6C37AD21B2}"/>
              </a:ext>
            </a:extLst>
          </p:cNvPr>
          <p:cNvSpPr/>
          <p:nvPr/>
        </p:nvSpPr>
        <p:spPr>
          <a:xfrm>
            <a:off x="647700" y="5241641"/>
            <a:ext cx="2565400" cy="590797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6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BE18D-E0E7-F444-9262-502F48C35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look at another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DA5BF-3476-024E-9F10-C56425D3E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5/3 </a:t>
            </a:r>
          </a:p>
          <a:p>
            <a:pPr marL="0" indent="0">
              <a:buNone/>
            </a:pPr>
            <a:r>
              <a:rPr lang="en-US" dirty="0"/>
              <a:t>Each whole bar should be in 3 parts and there should be 5 parts coloured in. This means the bar model should look like this: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5/3 = </a:t>
            </a:r>
            <a:r>
              <a:rPr lang="en-US" dirty="0">
                <a:solidFill>
                  <a:srgbClr val="C00000"/>
                </a:solidFill>
              </a:rPr>
              <a:t>1 whole </a:t>
            </a:r>
            <a:r>
              <a:rPr lang="en-US" dirty="0"/>
              <a:t>and </a:t>
            </a:r>
            <a:r>
              <a:rPr lang="en-US" dirty="0">
                <a:solidFill>
                  <a:srgbClr val="002060"/>
                </a:solidFill>
              </a:rPr>
              <a:t>2/3</a:t>
            </a:r>
            <a:r>
              <a:rPr lang="en-US" dirty="0"/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BE3E5B7-89EF-5A46-9709-C907445BD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059096"/>
              </p:ext>
            </p:extLst>
          </p:nvPr>
        </p:nvGraphicFramePr>
        <p:xfrm>
          <a:off x="838201" y="3630454"/>
          <a:ext cx="63372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433">
                  <a:extLst>
                    <a:ext uri="{9D8B030D-6E8A-4147-A177-3AD203B41FA5}">
                      <a16:colId xmlns:a16="http://schemas.microsoft.com/office/drawing/2014/main" val="2802821586"/>
                    </a:ext>
                  </a:extLst>
                </a:gridCol>
                <a:gridCol w="2112433">
                  <a:extLst>
                    <a:ext uri="{9D8B030D-6E8A-4147-A177-3AD203B41FA5}">
                      <a16:colId xmlns:a16="http://schemas.microsoft.com/office/drawing/2014/main" val="2054870007"/>
                    </a:ext>
                  </a:extLst>
                </a:gridCol>
                <a:gridCol w="2112433">
                  <a:extLst>
                    <a:ext uri="{9D8B030D-6E8A-4147-A177-3AD203B41FA5}">
                      <a16:colId xmlns:a16="http://schemas.microsoft.com/office/drawing/2014/main" val="2102888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1087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3B9574-58C3-3B40-9E27-D4F4FCACC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10828"/>
              </p:ext>
            </p:extLst>
          </p:nvPr>
        </p:nvGraphicFramePr>
        <p:xfrm>
          <a:off x="838199" y="4441031"/>
          <a:ext cx="63372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433">
                  <a:extLst>
                    <a:ext uri="{9D8B030D-6E8A-4147-A177-3AD203B41FA5}">
                      <a16:colId xmlns:a16="http://schemas.microsoft.com/office/drawing/2014/main" val="2802821586"/>
                    </a:ext>
                  </a:extLst>
                </a:gridCol>
                <a:gridCol w="2112433">
                  <a:extLst>
                    <a:ext uri="{9D8B030D-6E8A-4147-A177-3AD203B41FA5}">
                      <a16:colId xmlns:a16="http://schemas.microsoft.com/office/drawing/2014/main" val="2054870007"/>
                    </a:ext>
                  </a:extLst>
                </a:gridCol>
                <a:gridCol w="2112433">
                  <a:extLst>
                    <a:ext uri="{9D8B030D-6E8A-4147-A177-3AD203B41FA5}">
                      <a16:colId xmlns:a16="http://schemas.microsoft.com/office/drawing/2014/main" val="21028884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108788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5238B40C-303F-5947-A153-DFC285C03616}"/>
              </a:ext>
            </a:extLst>
          </p:cNvPr>
          <p:cNvSpPr/>
          <p:nvPr/>
        </p:nvSpPr>
        <p:spPr>
          <a:xfrm>
            <a:off x="127000" y="3348831"/>
            <a:ext cx="7442200" cy="855241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32FEAA6-724B-394A-A9D7-E507A5A51049}"/>
              </a:ext>
            </a:extLst>
          </p:cNvPr>
          <p:cNvSpPr/>
          <p:nvPr/>
        </p:nvSpPr>
        <p:spPr>
          <a:xfrm>
            <a:off x="406400" y="4253944"/>
            <a:ext cx="5156200" cy="855241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2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924D-83E4-454E-9E77-5B76721F7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 to have a go.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BE2C2-F83C-3145-9598-54D5CD789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Have a look at the question sheet. I have given you some space under each question to draw a bar model and then write down how the fraction can be expressed as wholes and fractions.</a:t>
            </a:r>
          </a:p>
        </p:txBody>
      </p:sp>
    </p:spTree>
    <p:extLst>
      <p:ext uri="{BB962C8B-B14F-4D97-AF65-F5344CB8AC3E}">
        <p14:creationId xmlns:p14="http://schemas.microsoft.com/office/powerpoint/2010/main" val="857067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231</Words>
  <Application>Microsoft Macintosh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Fractions more than 1</vt:lpstr>
      <vt:lpstr>What is a fraction more than 1</vt:lpstr>
      <vt:lpstr>Using bar models to help express fractions.</vt:lpstr>
      <vt:lpstr>Let’s look at another example</vt:lpstr>
      <vt:lpstr>Your turn to have a go.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more than 1</dc:title>
  <dc:creator>Watson, Craig</dc:creator>
  <cp:lastModifiedBy>Watson, Craig</cp:lastModifiedBy>
  <cp:revision>2</cp:revision>
  <dcterms:created xsi:type="dcterms:W3CDTF">2021-01-28T10:22:32Z</dcterms:created>
  <dcterms:modified xsi:type="dcterms:W3CDTF">2021-01-28T10:37:34Z</dcterms:modified>
</cp:coreProperties>
</file>