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3" r:id="rId3"/>
    <p:sldId id="256" r:id="rId4"/>
    <p:sldId id="261" r:id="rId5"/>
    <p:sldId id="286" r:id="rId6"/>
    <p:sldId id="263" r:id="rId7"/>
    <p:sldId id="294" r:id="rId8"/>
    <p:sldId id="265" r:id="rId9"/>
    <p:sldId id="266" r:id="rId10"/>
    <p:sldId id="288" r:id="rId11"/>
    <p:sldId id="287" r:id="rId12"/>
    <p:sldId id="289" r:id="rId13"/>
    <p:sldId id="295" r:id="rId14"/>
    <p:sldId id="290" r:id="rId15"/>
    <p:sldId id="296" r:id="rId16"/>
    <p:sldId id="291" r:id="rId17"/>
    <p:sldId id="292" r:id="rId18"/>
    <p:sldId id="273" r:id="rId19"/>
    <p:sldId id="276" r:id="rId20"/>
    <p:sldId id="279" r:id="rId21"/>
    <p:sldId id="272" r:id="rId22"/>
    <p:sldId id="271" r:id="rId23"/>
    <p:sldId id="270" r:id="rId24"/>
    <p:sldId id="269" r:id="rId25"/>
    <p:sldId id="268"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414" autoAdjust="0"/>
  </p:normalViewPr>
  <p:slideViewPr>
    <p:cSldViewPr snapToGrid="0">
      <p:cViewPr varScale="1">
        <p:scale>
          <a:sx n="69" d="100"/>
          <a:sy n="69" d="100"/>
        </p:scale>
        <p:origin x="738" y="66"/>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09/02/2021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2</a:t>
            </a:fld>
            <a:endParaRPr lang="en-GB" dirty="0"/>
          </a:p>
        </p:txBody>
      </p:sp>
    </p:spTree>
    <p:extLst>
      <p:ext uri="{BB962C8B-B14F-4D97-AF65-F5344CB8AC3E}">
        <p14:creationId xmlns:p14="http://schemas.microsoft.com/office/powerpoint/2010/main" val="112197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76040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419878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17</a:t>
            </a:fld>
            <a:endParaRPr lang="en-GB" dirty="0"/>
          </a:p>
        </p:txBody>
      </p:sp>
    </p:spTree>
    <p:extLst>
      <p:ext uri="{BB962C8B-B14F-4D97-AF65-F5344CB8AC3E}">
        <p14:creationId xmlns:p14="http://schemas.microsoft.com/office/powerpoint/2010/main" val="193356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18</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compounds there will be many hidden dangers and heavy machinery.  Can you think of any dangers</a:t>
            </a:r>
          </a:p>
        </p:txBody>
      </p:sp>
      <p:sp>
        <p:nvSpPr>
          <p:cNvPr id="4" name="Slide Number Placeholder 3"/>
          <p:cNvSpPr>
            <a:spLocks noGrp="1"/>
          </p:cNvSpPr>
          <p:nvPr>
            <p:ph type="sldNum" sz="quarter" idx="5"/>
          </p:nvPr>
        </p:nvSpPr>
        <p:spPr/>
        <p:txBody>
          <a:bodyPr/>
          <a:lstStyle/>
          <a:p>
            <a:fld id="{EBD47704-188D-46CC-8778-C19EAC291589}" type="slidenum">
              <a:rPr lang="en-GB" smtClean="0"/>
              <a:t>19</a:t>
            </a:fld>
            <a:endParaRPr lang="en-GB" dirty="0"/>
          </a:p>
        </p:txBody>
      </p:sp>
    </p:spTree>
    <p:extLst>
      <p:ext uri="{BB962C8B-B14F-4D97-AF65-F5344CB8AC3E}">
        <p14:creationId xmlns:p14="http://schemas.microsoft.com/office/powerpoint/2010/main" val="180651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a:t>
            </a:r>
            <a:r>
              <a:rPr lang="en-GB"/>
              <a:t>where PPE  </a:t>
            </a:r>
            <a:r>
              <a:rPr lang="en-GB" dirty="0"/>
              <a:t>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20</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loads of CCTV Cameras </a:t>
            </a:r>
          </a:p>
        </p:txBody>
      </p:sp>
      <p:sp>
        <p:nvSpPr>
          <p:cNvPr id="4" name="Slide Number Placeholder 3"/>
          <p:cNvSpPr>
            <a:spLocks noGrp="1"/>
          </p:cNvSpPr>
          <p:nvPr>
            <p:ph type="sldNum" sz="quarter" idx="5"/>
          </p:nvPr>
        </p:nvSpPr>
        <p:spPr/>
        <p:txBody>
          <a:bodyPr/>
          <a:lstStyle/>
          <a:p>
            <a:fld id="{EBD47704-188D-46CC-8778-C19EAC291589}" type="slidenum">
              <a:rPr lang="en-GB" smtClean="0"/>
              <a:t>21</a:t>
            </a:fld>
            <a:endParaRPr lang="en-GB" dirty="0"/>
          </a:p>
        </p:txBody>
      </p:sp>
    </p:spTree>
    <p:extLst>
      <p:ext uri="{BB962C8B-B14F-4D97-AF65-F5344CB8AC3E}">
        <p14:creationId xmlns:p14="http://schemas.microsoft.com/office/powerpoint/2010/main" val="46784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safety is very important to all of us.</a:t>
            </a:r>
          </a:p>
        </p:txBody>
      </p:sp>
      <p:sp>
        <p:nvSpPr>
          <p:cNvPr id="4" name="Slide Number Placeholder 3"/>
          <p:cNvSpPr>
            <a:spLocks noGrp="1"/>
          </p:cNvSpPr>
          <p:nvPr>
            <p:ph type="sldNum" sz="quarter" idx="10"/>
          </p:nvPr>
        </p:nvSpPr>
        <p:spPr/>
        <p:txBody>
          <a:bodyPr/>
          <a:lstStyle/>
          <a:p>
            <a:fld id="{E7C338AE-E155-46A5-A5DF-95D39908F369}" type="slidenum">
              <a:rPr lang="en-GB" smtClean="0"/>
              <a:pPr/>
              <a:t>3</a:t>
            </a:fld>
            <a:endParaRPr lang="en-GB" dirty="0"/>
          </a:p>
        </p:txBody>
      </p:sp>
    </p:spTree>
    <p:extLst>
      <p:ext uri="{BB962C8B-B14F-4D97-AF65-F5344CB8AC3E}">
        <p14:creationId xmlns:p14="http://schemas.microsoft.com/office/powerpoint/2010/main" val="158988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22</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risk it</a:t>
            </a:r>
          </a:p>
        </p:txBody>
      </p:sp>
      <p:sp>
        <p:nvSpPr>
          <p:cNvPr id="4" name="Slide Number Placeholder 3"/>
          <p:cNvSpPr>
            <a:spLocks noGrp="1"/>
          </p:cNvSpPr>
          <p:nvPr>
            <p:ph type="sldNum" sz="quarter" idx="5"/>
          </p:nvPr>
        </p:nvSpPr>
        <p:spPr/>
        <p:txBody>
          <a:bodyPr/>
          <a:lstStyle/>
          <a:p>
            <a:fld id="{EBD47704-188D-46CC-8778-C19EAC291589}" type="slidenum">
              <a:rPr lang="en-GB" smtClean="0"/>
              <a:t>23</a:t>
            </a:fld>
            <a:endParaRPr lang="en-GB" dirty="0"/>
          </a:p>
        </p:txBody>
      </p:sp>
    </p:spTree>
    <p:extLst>
      <p:ext uri="{BB962C8B-B14F-4D97-AF65-F5344CB8AC3E}">
        <p14:creationId xmlns:p14="http://schemas.microsoft.com/office/powerpoint/2010/main" val="22210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consequences could effect your family and friends, teachers and the emergency services.</a:t>
            </a:r>
          </a:p>
        </p:txBody>
      </p:sp>
      <p:sp>
        <p:nvSpPr>
          <p:cNvPr id="4" name="Slide Number Placeholder 3"/>
          <p:cNvSpPr>
            <a:spLocks noGrp="1"/>
          </p:cNvSpPr>
          <p:nvPr>
            <p:ph type="sldNum" sz="quarter" idx="5"/>
          </p:nvPr>
        </p:nvSpPr>
        <p:spPr/>
        <p:txBody>
          <a:bodyPr/>
          <a:lstStyle/>
          <a:p>
            <a:fld id="{EBD47704-188D-46CC-8778-C19EAC291589}" type="slidenum">
              <a:rPr lang="en-GB" smtClean="0"/>
              <a:t>24</a:t>
            </a:fld>
            <a:endParaRPr lang="en-GB" dirty="0"/>
          </a:p>
        </p:txBody>
      </p:sp>
    </p:spTree>
    <p:extLst>
      <p:ext uri="{BB962C8B-B14F-4D97-AF65-F5344CB8AC3E}">
        <p14:creationId xmlns:p14="http://schemas.microsoft.com/office/powerpoint/2010/main" val="287439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4</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two weeks. service resumes on Monday 1</a:t>
            </a:r>
            <a:r>
              <a:rPr lang="en-GB" baseline="30000" dirty="0"/>
              <a:t>st</a:t>
            </a:r>
            <a:r>
              <a:rPr lang="en-GB" dirty="0"/>
              <a:t> March</a:t>
            </a:r>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128188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engineers will be working day and night to replace the overhead lines in the busiest area (Central corridor).</a:t>
            </a:r>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machine helps our engineers to tighten the overhead line.  We called it WIWO which stands for Wind In and Wind out.(real name is Catenary Installation Unit).</a:t>
            </a:r>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64898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80477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09/02/2021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hyperlink" Target="https://tcatmon.com/wiki/%EC%A0%84%EA%B8%B0"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8.emf"/><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21.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latin typeface="Arial" panose="020B0604020202020204" pitchFamily="34" charset="0"/>
                <a:cs typeface="Arial" panose="020B0604020202020204" pitchFamily="34" charset="0"/>
              </a:rPr>
              <a:t>Safety – Working </a:t>
            </a:r>
            <a:r>
              <a:rPr lang="en-GB" u="sng" dirty="0" smtClean="0">
                <a:latin typeface="Arial" panose="020B0604020202020204" pitchFamily="34" charset="0"/>
                <a:cs typeface="Arial" panose="020B0604020202020204" pitchFamily="34" charset="0"/>
              </a:rPr>
              <a:t>in electrical compounds</a:t>
            </a:r>
            <a:endParaRPr lang="en-GB"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2181344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08">
            <a:extLst>
              <a:ext uri="{FF2B5EF4-FFF2-40B4-BE49-F238E27FC236}">
                <a16:creationId xmlns:a16="http://schemas.microsoft.com/office/drawing/2014/main"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with hat&#10;&#10;Description automatically generated">
            <a:extLst>
              <a:ext uri="{FF2B5EF4-FFF2-40B4-BE49-F238E27FC236}">
                <a16:creationId xmlns:a16="http://schemas.microsoft.com/office/drawing/2014/main" id="{CE365F26-F7FC-4390-9497-20554684E6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69"/>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a:extLst>
              <a:ext uri="{FF2B5EF4-FFF2-40B4-BE49-F238E27FC236}">
                <a16:creationId xmlns:a16="http://schemas.microsoft.com/office/drawing/2014/main" id="{1C8F7862-1D46-431F-AD86-97926512512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r="2290"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65A45A71-B869-449B-B659-BB06EA63EB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16" name="Freeform: Shape 110">
            <a:extLst>
              <a:ext uri="{FF2B5EF4-FFF2-40B4-BE49-F238E27FC236}">
                <a16:creationId xmlns:a16="http://schemas.microsoft.com/office/drawing/2014/main"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3" name="Freeform: Shape 112">
            <a:extLst>
              <a:ext uri="{FF2B5EF4-FFF2-40B4-BE49-F238E27FC236}">
                <a16:creationId xmlns:a16="http://schemas.microsoft.com/office/drawing/2014/main"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ular Callout 9">
            <a:extLst>
              <a:ext uri="{FF2B5EF4-FFF2-40B4-BE49-F238E27FC236}">
                <a16:creationId xmlns:a16="http://schemas.microsoft.com/office/drawing/2014/main" id="{B2668389-A73E-4F92-A069-6B3A401E8DF6}"/>
              </a:ext>
            </a:extLst>
          </p:cNvPr>
          <p:cNvSpPr/>
          <p:nvPr/>
        </p:nvSpPr>
        <p:spPr>
          <a:xfrm>
            <a:off x="448056" y="2258568"/>
            <a:ext cx="2807208" cy="2524980"/>
          </a:xfrm>
          <a:prstGeom prst="wedgeRoundRectCallout">
            <a:avLst>
              <a:gd name="adj1" fmla="val 46177"/>
              <a:gd name="adj2" fmla="val 1172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2400" dirty="0">
                <a:solidFill>
                  <a:schemeClr val="tx1"/>
                </a:solidFill>
              </a:rPr>
              <a:t>Do you know what makes the train travel so fast?  </a:t>
            </a:r>
            <a:endParaRPr lang="en-US" sz="2400" dirty="0" smtClean="0">
              <a:solidFill>
                <a:schemeClr val="tx1"/>
              </a:solidFill>
            </a:endParaRPr>
          </a:p>
          <a:p>
            <a:pPr fontAlgn="base">
              <a:lnSpc>
                <a:spcPct val="90000"/>
              </a:lnSpc>
              <a:spcBef>
                <a:spcPct val="0"/>
              </a:spcBef>
              <a:spcAft>
                <a:spcPts val="600"/>
              </a:spcAft>
              <a:defRPr/>
            </a:pPr>
            <a:r>
              <a:rPr lang="en-US" sz="2400" dirty="0" smtClean="0">
                <a:solidFill>
                  <a:schemeClr val="tx1"/>
                </a:solidFill>
              </a:rPr>
              <a:t>The </a:t>
            </a:r>
            <a:r>
              <a:rPr lang="en-US" sz="2400" dirty="0">
                <a:solidFill>
                  <a:schemeClr val="tx1"/>
                </a:solidFill>
              </a:rPr>
              <a:t>electricity in the Overhead lines.</a:t>
            </a:r>
          </a:p>
        </p:txBody>
      </p:sp>
      <p:sp>
        <p:nvSpPr>
          <p:cNvPr id="2" name="Text Box 7">
            <a:extLst>
              <a:ext uri="{FF2B5EF4-FFF2-40B4-BE49-F238E27FC236}">
                <a16:creationId xmlns:a16="http://schemas.microsoft.com/office/drawing/2014/main" id="{4CC47F84-42EB-48F0-AAFD-9100E7F39C72}"/>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6" name="TextBox 5">
            <a:extLst>
              <a:ext uri="{FF2B5EF4-FFF2-40B4-BE49-F238E27FC236}">
                <a16:creationId xmlns:a16="http://schemas.microsoft.com/office/drawing/2014/main" id="{5122DEFC-1DF7-46CB-A13F-D69FA2319C06}"/>
              </a:ext>
            </a:extLst>
          </p:cNvPr>
          <p:cNvSpPr txBox="1"/>
          <p:nvPr/>
        </p:nvSpPr>
        <p:spPr>
          <a:xfrm>
            <a:off x="12816710" y="2544167"/>
            <a:ext cx="55015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7" tooltip="https://creativecommons.org/licenses/by-nc-sa/3.0/">
                  <a:extLst>
                    <a:ext uri="{A12FA001-AC4F-418D-AE19-62706E023703}">
                      <ahyp:hlinkClr xmlns:ahyp="http://schemas.microsoft.com/office/drawing/2018/hyperlinkcolor" xmlns="" val="tx"/>
                    </a:ext>
                  </a:extLst>
                </a:hlinkClick>
              </a:rPr>
              <a:t> BY-SA-NC</a:t>
            </a:r>
            <a:endParaRPr lang="en-GB" sz="700" dirty="0">
              <a:solidFill>
                <a:srgbClr val="FFFFFF"/>
              </a:solidFill>
            </a:endParaRPr>
          </a:p>
        </p:txBody>
      </p:sp>
    </p:spTree>
    <p:extLst>
      <p:ext uri="{BB962C8B-B14F-4D97-AF65-F5344CB8AC3E}">
        <p14:creationId xmlns:p14="http://schemas.microsoft.com/office/powerpoint/2010/main" val="12182406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223" y="423748"/>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fontScale="77500" lnSpcReduction="20000"/>
            </a:bodyPr>
            <a:lstStyle/>
            <a:p>
              <a:pPr defTabSz="945443">
                <a:spcBef>
                  <a:spcPct val="0"/>
                </a:spcBef>
                <a:defRPr/>
              </a:pPr>
              <a:r>
                <a:rPr lang="en-GB" sz="3264" b="1" dirty="0" smtClean="0">
                  <a:solidFill>
                    <a:srgbClr val="000000"/>
                  </a:solidFill>
                  <a:latin typeface="Arial"/>
                  <a:cs typeface="Arial"/>
                </a:rPr>
                <a:t>Question: </a:t>
              </a:r>
              <a:r>
                <a:rPr lang="en-GB" sz="3264" b="1" dirty="0" smtClean="0">
                  <a:solidFill>
                    <a:srgbClr val="000000"/>
                  </a:solidFill>
                  <a:latin typeface="Arial"/>
                  <a:cs typeface="Arial"/>
                </a:rPr>
                <a:t>How </a:t>
              </a:r>
              <a:r>
                <a:rPr lang="en-GB" sz="3264" b="1" dirty="0">
                  <a:solidFill>
                    <a:srgbClr val="000000"/>
                  </a:solidFill>
                  <a:latin typeface="Arial"/>
                  <a:cs typeface="Arial"/>
                </a:rPr>
                <a:t>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40615" y="4975931"/>
            <a:ext cx="4747074" cy="1785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None/>
            </a:pPr>
            <a:r>
              <a:rPr lang="en-GB" sz="2400" b="1" dirty="0" smtClean="0">
                <a:latin typeface="Arial"/>
                <a:cs typeface="Arial"/>
              </a:rPr>
              <a:t>A) </a:t>
            </a:r>
            <a:r>
              <a:rPr lang="en-GB" sz="2400" b="1" dirty="0" smtClean="0">
                <a:latin typeface="Arial"/>
                <a:cs typeface="Arial"/>
              </a:rPr>
              <a:t> </a:t>
            </a:r>
            <a:r>
              <a:rPr lang="en-GB" sz="2400" b="1" dirty="0" smtClean="0">
                <a:latin typeface="Arial"/>
                <a:cs typeface="Arial"/>
              </a:rPr>
              <a:t>100 </a:t>
            </a:r>
            <a:r>
              <a:rPr lang="en-GB" sz="2400" b="1" dirty="0">
                <a:latin typeface="Arial"/>
                <a:cs typeface="Arial"/>
              </a:rPr>
              <a:t>times</a:t>
            </a:r>
            <a:r>
              <a:rPr lang="en-GB" sz="2400" dirty="0">
                <a:latin typeface="Arial"/>
                <a:cs typeface="Arial"/>
              </a:rPr>
              <a:t> greater voltage than the power supply in the average home</a:t>
            </a:r>
          </a:p>
          <a:p>
            <a:pPr marL="0" indent="-414486" algn="ctr">
              <a:buFont typeface="Arial" panose="020B0604020202020204" pitchFamily="34" charset="0"/>
              <a:buNone/>
            </a:pPr>
            <a:endParaRPr lang="en-GB" sz="2400" dirty="0">
              <a:latin typeface="Arial"/>
              <a:cs typeface="Arial"/>
            </a:endParaRPr>
          </a:p>
          <a:p>
            <a:pPr marL="0" indent="-414486" algn="ctr">
              <a:buFont typeface="Arial" panose="020B0604020202020204" pitchFamily="34" charset="0"/>
              <a:buNone/>
            </a:pPr>
            <a:r>
              <a:rPr lang="en-GB" sz="2400" b="1" dirty="0" smtClean="0">
                <a:latin typeface="Arial"/>
                <a:cs typeface="Arial"/>
              </a:rPr>
              <a:t>B) 7 </a:t>
            </a:r>
            <a:r>
              <a:rPr lang="en-GB" sz="2400" b="1" dirty="0">
                <a:latin typeface="Arial"/>
                <a:cs typeface="Arial"/>
              </a:rPr>
              <a:t>times</a:t>
            </a:r>
            <a:r>
              <a:rPr lang="en-GB" sz="2400" dirty="0">
                <a:latin typeface="Arial"/>
                <a:cs typeface="Arial"/>
              </a:rPr>
              <a:t> greater voltage than the power supply in the average </a:t>
            </a:r>
            <a:r>
              <a:rPr lang="en-GB" sz="2400" dirty="0" smtClean="0">
                <a:latin typeface="Arial"/>
                <a:cs typeface="Arial"/>
              </a:rPr>
              <a:t>home</a:t>
            </a:r>
            <a:endParaRPr lang="en-GB" sz="2400" dirty="0">
              <a:latin typeface="Arial"/>
              <a:cs typeface="Arial"/>
            </a:endParaRPr>
          </a:p>
          <a:p>
            <a:pPr marL="0" indent="-414486" algn="ctr">
              <a:buFont typeface="Arial" panose="020B0604020202020204" pitchFamily="34" charset="0"/>
              <a:buNone/>
            </a:pPr>
            <a:r>
              <a:rPr lang="en-GB" sz="2400" b="1" dirty="0">
                <a:latin typeface="Arial"/>
                <a:cs typeface="Arial"/>
              </a:rPr>
              <a:t/>
            </a:r>
            <a:br>
              <a:rPr lang="en-GB" sz="2400" b="1" dirty="0">
                <a:latin typeface="Arial"/>
                <a:cs typeface="Arial"/>
              </a:rPr>
            </a:br>
            <a:r>
              <a:rPr lang="en-GB" sz="2400" b="1" dirty="0" smtClean="0">
                <a:latin typeface="Arial"/>
                <a:cs typeface="Arial"/>
              </a:rPr>
              <a:t>C) </a:t>
            </a:r>
            <a:r>
              <a:rPr lang="en-GB" sz="2400" b="1" dirty="0" smtClean="0">
                <a:latin typeface="Arial"/>
                <a:cs typeface="Arial"/>
              </a:rPr>
              <a:t>The </a:t>
            </a:r>
            <a:r>
              <a:rPr lang="en-GB" sz="2400" b="1" dirty="0">
                <a:latin typeface="Arial"/>
                <a:cs typeface="Arial"/>
              </a:rPr>
              <a:t>same </a:t>
            </a:r>
            <a:r>
              <a:rPr lang="en-GB" sz="2400" dirty="0">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spTree>
    <p:extLst>
      <p:ext uri="{BB962C8B-B14F-4D97-AF65-F5344CB8AC3E}">
        <p14:creationId xmlns:p14="http://schemas.microsoft.com/office/powerpoint/2010/main" val="42581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223" y="423748"/>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fontScale="77500" lnSpcReduction="20000"/>
            </a:bodyPr>
            <a:lstStyle/>
            <a:p>
              <a:pPr defTabSz="945443">
                <a:spcBef>
                  <a:spcPct val="0"/>
                </a:spcBef>
                <a:defRPr/>
              </a:pPr>
              <a:r>
                <a:rPr lang="en-GB" sz="3264" b="1" dirty="0" smtClean="0">
                  <a:solidFill>
                    <a:srgbClr val="000000"/>
                  </a:solidFill>
                  <a:latin typeface="Arial"/>
                  <a:cs typeface="Arial"/>
                </a:rPr>
                <a:t>Answer: </a:t>
              </a:r>
              <a:r>
                <a:rPr lang="en-GB" sz="3264" b="1" dirty="0" smtClean="0">
                  <a:solidFill>
                    <a:srgbClr val="000000"/>
                  </a:solidFill>
                  <a:latin typeface="Arial"/>
                  <a:cs typeface="Arial"/>
                </a:rPr>
                <a:t>How </a:t>
              </a:r>
              <a:r>
                <a:rPr lang="en-GB" sz="3264" b="1" dirty="0">
                  <a:solidFill>
                    <a:srgbClr val="000000"/>
                  </a:solidFill>
                  <a:latin typeface="Arial"/>
                  <a:cs typeface="Arial"/>
                </a:rPr>
                <a:t>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10541" y="3923796"/>
            <a:ext cx="6263293" cy="2355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None/>
            </a:pPr>
            <a:endParaRPr lang="en-GB" sz="2400" dirty="0">
              <a:latin typeface="Arial"/>
              <a:cs typeface="Arial"/>
            </a:endParaRPr>
          </a:p>
          <a:p>
            <a:pPr marL="0" indent="-414486" algn="ctr">
              <a:buFont typeface="Arial" panose="020B0604020202020204" pitchFamily="34" charset="0"/>
              <a:buNone/>
            </a:pPr>
            <a:r>
              <a:rPr lang="en-GB" sz="2400" b="1" dirty="0" smtClean="0">
                <a:latin typeface="Arial"/>
                <a:cs typeface="Arial"/>
              </a:rPr>
              <a:t>B) 7 </a:t>
            </a:r>
            <a:r>
              <a:rPr lang="en-GB" sz="2400" b="1" dirty="0">
                <a:latin typeface="Arial"/>
                <a:cs typeface="Arial"/>
              </a:rPr>
              <a:t>times</a:t>
            </a:r>
            <a:r>
              <a:rPr lang="en-GB" sz="2400" dirty="0">
                <a:latin typeface="Arial"/>
                <a:cs typeface="Arial"/>
              </a:rPr>
              <a:t> greater voltage than the power supply in the average </a:t>
            </a:r>
            <a:r>
              <a:rPr lang="en-GB" sz="2400" dirty="0" smtClean="0">
                <a:latin typeface="Arial"/>
                <a:cs typeface="Arial"/>
              </a:rPr>
              <a:t>home</a:t>
            </a:r>
            <a:endParaRPr lang="en-GB" sz="2400" dirty="0">
              <a:latin typeface="Arial"/>
              <a:cs typeface="Arial"/>
            </a:endParaRPr>
          </a:p>
          <a:p>
            <a:pPr marL="0" indent="-414486" algn="ctr">
              <a:buFont typeface="Arial" panose="020B0604020202020204" pitchFamily="34" charset="0"/>
              <a:buNone/>
            </a:pPr>
            <a:r>
              <a:rPr lang="en-GB" sz="2400" b="1" dirty="0">
                <a:latin typeface="Arial"/>
                <a:cs typeface="Arial"/>
              </a:rPr>
              <a:t/>
            </a:r>
            <a:br>
              <a:rPr lang="en-GB" sz="2400" b="1" dirty="0">
                <a:latin typeface="Arial"/>
                <a:cs typeface="Arial"/>
              </a:rPr>
            </a:br>
            <a:endParaRPr lang="en-GB" sz="2400" dirty="0">
              <a:latin typeface="Arial"/>
              <a:cs typeface="Arial"/>
            </a:endParaRP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spTree>
    <p:extLst>
      <p:ext uri="{BB962C8B-B14F-4D97-AF65-F5344CB8AC3E}">
        <p14:creationId xmlns:p14="http://schemas.microsoft.com/office/powerpoint/2010/main" val="278061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950" y="90436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943980" y="1831028"/>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2000"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60836" y="2112602"/>
            <a:ext cx="6524598" cy="426155"/>
          </a:xfrm>
          <a:prstGeom prst="rect">
            <a:avLst/>
          </a:prstGeom>
          <a:noFill/>
        </p:spPr>
        <p:txBody>
          <a:bodyPr wrap="square" lIns="72694" tIns="36347" rIns="72694" bIns="36347" rtlCol="0">
            <a:noAutofit/>
          </a:bodyPr>
          <a:lstStyle/>
          <a:p>
            <a:pPr defTabSz="945443"/>
            <a:r>
              <a:rPr lang="en-GB" sz="2000" b="1" dirty="0">
                <a:solidFill>
                  <a:srgbClr val="FF0000"/>
                </a:solidFill>
                <a:latin typeface="Arial"/>
                <a:cs typeface="Arial"/>
              </a:rPr>
              <a:t>A.</a:t>
            </a:r>
            <a:r>
              <a:rPr lang="en-GB" sz="2000" dirty="0">
                <a:solidFill>
                  <a:srgbClr val="FF0000"/>
                </a:solidFill>
                <a:latin typeface="Arial"/>
                <a:cs typeface="Arial"/>
              </a:rPr>
              <a:t> </a:t>
            </a:r>
            <a:r>
              <a:rPr lang="en-GB" sz="2000" dirty="0">
                <a:solidFill>
                  <a:prstClr val="black"/>
                </a:solidFill>
                <a:latin typeface="Arial"/>
                <a:cs typeface="Arial"/>
              </a:rPr>
              <a:t>A tingling or painful sensation.</a:t>
            </a:r>
          </a:p>
          <a:p>
            <a:pPr defTabSz="945443"/>
            <a:endParaRPr lang="en-GB" sz="2000" dirty="0">
              <a:solidFill>
                <a:prstClr val="black"/>
              </a:solidFill>
              <a:latin typeface="Arial"/>
              <a:cs typeface="Arial"/>
            </a:endParaRPr>
          </a:p>
          <a:p>
            <a:pPr defTabSz="945443"/>
            <a:endParaRPr lang="en-GB" sz="2000" dirty="0">
              <a:solidFill>
                <a:srgbClr val="FF0000"/>
              </a:solidFill>
              <a:latin typeface="Arial"/>
              <a:cs typeface="Arial"/>
            </a:endParaRPr>
          </a:p>
          <a:p>
            <a:pPr marL="329656" indent="-329656" defTabSz="945443"/>
            <a:endParaRPr lang="en-GB" sz="2000" dirty="0">
              <a:solidFill>
                <a:srgbClr val="FF0000"/>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a:p>
            <a:pPr defTabSz="945443"/>
            <a:endParaRPr lang="en-GB" sz="2000" dirty="0">
              <a:solidFill>
                <a:prstClr val="black"/>
              </a:solidFill>
              <a:latin typeface="Arial"/>
              <a:cs typeface="Arial"/>
            </a:endParaRPr>
          </a:p>
        </p:txBody>
      </p:sp>
      <p:sp>
        <p:nvSpPr>
          <p:cNvPr id="10" name="Rectangle 9">
            <a:extLst>
              <a:ext uri="{FF2B5EF4-FFF2-40B4-BE49-F238E27FC236}">
                <a16:creationId xmlns:a16="http://schemas.microsoft.com/office/drawing/2014/main" id="{58EA033D-5F43-4403-A5DB-DA21AD17423E}"/>
              </a:ext>
            </a:extLst>
          </p:cNvPr>
          <p:cNvSpPr/>
          <p:nvPr/>
        </p:nvSpPr>
        <p:spPr>
          <a:xfrm>
            <a:off x="3274377" y="4089468"/>
            <a:ext cx="6529693" cy="707886"/>
          </a:xfrm>
          <a:prstGeom prst="rect">
            <a:avLst/>
          </a:prstGeom>
        </p:spPr>
        <p:txBody>
          <a:bodyPr wrap="square">
            <a:spAutoFit/>
          </a:bodyPr>
          <a:lstStyle/>
          <a:p>
            <a:pPr marL="329656" indent="-329656" defTabSz="945443"/>
            <a:r>
              <a:rPr lang="en-GB" sz="2000" b="1" dirty="0">
                <a:solidFill>
                  <a:srgbClr val="FF0000"/>
                </a:solidFill>
                <a:latin typeface="Arial"/>
                <a:cs typeface="Arial"/>
              </a:rPr>
              <a:t>D. </a:t>
            </a:r>
            <a:r>
              <a:rPr lang="en-GB" sz="2000"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74377" y="3305904"/>
            <a:ext cx="6594990" cy="707886"/>
          </a:xfrm>
          <a:prstGeom prst="rect">
            <a:avLst/>
          </a:prstGeom>
        </p:spPr>
        <p:txBody>
          <a:bodyPr wrap="square">
            <a:spAutoFit/>
          </a:bodyPr>
          <a:lstStyle/>
          <a:p>
            <a:pPr marL="329656" indent="-329656" defTabSz="945443"/>
            <a:r>
              <a:rPr lang="en-GB" sz="2000" b="1" dirty="0">
                <a:solidFill>
                  <a:srgbClr val="FF0000"/>
                </a:solidFill>
                <a:latin typeface="Arial"/>
                <a:cs typeface="Arial"/>
              </a:rPr>
              <a:t>C. </a:t>
            </a:r>
            <a:r>
              <a:rPr lang="en-GB" sz="2000"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60836" y="2505489"/>
            <a:ext cx="6608531" cy="707886"/>
          </a:xfrm>
          <a:prstGeom prst="rect">
            <a:avLst/>
          </a:prstGeom>
        </p:spPr>
        <p:txBody>
          <a:bodyPr wrap="square">
            <a:spAutoFit/>
          </a:bodyPr>
          <a:lstStyle/>
          <a:p>
            <a:pPr marL="329656" indent="-329656" defTabSz="945443"/>
            <a:r>
              <a:rPr lang="en-GB" sz="2000" b="1" dirty="0">
                <a:solidFill>
                  <a:srgbClr val="FF0000"/>
                </a:solidFill>
                <a:latin typeface="Arial"/>
                <a:cs typeface="Arial"/>
              </a:rPr>
              <a:t>B. </a:t>
            </a:r>
            <a:r>
              <a:rPr lang="en-GB" sz="2000"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600" dirty="0">
                  <a:solidFill>
                    <a:srgbClr val="000000"/>
                  </a:solidFill>
                  <a:latin typeface="Arial"/>
                  <a:cs typeface="Arial"/>
                </a:rPr>
                <a:t>What happens when you </a:t>
              </a:r>
              <a:r>
                <a:rPr lang="en-GB" sz="3600" b="1" dirty="0">
                  <a:solidFill>
                    <a:srgbClr val="000000"/>
                  </a:solidFill>
                  <a:latin typeface="Arial"/>
                  <a:cs typeface="Arial"/>
                </a:rPr>
                <a:t>get electrocuted?</a:t>
              </a:r>
              <a:endParaRPr lang="en-GB" sz="3600" dirty="0">
                <a:solidFill>
                  <a:srgbClr val="000000"/>
                </a:solidFill>
                <a:latin typeface="Arial"/>
                <a:cs typeface="Arial"/>
              </a:endParaRPr>
            </a:p>
          </p:txBody>
        </p:sp>
      </p:grpSp>
    </p:spTree>
    <p:extLst>
      <p:ext uri="{BB962C8B-B14F-4D97-AF65-F5344CB8AC3E}">
        <p14:creationId xmlns:p14="http://schemas.microsoft.com/office/powerpoint/2010/main" val="15577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grpSp>
        <p:nvGrpSpPr>
          <p:cNvPr id="5" name="Group 4">
            <a:extLst>
              <a:ext uri="{FF2B5EF4-FFF2-40B4-BE49-F238E27FC236}">
                <a16:creationId xmlns:a16="http://schemas.microsoft.com/office/drawing/2014/main" id="{70EC0A5E-ADC9-40B8-9326-1551E45FAFCA}"/>
              </a:ext>
            </a:extLst>
          </p:cNvPr>
          <p:cNvGrpSpPr/>
          <p:nvPr/>
        </p:nvGrpSpPr>
        <p:grpSpPr>
          <a:xfrm>
            <a:off x="3895622" y="4611656"/>
            <a:ext cx="4799339" cy="606467"/>
            <a:chOff x="2917791" y="5085632"/>
            <a:chExt cx="5292604" cy="668798"/>
          </a:xfrm>
        </p:grpSpPr>
        <p:sp>
          <p:nvSpPr>
            <p:cNvPr id="6" name="Rectangle 5">
              <a:extLst>
                <a:ext uri="{FF2B5EF4-FFF2-40B4-BE49-F238E27FC236}">
                  <a16:creationId xmlns:a16="http://schemas.microsoft.com/office/drawing/2014/main" id="{BFC3F7B8-F55C-4B5E-A170-AF5AEED67552}"/>
                </a:ext>
              </a:extLst>
            </p:cNvPr>
            <p:cNvSpPr/>
            <p:nvPr/>
          </p:nvSpPr>
          <p:spPr>
            <a:xfrm rot="21401629">
              <a:off x="2917791" y="5085632"/>
              <a:ext cx="5292604" cy="646684"/>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DF209377-345F-41DA-8BF2-42C105B7E84A}"/>
                </a:ext>
              </a:extLst>
            </p:cNvPr>
            <p:cNvSpPr txBox="1">
              <a:spLocks/>
            </p:cNvSpPr>
            <p:nvPr/>
          </p:nvSpPr>
          <p:spPr>
            <a:xfrm rot="21401629">
              <a:off x="3113021" y="5142773"/>
              <a:ext cx="4875668" cy="611657"/>
            </a:xfrm>
            <a:prstGeom prst="rect">
              <a:avLst/>
            </a:prstGeom>
          </p:spPr>
          <p:txBody>
            <a:bodyPr vert="horz" lIns="94568" tIns="47284" rIns="94568" bIns="47284" rtlCol="0" anchor="t">
              <a:normAutofit fontScale="85000" lnSpcReduction="10000"/>
            </a:bodyPr>
            <a:lstStyle/>
            <a:p>
              <a:pPr algn="ctr" defTabSz="945443">
                <a:spcBef>
                  <a:spcPct val="0"/>
                </a:spcBef>
                <a:defRPr/>
              </a:pPr>
              <a:r>
                <a:rPr lang="en-GB" sz="3264" b="1" dirty="0">
                  <a:solidFill>
                    <a:prstClr val="white"/>
                  </a:solidFill>
                  <a:latin typeface="Arial"/>
                  <a:cs typeface="Arial"/>
                </a:rPr>
                <a:t>Answer: </a:t>
              </a:r>
              <a:r>
                <a:rPr lang="en-GB" sz="3264" dirty="0">
                  <a:solidFill>
                    <a:prstClr val="white"/>
                  </a:solidFill>
                  <a:latin typeface="Arial"/>
                  <a:cs typeface="Arial"/>
                </a:rPr>
                <a:t>All of the above!</a:t>
              </a:r>
            </a:p>
          </p:txBody>
        </p:sp>
      </p:gr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3288232" y="3549141"/>
            <a:ext cx="6529693"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D.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spTree>
    <p:extLst>
      <p:ext uri="{BB962C8B-B14F-4D97-AF65-F5344CB8AC3E}">
        <p14:creationId xmlns:p14="http://schemas.microsoft.com/office/powerpoint/2010/main" val="31845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4"/>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3600" dirty="0">
                <a:solidFill>
                  <a:prstClr val="black"/>
                </a:solidFill>
                <a:latin typeface="Arial"/>
                <a:cs typeface="Arial"/>
              </a:rPr>
              <a:t>When you get </a:t>
            </a:r>
            <a:r>
              <a:rPr lang="en-GB" sz="3600" b="1" dirty="0">
                <a:solidFill>
                  <a:prstClr val="black"/>
                </a:solidFill>
                <a:latin typeface="Arial"/>
                <a:cs typeface="Arial"/>
              </a:rPr>
              <a:t>electrocuted…</a:t>
            </a:r>
          </a:p>
        </p:txBody>
      </p:sp>
      <p:grpSp>
        <p:nvGrpSpPr>
          <p:cNvPr id="7" name="Group 6">
            <a:extLst>
              <a:ext uri="{FF2B5EF4-FFF2-40B4-BE49-F238E27FC236}">
                <a16:creationId xmlns:a16="http://schemas.microsoft.com/office/drawing/2014/main" id="{6C27C7DC-9383-44F6-83D1-77467E01A87E}"/>
              </a:ext>
            </a:extLst>
          </p:cNvPr>
          <p:cNvGrpSpPr/>
          <p:nvPr/>
        </p:nvGrpSpPr>
        <p:grpSpPr>
          <a:xfrm>
            <a:off x="1693210" y="5104115"/>
            <a:ext cx="3865769" cy="1419299"/>
            <a:chOff x="418351" y="5104117"/>
            <a:chExt cx="3316059" cy="1114342"/>
          </a:xfrm>
        </p:grpSpPr>
        <p:sp>
          <p:nvSpPr>
            <p:cNvPr id="8" name="Rectangle 7">
              <a:extLst>
                <a:ext uri="{FF2B5EF4-FFF2-40B4-BE49-F238E27FC236}">
                  <a16:creationId xmlns:a16="http://schemas.microsoft.com/office/drawing/2014/main" id="{8B3386DA-2E8D-434F-B927-76B9FBECD14C}"/>
                </a:ext>
              </a:extLst>
            </p:cNvPr>
            <p:cNvSpPr/>
            <p:nvPr/>
          </p:nvSpPr>
          <p:spPr>
            <a:xfrm>
              <a:off x="427377" y="5104117"/>
              <a:ext cx="3307033" cy="100156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7FBDDD9-690D-438C-A590-685F26D2CB81}"/>
                </a:ext>
              </a:extLst>
            </p:cNvPr>
            <p:cNvSpPr/>
            <p:nvPr/>
          </p:nvSpPr>
          <p:spPr>
            <a:xfrm>
              <a:off x="418351" y="5141241"/>
              <a:ext cx="3316059" cy="1077218"/>
            </a:xfrm>
            <a:prstGeom prst="rect">
              <a:avLst/>
            </a:prstGeom>
          </p:spPr>
          <p:txBody>
            <a:bodyPr wrap="square">
              <a:spAutoFit/>
            </a:bodyPr>
            <a:lstStyle/>
            <a:p>
              <a:pPr algn="ctr" defTabSz="945443"/>
              <a:r>
                <a:rPr lang="en-GB" sz="1600" b="1" dirty="0">
                  <a:solidFill>
                    <a:prstClr val="black"/>
                  </a:solidFill>
                  <a:latin typeface="Arial"/>
                  <a:cs typeface="Arial"/>
                </a:rPr>
                <a:t>Electricity seeks the easiest path to the ground. Human bodies contain 70% water – a great conductor for electricity.</a:t>
              </a:r>
            </a:p>
          </p:txBody>
        </p:sp>
      </p:grpSp>
      <p:grpSp>
        <p:nvGrpSpPr>
          <p:cNvPr id="10" name="Group 9">
            <a:extLst>
              <a:ext uri="{FF2B5EF4-FFF2-40B4-BE49-F238E27FC236}">
                <a16:creationId xmlns:a16="http://schemas.microsoft.com/office/drawing/2014/main" id="{93691FE4-0D6E-4B05-9F40-66396448A61D}"/>
              </a:ext>
            </a:extLst>
          </p:cNvPr>
          <p:cNvGrpSpPr/>
          <p:nvPr/>
        </p:nvGrpSpPr>
        <p:grpSpPr>
          <a:xfrm>
            <a:off x="6528559" y="1092666"/>
            <a:ext cx="4053880" cy="1290401"/>
            <a:chOff x="4980081" y="1092666"/>
            <a:chExt cx="3824483" cy="129040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6"/>
            <a:stretch>
              <a:fillRect/>
            </a:stretch>
          </p:blipFill>
          <p:spPr>
            <a:xfrm>
              <a:off x="6798421" y="1092666"/>
              <a:ext cx="792347" cy="79234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488840"/>
              <a:ext cx="1818340" cy="8942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1213796" cy="830997"/>
            </a:xfrm>
            <a:prstGeom prst="rect">
              <a:avLst/>
            </a:prstGeom>
          </p:spPr>
          <p:txBody>
            <a:bodyPr wrap="square">
              <a:spAutoFit/>
            </a:bodyPr>
            <a:lstStyle/>
            <a:p>
              <a:pPr defTabSz="945443"/>
              <a:r>
                <a:rPr lang="en-GB" sz="1600" b="1" dirty="0">
                  <a:solidFill>
                    <a:prstClr val="black"/>
                  </a:solidFill>
                  <a:latin typeface="Arial"/>
                  <a:cs typeface="Arial"/>
                </a:rPr>
                <a:t>Lungs: </a:t>
              </a:r>
              <a:r>
                <a:rPr lang="en-GB" sz="1600" dirty="0">
                  <a:solidFill>
                    <a:prstClr val="black"/>
                  </a:solidFill>
                  <a:latin typeface="Arial"/>
                  <a:cs typeface="Arial"/>
                </a:rPr>
                <a:t>breathing </a:t>
              </a:r>
              <a:r>
                <a:rPr lang="en-US" sz="1600" dirty="0">
                  <a:solidFill>
                    <a:prstClr val="black"/>
                  </a:solidFill>
                  <a:latin typeface="Arial"/>
                  <a:cs typeface="Arial"/>
                </a:rPr>
                <a:t>is paralyzed.</a:t>
              </a:r>
              <a:r>
                <a:rPr lang="en-US" sz="1050" dirty="0">
                  <a:solidFill>
                    <a:prstClr val="black"/>
                  </a:solidFill>
                  <a:latin typeface="Arial"/>
                  <a:cs typeface="Arial"/>
                </a:rPr>
                <a:t> </a:t>
              </a:r>
              <a:endParaRPr lang="en-GB" sz="105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8"/>
            <a:ext cx="4362577" cy="2151374"/>
            <a:chOff x="4836772" y="2653101"/>
            <a:chExt cx="4115712" cy="2151370"/>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7"/>
            <a:stretch>
              <a:fillRect/>
            </a:stretch>
          </p:blipFill>
          <p:spPr>
            <a:xfrm>
              <a:off x="6165649" y="3528029"/>
              <a:ext cx="792347" cy="792347"/>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6971088" y="3481035"/>
              <a:ext cx="1981396" cy="1323436"/>
            </a:xfrm>
            <a:prstGeom prst="rect">
              <a:avLst/>
            </a:prstGeom>
          </p:spPr>
          <p:txBody>
            <a:bodyPr wrap="square">
              <a:spAutoFit/>
            </a:bodyPr>
            <a:lstStyle/>
            <a:p>
              <a:pPr defTabSz="945443"/>
              <a:r>
                <a:rPr lang="en-GB" sz="1600" b="1" dirty="0">
                  <a:solidFill>
                    <a:prstClr val="black"/>
                  </a:solidFill>
                  <a:latin typeface="Arial"/>
                  <a:cs typeface="Arial"/>
                </a:rPr>
                <a:t>Heart:</a:t>
              </a:r>
              <a:r>
                <a:rPr lang="en-GB" sz="1600" dirty="0">
                  <a:solidFill>
                    <a:prstClr val="black"/>
                  </a:solidFill>
                  <a:latin typeface="Arial"/>
                  <a:cs typeface="Arial"/>
                </a:rPr>
                <a:t> </a:t>
              </a:r>
              <a:r>
                <a:rPr lang="en-US" sz="1600" dirty="0">
                  <a:solidFill>
                    <a:prstClr val="black"/>
                  </a:solidFill>
                  <a:latin typeface="Arial"/>
                  <a:cs typeface="Arial"/>
                </a:rPr>
                <a:t>‘flutters’ and fails to pump blood properly. Goes into cardiac arrest, resulting in death.</a:t>
              </a:r>
              <a:endParaRPr lang="en-GB" sz="160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1600724" y="1450866"/>
            <a:ext cx="3264144" cy="1323439"/>
            <a:chOff x="331097" y="1450863"/>
            <a:chExt cx="3079436" cy="1323438"/>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8"/>
            <a:stretch>
              <a:fillRect/>
            </a:stretch>
          </p:blipFill>
          <p:spPr>
            <a:xfrm>
              <a:off x="2618186" y="1487599"/>
              <a:ext cx="792347" cy="792347"/>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331097" y="1450863"/>
              <a:ext cx="2281414" cy="1323438"/>
            </a:xfrm>
            <a:prstGeom prst="rect">
              <a:avLst/>
            </a:prstGeom>
          </p:spPr>
          <p:txBody>
            <a:bodyPr wrap="square">
              <a:spAutoFit/>
            </a:bodyPr>
            <a:lstStyle/>
            <a:p>
              <a:pPr algn="r" defTabSz="945443"/>
              <a:r>
                <a:rPr lang="en-GB" sz="1600" b="1" dirty="0">
                  <a:solidFill>
                    <a:prstClr val="black"/>
                  </a:solidFill>
                  <a:latin typeface="Arial"/>
                  <a:cs typeface="Arial"/>
                </a:rPr>
                <a:t>Hands, heels, head</a:t>
              </a:r>
              <a:r>
                <a:rPr lang="en-GB" sz="1600" dirty="0">
                  <a:solidFill>
                    <a:prstClr val="black"/>
                  </a:solidFill>
                  <a:latin typeface="Arial"/>
                  <a:cs typeface="Arial"/>
                </a:rPr>
                <a:t>: </a:t>
              </a:r>
              <a:r>
                <a:rPr lang="en-US" sz="1600" dirty="0">
                  <a:solidFill>
                    <a:prstClr val="black"/>
                  </a:solidFill>
                  <a:latin typeface="Arial"/>
                  <a:cs typeface="Arial"/>
                </a:rPr>
                <a:t>points of contact with the electrical source and the ground receive the most severe burns.</a:t>
              </a:r>
              <a:endParaRPr lang="en-GB" sz="1600" dirty="0">
                <a:solidFill>
                  <a:prstClr val="black"/>
                </a:solidFill>
                <a:latin typeface="Arial"/>
                <a:cs typeface="Arial"/>
              </a:endParaRPr>
            </a:p>
          </p:txBody>
        </p:sp>
      </p:grpSp>
      <p:grpSp>
        <p:nvGrpSpPr>
          <p:cNvPr id="21" name="Group 20">
            <a:extLst>
              <a:ext uri="{FF2B5EF4-FFF2-40B4-BE49-F238E27FC236}">
                <a16:creationId xmlns:a16="http://schemas.microsoft.com/office/drawing/2014/main" id="{1AD1241A-1B38-4D23-AC47-BC7D75A7629F}"/>
              </a:ext>
            </a:extLst>
          </p:cNvPr>
          <p:cNvGrpSpPr/>
          <p:nvPr/>
        </p:nvGrpSpPr>
        <p:grpSpPr>
          <a:xfrm>
            <a:off x="4590418" y="1092667"/>
            <a:ext cx="2082364" cy="5714603"/>
            <a:chOff x="3125017" y="1092666"/>
            <a:chExt cx="1964529" cy="5714603"/>
          </a:xfrm>
        </p:grpSpPr>
        <p:sp>
          <p:nvSpPr>
            <p:cNvPr id="22" name="Oval 21">
              <a:extLst>
                <a:ext uri="{FF2B5EF4-FFF2-40B4-BE49-F238E27FC236}">
                  <a16:creationId xmlns:a16="http://schemas.microsoft.com/office/drawing/2014/main" id="{EB6FC402-3507-49AA-AFF3-B71AD360913E}"/>
                </a:ext>
              </a:extLst>
            </p:cNvPr>
            <p:cNvSpPr/>
            <p:nvPr/>
          </p:nvSpPr>
          <p:spPr>
            <a:xfrm>
              <a:off x="3125017" y="3534678"/>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400" dirty="0">
                <a:solidFill>
                  <a:prstClr val="white"/>
                </a:solidFill>
                <a:latin typeface="Calibri"/>
              </a:endParaRPr>
            </a:p>
          </p:txBody>
        </p:sp>
        <p:sp>
          <p:nvSpPr>
            <p:cNvPr id="23" name="Oval 22">
              <a:extLst>
                <a:ext uri="{FF2B5EF4-FFF2-40B4-BE49-F238E27FC236}">
                  <a16:creationId xmlns:a16="http://schemas.microsoft.com/office/drawing/2014/main" id="{9E6ABC64-9E0B-4A17-AD21-AD5BAD12CE80}"/>
                </a:ext>
              </a:extLst>
            </p:cNvPr>
            <p:cNvSpPr/>
            <p:nvPr/>
          </p:nvSpPr>
          <p:spPr>
            <a:xfrm>
              <a:off x="4175792" y="1092666"/>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400" dirty="0">
                <a:solidFill>
                  <a:prstClr val="white"/>
                </a:solidFill>
                <a:latin typeface="Calibri"/>
              </a:endParaRPr>
            </a:p>
          </p:txBody>
        </p:sp>
        <p:sp>
          <p:nvSpPr>
            <p:cNvPr id="24" name="Oval 23">
              <a:extLst>
                <a:ext uri="{FF2B5EF4-FFF2-40B4-BE49-F238E27FC236}">
                  <a16:creationId xmlns:a16="http://schemas.microsoft.com/office/drawing/2014/main" id="{0D011934-AADA-4F49-938D-C8E894338BFB}"/>
                </a:ext>
              </a:extLst>
            </p:cNvPr>
            <p:cNvSpPr/>
            <p:nvPr/>
          </p:nvSpPr>
          <p:spPr>
            <a:xfrm>
              <a:off x="3836579" y="5893515"/>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400" dirty="0">
                <a:solidFill>
                  <a:prstClr val="white"/>
                </a:solidFill>
                <a:latin typeface="Calibri"/>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958003" y="1489909"/>
            <a:ext cx="5295378" cy="5340747"/>
            <a:chOff x="-275253" y="1489908"/>
            <a:chExt cx="4995728" cy="5340747"/>
          </a:xfrm>
        </p:grpSpPr>
        <p:sp>
          <p:nvSpPr>
            <p:cNvPr id="26" name="Rectangle 25">
              <a:extLst>
                <a:ext uri="{FF2B5EF4-FFF2-40B4-BE49-F238E27FC236}">
                  <a16:creationId xmlns:a16="http://schemas.microsoft.com/office/drawing/2014/main" id="{6F89798C-653F-46F0-8DA4-31DB3473D4A3}"/>
                </a:ext>
              </a:extLst>
            </p:cNvPr>
            <p:cNvSpPr/>
            <p:nvPr/>
          </p:nvSpPr>
          <p:spPr>
            <a:xfrm>
              <a:off x="-275253" y="3227573"/>
              <a:ext cx="3208549" cy="1077218"/>
            </a:xfrm>
            <a:prstGeom prst="rect">
              <a:avLst/>
            </a:prstGeom>
          </p:spPr>
          <p:txBody>
            <a:bodyPr wrap="square">
              <a:spAutoFit/>
            </a:bodyPr>
            <a:lstStyle/>
            <a:p>
              <a:pPr algn="r" defTabSz="945443"/>
              <a:r>
                <a:rPr lang="en-GB" sz="1600" b="1" dirty="0">
                  <a:solidFill>
                    <a:prstClr val="black"/>
                  </a:solidFill>
                  <a:latin typeface="Arial"/>
                  <a:cs typeface="Arial"/>
                </a:rPr>
                <a:t>Nervous system: </a:t>
              </a:r>
              <a:r>
                <a:rPr lang="en-GB" sz="1600" dirty="0">
                  <a:solidFill>
                    <a:prstClr val="black"/>
                  </a:solidFill>
                  <a:latin typeface="Arial"/>
                  <a:cs typeface="Arial"/>
                </a:rPr>
                <a:t>disrupts the </a:t>
              </a:r>
              <a:r>
                <a:rPr lang="en-US" sz="160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8734">
              <a:off x="3492516" y="1489908"/>
              <a:ext cx="1227959" cy="5340747"/>
            </a:xfrm>
            <a:prstGeom prst="rect">
              <a:avLst/>
            </a:prstGeom>
          </p:spPr>
        </p:pic>
      </p:grpSp>
    </p:spTree>
    <p:extLst>
      <p:ext uri="{BB962C8B-B14F-4D97-AF65-F5344CB8AC3E}">
        <p14:creationId xmlns:p14="http://schemas.microsoft.com/office/powerpoint/2010/main" val="2827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26" presetClass="emph" presetSubtype="0" repeatCount="4000" fill="hold" nodeType="with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1951683" y="1336029"/>
            <a:ext cx="4238582" cy="2010866"/>
            <a:chOff x="662197" y="1336029"/>
            <a:chExt cx="399873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62197" y="1598779"/>
              <a:ext cx="1881583" cy="1600438"/>
            </a:xfrm>
            <a:prstGeom prst="rect">
              <a:avLst/>
            </a:prstGeom>
          </p:spPr>
          <p:txBody>
            <a:bodyPr wrap="square">
              <a:spAutoFit/>
            </a:bodyPr>
            <a:lstStyle/>
            <a:p>
              <a:pPr algn="r" defTabSz="945443"/>
              <a:r>
                <a:rPr lang="en-GB" sz="1400" b="1" dirty="0">
                  <a:solidFill>
                    <a:prstClr val="black"/>
                  </a:solidFill>
                  <a:latin typeface="Arial"/>
                  <a:cs typeface="Arial"/>
                </a:rPr>
                <a:t>Spine/Bones: </a:t>
              </a:r>
              <a:r>
                <a:rPr lang="en-US" sz="1400" dirty="0">
                  <a:solidFill>
                    <a:prstClr val="black"/>
                  </a:solidFill>
                  <a:latin typeface="Arial"/>
                  <a:cs typeface="Arial"/>
                </a:rPr>
                <a:t>being thrown by force of the current or the strength of muscle contractions can lead to broken bones or an injured spine. </a:t>
              </a:r>
              <a:endParaRPr lang="en-GB" sz="140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000"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3200" dirty="0">
                <a:solidFill>
                  <a:prstClr val="black"/>
                </a:solidFill>
                <a:latin typeface="Arial"/>
                <a:cs typeface="Arial"/>
              </a:rPr>
              <a:t>When you get </a:t>
            </a:r>
            <a:r>
              <a:rPr lang="en-GB" sz="3200"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1863943" y="1239349"/>
            <a:ext cx="5766300" cy="5355821"/>
            <a:chOff x="579422" y="1239349"/>
            <a:chExt cx="544000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6"/>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579422" y="3918650"/>
              <a:ext cx="2638681" cy="954107"/>
            </a:xfrm>
            <a:prstGeom prst="rect">
              <a:avLst/>
            </a:prstGeom>
          </p:spPr>
          <p:txBody>
            <a:bodyPr wrap="square">
              <a:spAutoFit/>
            </a:bodyPr>
            <a:lstStyle/>
            <a:p>
              <a:pPr defTabSz="945443"/>
              <a:r>
                <a:rPr lang="en-GB" sz="1400" b="1" dirty="0">
                  <a:solidFill>
                    <a:prstClr val="black"/>
                  </a:solidFill>
                  <a:latin typeface="Arial"/>
                  <a:cs typeface="Arial"/>
                </a:rPr>
                <a:t>Skin and tissue</a:t>
              </a:r>
              <a:r>
                <a:rPr lang="en-GB" sz="1400" dirty="0">
                  <a:solidFill>
                    <a:prstClr val="black"/>
                  </a:solidFill>
                  <a:latin typeface="Arial"/>
                  <a:cs typeface="Arial"/>
                </a:rPr>
                <a:t>: </a:t>
              </a:r>
              <a:r>
                <a:rPr lang="en-US" sz="1400" dirty="0">
                  <a:solidFill>
                    <a:prstClr val="black"/>
                  </a:solidFill>
                  <a:latin typeface="Arial"/>
                  <a:cs typeface="Arial"/>
                </a:rPr>
                <a:t>electricity burns beneath skin and the burns blacken and melt surface skin and tissue.</a:t>
              </a: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1457842"/>
            <a:chOff x="652249" y="4691178"/>
            <a:chExt cx="7923878" cy="1457842"/>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145784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52249" y="4807169"/>
              <a:ext cx="7885051" cy="1200329"/>
            </a:xfrm>
            <a:prstGeom prst="rect">
              <a:avLst/>
            </a:prstGeom>
          </p:spPr>
          <p:txBody>
            <a:bodyPr wrap="square">
              <a:spAutoFit/>
            </a:bodyPr>
            <a:lstStyle/>
            <a:p>
              <a:pPr algn="ctr" defTabSz="945443"/>
              <a:r>
                <a:rPr lang="en-GB" sz="2400" b="1" dirty="0">
                  <a:solidFill>
                    <a:prstClr val="black"/>
                  </a:solidFill>
                  <a:latin typeface="Arial"/>
                  <a:cs typeface="Arial"/>
                </a:rPr>
                <a:t>FACT: </a:t>
              </a:r>
              <a:r>
                <a:rPr lang="en-GB" sz="2400" b="1" dirty="0">
                  <a:solidFill>
                    <a:srgbClr val="FF0000"/>
                  </a:solidFill>
                  <a:latin typeface="Arial"/>
                  <a:cs typeface="Arial"/>
                </a:rPr>
                <a:t>9 out of 10 people die from the electric shock </a:t>
              </a:r>
              <a:r>
                <a:rPr lang="en-GB" sz="2400" b="1" dirty="0">
                  <a:solidFill>
                    <a:prstClr val="black"/>
                  </a:solidFill>
                  <a:latin typeface="Arial"/>
                  <a:cs typeface="Arial"/>
                </a:rPr>
                <a:t>receive</a:t>
              </a:r>
              <a:r>
                <a:rPr lang="en-GB" sz="2400" b="1" i="1" dirty="0">
                  <a:solidFill>
                    <a:prstClr val="black"/>
                  </a:solidFill>
                  <a:latin typeface="Arial"/>
                  <a:cs typeface="Arial"/>
                </a:rPr>
                <a:t>d</a:t>
              </a:r>
              <a:r>
                <a:rPr lang="en-GB" sz="2400" b="1" dirty="0">
                  <a:solidFill>
                    <a:prstClr val="black"/>
                  </a:solidFill>
                  <a:latin typeface="Arial"/>
                  <a:cs typeface="Arial"/>
                </a:rPr>
                <a:t> </a:t>
              </a:r>
            </a:p>
            <a:p>
              <a:pPr algn="ctr" defTabSz="945443"/>
              <a:r>
                <a:rPr lang="en-GB" sz="2400" b="1" dirty="0">
                  <a:solidFill>
                    <a:prstClr val="black"/>
                  </a:solidFill>
                  <a:latin typeface="Arial"/>
                  <a:cs typeface="Arial"/>
                </a:rPr>
                <a:t>from getting </a:t>
              </a:r>
              <a:r>
                <a:rPr lang="en-GB" sz="2400" b="1" dirty="0">
                  <a:solidFill>
                    <a:srgbClr val="FF0000"/>
                  </a:solidFill>
                  <a:latin typeface="Arial"/>
                  <a:cs typeface="Arial"/>
                </a:rPr>
                <a:t>too close to railway electric overhead lines</a:t>
              </a:r>
              <a:r>
                <a:rPr lang="en-GB" sz="2400" dirty="0">
                  <a:solidFill>
                    <a:prstClr val="black"/>
                  </a:solidFill>
                  <a:latin typeface="Arial"/>
                  <a:cs typeface="Arial"/>
                </a:rPr>
                <a:t>. </a:t>
              </a:r>
            </a:p>
          </p:txBody>
        </p:sp>
      </p:grpSp>
      <p:grpSp>
        <p:nvGrpSpPr>
          <p:cNvPr id="17" name="Group 16">
            <a:extLst>
              <a:ext uri="{FF2B5EF4-FFF2-40B4-BE49-F238E27FC236}">
                <a16:creationId xmlns:a16="http://schemas.microsoft.com/office/drawing/2014/main" id="{DDBC6014-D12A-4F00-91EB-DE7ABD5FBDD1}"/>
              </a:ext>
            </a:extLst>
          </p:cNvPr>
          <p:cNvGrpSpPr/>
          <p:nvPr/>
        </p:nvGrpSpPr>
        <p:grpSpPr>
          <a:xfrm>
            <a:off x="5570059" y="2963949"/>
            <a:ext cx="4267058" cy="1169551"/>
            <a:chOff x="4075820" y="2963948"/>
            <a:chExt cx="4025598" cy="1169551"/>
          </a:xfrm>
        </p:grpSpPr>
        <p:sp>
          <p:nvSpPr>
            <p:cNvPr id="18" name="Oval 17">
              <a:extLst>
                <a:ext uri="{FF2B5EF4-FFF2-40B4-BE49-F238E27FC236}">
                  <a16:creationId xmlns:a16="http://schemas.microsoft.com/office/drawing/2014/main" id="{9A28D928-D77E-4023-B5FF-7DAC5DA18D47}"/>
                </a:ext>
              </a:extLst>
            </p:cNvPr>
            <p:cNvSpPr/>
            <p:nvPr/>
          </p:nvSpPr>
          <p:spPr>
            <a:xfrm>
              <a:off x="4075820" y="3026703"/>
              <a:ext cx="1233150" cy="55638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000" dirty="0">
                <a:solidFill>
                  <a:prstClr val="white"/>
                </a:solidFill>
                <a:latin typeface="Calibri"/>
              </a:endParaRPr>
            </a:p>
          </p:txBody>
        </p:sp>
        <p:sp>
          <p:nvSpPr>
            <p:cNvPr id="19" name="Rectangle 18">
              <a:extLst>
                <a:ext uri="{FF2B5EF4-FFF2-40B4-BE49-F238E27FC236}">
                  <a16:creationId xmlns:a16="http://schemas.microsoft.com/office/drawing/2014/main" id="{E74800C1-991E-4B7D-8D34-3BA9EAE6AC60}"/>
                </a:ext>
              </a:extLst>
            </p:cNvPr>
            <p:cNvSpPr/>
            <p:nvPr/>
          </p:nvSpPr>
          <p:spPr>
            <a:xfrm>
              <a:off x="5907257" y="2963948"/>
              <a:ext cx="2194161" cy="1169551"/>
            </a:xfrm>
            <a:prstGeom prst="rect">
              <a:avLst/>
            </a:prstGeom>
          </p:spPr>
          <p:txBody>
            <a:bodyPr wrap="square">
              <a:spAutoFit/>
            </a:bodyPr>
            <a:lstStyle/>
            <a:p>
              <a:pPr defTabSz="945443"/>
              <a:r>
                <a:rPr lang="en-GB" sz="1400" b="1" dirty="0">
                  <a:solidFill>
                    <a:prstClr val="black"/>
                  </a:solidFill>
                  <a:latin typeface="Arial"/>
                  <a:cs typeface="Arial"/>
                </a:rPr>
                <a:t>Abdomen: </a:t>
              </a:r>
              <a:r>
                <a:rPr lang="en-US" sz="1400" dirty="0">
                  <a:solidFill>
                    <a:prstClr val="black"/>
                  </a:solidFill>
                  <a:latin typeface="Arial"/>
                  <a:cs typeface="Arial"/>
                </a:rPr>
                <a:t>strong muscle contractions throw you</a:t>
              </a:r>
              <a:r>
                <a:rPr lang="en-US" sz="1400" b="1" dirty="0">
                  <a:solidFill>
                    <a:prstClr val="black"/>
                  </a:solidFill>
                  <a:latin typeface="Arial"/>
                  <a:cs typeface="Arial"/>
                </a:rPr>
                <a:t> </a:t>
              </a:r>
              <a:r>
                <a:rPr lang="en-US" sz="1400" dirty="0">
                  <a:solidFill>
                    <a:prstClr val="black"/>
                  </a:solidFill>
                  <a:latin typeface="Arial"/>
                  <a:cs typeface="Arial"/>
                </a:rPr>
                <a:t>clear of an electrical source and can damage internal organs.</a:t>
              </a:r>
              <a:endParaRPr lang="en-GB" sz="1400"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3086854F-3FFC-4148-B881-97AFFDE801EA}"/>
              </a:ext>
            </a:extLst>
          </p:cNvPr>
          <p:cNvGrpSpPr/>
          <p:nvPr/>
        </p:nvGrpSpPr>
        <p:grpSpPr>
          <a:xfrm>
            <a:off x="6578513" y="1601643"/>
            <a:ext cx="3258604" cy="1657799"/>
            <a:chOff x="5027209" y="1601642"/>
            <a:chExt cx="3074209" cy="1657799"/>
          </a:xfrm>
        </p:grpSpPr>
        <p:sp>
          <p:nvSpPr>
            <p:cNvPr id="21" name="Rectangle 20">
              <a:extLst>
                <a:ext uri="{FF2B5EF4-FFF2-40B4-BE49-F238E27FC236}">
                  <a16:creationId xmlns:a16="http://schemas.microsoft.com/office/drawing/2014/main" id="{2707EBC1-5EB6-4FAF-8812-0935C1E7AEF0}"/>
                </a:ext>
              </a:extLst>
            </p:cNvPr>
            <p:cNvSpPr/>
            <p:nvPr/>
          </p:nvSpPr>
          <p:spPr>
            <a:xfrm>
              <a:off x="5494155" y="1601642"/>
              <a:ext cx="2607263" cy="738664"/>
            </a:xfrm>
            <a:prstGeom prst="rect">
              <a:avLst/>
            </a:prstGeom>
          </p:spPr>
          <p:txBody>
            <a:bodyPr wrap="square">
              <a:spAutoFit/>
            </a:bodyPr>
            <a:lstStyle/>
            <a:p>
              <a:pPr defTabSz="945443"/>
              <a:r>
                <a:rPr lang="en-GB" sz="1400" b="1" dirty="0">
                  <a:solidFill>
                    <a:prstClr val="black"/>
                  </a:solidFill>
                  <a:latin typeface="Arial"/>
                  <a:cs typeface="Arial"/>
                </a:rPr>
                <a:t>Muscles:</a:t>
              </a:r>
              <a:r>
                <a:rPr lang="en-GB" sz="1400" dirty="0">
                  <a:solidFill>
                    <a:prstClr val="black"/>
                  </a:solidFill>
                  <a:latin typeface="Arial"/>
                  <a:cs typeface="Arial"/>
                </a:rPr>
                <a:t> sometimes you grip the electrical source so you can’t let go! </a:t>
              </a:r>
            </a:p>
          </p:txBody>
        </p:sp>
        <p:sp>
          <p:nvSpPr>
            <p:cNvPr id="22" name="Oval 21">
              <a:extLst>
                <a:ext uri="{FF2B5EF4-FFF2-40B4-BE49-F238E27FC236}">
                  <a16:creationId xmlns:a16="http://schemas.microsoft.com/office/drawing/2014/main" id="{CE07E492-D213-4E9B-BEE5-3D216D71D935}"/>
                </a:ext>
              </a:extLst>
            </p:cNvPr>
            <p:cNvSpPr/>
            <p:nvPr/>
          </p:nvSpPr>
          <p:spPr>
            <a:xfrm rot="4243414">
              <a:off x="4692395" y="2361105"/>
              <a:ext cx="1233150" cy="56352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2000" dirty="0">
                <a:solidFill>
                  <a:prstClr val="white"/>
                </a:solidFill>
                <a:latin typeface="Calibri"/>
              </a:endParaRPr>
            </a:p>
          </p:txBody>
        </p:sp>
      </p:gr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100" dirty="0">
              <a:solidFill>
                <a:prstClr val="black"/>
              </a:solidFill>
              <a:latin typeface="Calibri"/>
            </a:endParaRPr>
          </a:p>
        </p:txBody>
      </p:sp>
    </p:spTree>
    <p:extLst>
      <p:ext uri="{BB962C8B-B14F-4D97-AF65-F5344CB8AC3E}">
        <p14:creationId xmlns:p14="http://schemas.microsoft.com/office/powerpoint/2010/main" val="11099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4AE8B0-BB31-4B97-B251-FFF109297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04088" y="4498848"/>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dirty="0">
                <a:solidFill>
                  <a:schemeClr val="tx1"/>
                </a:solidFill>
                <a:latin typeface="+mj-lt"/>
                <a:ea typeface="+mj-ea"/>
                <a:cs typeface="+mj-cs"/>
              </a:rPr>
              <a:t>YOUR SAFETY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85" r="-5" b="12712"/>
          <a:stretch/>
        </p:blipFill>
        <p:spPr>
          <a:xfrm>
            <a:off x="465210" y="529501"/>
            <a:ext cx="2560320" cy="3208906"/>
          </a:xfrm>
          <a:prstGeom prst="rect">
            <a:avLst/>
          </a:prstGeom>
          <a:solidFill>
            <a:schemeClr val="accent4">
              <a:lumMod val="60000"/>
              <a:lumOff val="40000"/>
            </a:schemeClr>
          </a:solidFill>
        </p:spPr>
      </p:pic>
      <p:cxnSp>
        <p:nvCxnSpPr>
          <p:cNvPr id="16" name="Straight Connector 15">
            <a:extLst>
              <a:ext uri="{FF2B5EF4-FFF2-40B4-BE49-F238E27FC236}">
                <a16:creationId xmlns:a16="http://schemas.microsoft.com/office/drawing/2014/main" id="{0EC59D61-98FB-4DBA-9EFD-0299313D63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22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4" b="357"/>
          <a:stretch/>
        </p:blipFill>
        <p:spPr>
          <a:xfrm>
            <a:off x="3351890" y="529501"/>
            <a:ext cx="2560320" cy="3208906"/>
          </a:xfrm>
          <a:prstGeom prst="rect">
            <a:avLst/>
          </a:prstGeom>
        </p:spPr>
      </p:pic>
      <p:cxnSp>
        <p:nvCxnSpPr>
          <p:cNvPr id="18" name="Straight Connector 17">
            <a:extLst>
              <a:ext uri="{FF2B5EF4-FFF2-40B4-BE49-F238E27FC236}">
                <a16:creationId xmlns:a16="http://schemas.microsoft.com/office/drawing/2014/main" id="{D959C4EA-A09C-4A86-992F-952E825CC3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33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16200000">
            <a:off x="5914278" y="853794"/>
            <a:ext cx="3208906" cy="2560320"/>
          </a:xfrm>
          <a:prstGeom prst="rect">
            <a:avLst/>
          </a:prstGeom>
        </p:spPr>
      </p:pic>
      <p:cxnSp>
        <p:nvCxnSpPr>
          <p:cNvPr id="20" name="Straight Connector 19">
            <a:extLst>
              <a:ext uri="{FF2B5EF4-FFF2-40B4-BE49-F238E27FC236}">
                <a16:creationId xmlns:a16="http://schemas.microsoft.com/office/drawing/2014/main" id="{4B1206AF-FFE1-408C-A70D-65563D95A46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787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5400000" flipV="1">
            <a:off x="8800959" y="853794"/>
            <a:ext cx="3208906" cy="2560320"/>
          </a:xfrm>
          <a:prstGeom prst="rect">
            <a:avLst/>
          </a:prstGeom>
        </p:spPr>
      </p:pic>
    </p:spTree>
    <p:extLst>
      <p:ext uri="{BB962C8B-B14F-4D97-AF65-F5344CB8AC3E}">
        <p14:creationId xmlns:p14="http://schemas.microsoft.com/office/powerpoint/2010/main" val="951777685"/>
      </p:ext>
    </p:extLst>
  </p:cSld>
  <p:clrMapOvr>
    <a:overrideClrMapping bg1="dk1" tx1="lt1" bg2="dk2" tx2="lt2" accent1="accent1" accent2="accent2" accent3="accent3" accent4="accent4" accent5="accent5" accent6="accent6" hlink="hlink" folHlink="folHlink"/>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658" b="4"/>
          <a:stretch/>
        </p:blipFill>
        <p:spPr>
          <a:xfrm rot="16200000">
            <a:off x="1296508" y="-11764"/>
            <a:ext cx="2702558" cy="40130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2555" b="-1"/>
          <a:stretch/>
        </p:blipFill>
        <p:spPr>
          <a:xfrm rot="5400000" flipV="1">
            <a:off x="1296332" y="2856567"/>
            <a:ext cx="270509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
        <p:nvSpPr>
          <p:cNvPr id="2" name="TextBox 1"/>
          <p:cNvSpPr txBox="1"/>
          <p:nvPr/>
        </p:nvSpPr>
        <p:spPr>
          <a:xfrm>
            <a:off x="2085945" y="803564"/>
            <a:ext cx="2553007" cy="1815882"/>
          </a:xfrm>
          <a:prstGeom prst="rect">
            <a:avLst/>
          </a:prstGeom>
          <a:noFill/>
        </p:spPr>
        <p:txBody>
          <a:bodyPr wrap="none" rtlCol="0">
            <a:spAutoFit/>
          </a:bodyPr>
          <a:lstStyle/>
          <a:p>
            <a:r>
              <a:rPr lang="en-GB" sz="2800" b="1" dirty="0" smtClean="0">
                <a:solidFill>
                  <a:schemeClr val="bg1"/>
                </a:solidFill>
              </a:rPr>
              <a:t>Engineers work </a:t>
            </a:r>
          </a:p>
          <a:p>
            <a:r>
              <a:rPr lang="en-GB" sz="2800" b="1" dirty="0" smtClean="0">
                <a:solidFill>
                  <a:schemeClr val="bg1"/>
                </a:solidFill>
              </a:rPr>
              <a:t>in the</a:t>
            </a:r>
          </a:p>
          <a:p>
            <a:r>
              <a:rPr lang="en-GB" sz="2800" b="1" dirty="0">
                <a:solidFill>
                  <a:schemeClr val="bg1"/>
                </a:solidFill>
              </a:rPr>
              <a:t>u</a:t>
            </a:r>
            <a:r>
              <a:rPr lang="en-GB" sz="2800" b="1" dirty="0" smtClean="0">
                <a:solidFill>
                  <a:schemeClr val="bg1"/>
                </a:solidFill>
              </a:rPr>
              <a:t>nderground</a:t>
            </a:r>
          </a:p>
          <a:p>
            <a:r>
              <a:rPr lang="en-GB" sz="2800" b="1" dirty="0" smtClean="0">
                <a:solidFill>
                  <a:schemeClr val="bg1"/>
                </a:solidFill>
              </a:rPr>
              <a:t> stations.</a:t>
            </a:r>
            <a:endParaRPr lang="en-GB" sz="2800" b="1" dirty="0">
              <a:solidFill>
                <a:schemeClr val="bg1"/>
              </a:solidFill>
            </a:endParaRPr>
          </a:p>
        </p:txBody>
      </p:sp>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6" name="Picture 5" descr="Boy.tif"/>
          <p:cNvPicPr>
            <a:picLocks noChangeAspect="1"/>
          </p:cNvPicPr>
          <p:nvPr/>
        </p:nvPicPr>
        <p:blipFill>
          <a:blip r:embed="rId4" cstate="print">
            <a:clrChange>
              <a:clrFrom>
                <a:srgbClr val="D57FAF"/>
              </a:clrFrom>
              <a:clrTo>
                <a:srgbClr val="D57FAF">
                  <a:alpha val="0"/>
                </a:srgbClr>
              </a:clrTo>
            </a:clrChange>
          </a:blip>
          <a:stretch>
            <a:fillRect/>
          </a:stretch>
        </p:blipFill>
        <p:spPr>
          <a:xfrm flipH="1">
            <a:off x="8746561" y="1687655"/>
            <a:ext cx="2609258" cy="8116710"/>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2113143" y="1093337"/>
            <a:ext cx="7163860" cy="1008112"/>
          </a:xfrm>
          <a:prstGeom prst="wedgeRoundRectCallout">
            <a:avLst>
              <a:gd name="adj1" fmla="val 46177"/>
              <a:gd name="adj2" fmla="val 117229"/>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What dangers are there around a working compound?</a:t>
            </a:r>
          </a:p>
        </p:txBody>
      </p:sp>
      <p:pic>
        <p:nvPicPr>
          <p:cNvPr id="11" name="Picture 10" descr="Girl.tif"/>
          <p:cNvPicPr>
            <a:picLocks noChangeAspect="1"/>
          </p:cNvPicPr>
          <p:nvPr/>
        </p:nvPicPr>
        <p:blipFill>
          <a:blip r:embed="rId5" cstate="print">
            <a:clrChange>
              <a:clrFrom>
                <a:srgbClr val="D67FAF"/>
              </a:clrFrom>
              <a:clrTo>
                <a:srgbClr val="D67FAF">
                  <a:alpha val="0"/>
                </a:srgbClr>
              </a:clrTo>
            </a:clrChange>
          </a:blip>
          <a:stretch>
            <a:fillRect/>
          </a:stretch>
        </p:blipFill>
        <p:spPr>
          <a:xfrm>
            <a:off x="-153040" y="2105378"/>
            <a:ext cx="3562208" cy="7281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9811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427" y="643467"/>
            <a:ext cx="4428999" cy="5571066"/>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66" y="643467"/>
            <a:ext cx="4888612" cy="5571066"/>
          </a:xfrm>
          <a:prstGeom prst="rect">
            <a:avLst/>
          </a:prstGeom>
        </p:spPr>
      </p:pic>
    </p:spTree>
    <p:extLst>
      <p:ext uri="{BB962C8B-B14F-4D97-AF65-F5344CB8AC3E}">
        <p14:creationId xmlns:p14="http://schemas.microsoft.com/office/powerpoint/2010/main" val="3038316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6030" b="3"/>
          <a:stretch/>
        </p:blipFill>
        <p:spPr>
          <a:xfrm rot="16200000">
            <a:off x="4371761" y="-327232"/>
            <a:ext cx="3429000" cy="4083465"/>
          </a:xfrm>
          <a:prstGeom prst="rect">
            <a:avLst/>
          </a:prstGeom>
        </p:spPr>
      </p:pic>
      <p:pic>
        <p:nvPicPr>
          <p:cNvPr id="6"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6104" b="-4"/>
          <a:stretch/>
        </p:blipFill>
        <p:spPr>
          <a:xfrm rot="5400000" flipV="1">
            <a:off x="4381500" y="3099816"/>
            <a:ext cx="3429000" cy="40873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5834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06" r="21729"/>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Tree>
    <p:extLst>
      <p:ext uri="{BB962C8B-B14F-4D97-AF65-F5344CB8AC3E}">
        <p14:creationId xmlns:p14="http://schemas.microsoft.com/office/powerpoint/2010/main" val="388001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083" r="83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83" r="84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Tree>
    <p:extLst>
      <p:ext uri="{BB962C8B-B14F-4D97-AF65-F5344CB8AC3E}">
        <p14:creationId xmlns:p14="http://schemas.microsoft.com/office/powerpoint/2010/main" val="1784939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1115" b="2"/>
          <a:stretch/>
        </p:blipFill>
        <p:spPr>
          <a:xfrm>
            <a:off x="20" y="10"/>
            <a:ext cx="4003019" cy="33888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5345" b="4"/>
          <a:stretch/>
        </p:blipFill>
        <p:spPr>
          <a:xfrm rot="16200000">
            <a:off x="307073" y="3162029"/>
            <a:ext cx="3388893" cy="400303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331" r="13771"/>
          <a:stretch/>
        </p:blipFill>
        <p:spPr>
          <a:xfrm rot="21600000">
            <a:off x="4094479" y="10"/>
            <a:ext cx="401404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5486" b="4"/>
          <a:stretch/>
        </p:blipFill>
        <p:spPr>
          <a:xfrm rot="5400000" flipV="1">
            <a:off x="8498839" y="-309879"/>
            <a:ext cx="3383280" cy="400303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21957" b="-2"/>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343891" y="3469101"/>
            <a:ext cx="2659148" cy="3046988"/>
          </a:xfrm>
          <a:prstGeom prst="rect">
            <a:avLst/>
          </a:prstGeom>
          <a:noFill/>
        </p:spPr>
        <p:txBody>
          <a:bodyPr wrap="square" rtlCol="0">
            <a:spAutoFit/>
          </a:bodyPr>
          <a:lstStyle/>
          <a:p>
            <a:r>
              <a:rPr lang="en-GB" sz="2400" b="1" dirty="0"/>
              <a:t>Remember the consequences could effect your family and friends, teachers and the emergency services.</a:t>
            </a:r>
          </a:p>
          <a:p>
            <a:endParaRPr lang="en-GB" sz="2400" b="1" dirty="0"/>
          </a:p>
        </p:txBody>
      </p:sp>
    </p:spTree>
    <p:extLst>
      <p:ext uri="{BB962C8B-B14F-4D97-AF65-F5344CB8AC3E}">
        <p14:creationId xmlns:p14="http://schemas.microsoft.com/office/powerpoint/2010/main" val="1940935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5" name="Picture 4" descr="Boy.tif"/>
          <p:cNvPicPr>
            <a:picLocks noChangeAspect="1"/>
          </p:cNvPicPr>
          <p:nvPr/>
        </p:nvPicPr>
        <p:blipFill>
          <a:blip r:embed="rId3" cstate="print">
            <a:clrChange>
              <a:clrFrom>
                <a:srgbClr val="D57FAF"/>
              </a:clrFrom>
              <a:clrTo>
                <a:srgbClr val="D57FAF">
                  <a:alpha val="0"/>
                </a:srgbClr>
              </a:clrTo>
            </a:clrChange>
          </a:blip>
          <a:stretch>
            <a:fillRect/>
          </a:stretch>
        </p:blipFill>
        <p:spPr>
          <a:xfrm>
            <a:off x="1429120" y="1559614"/>
            <a:ext cx="1529595" cy="4758165"/>
          </a:xfrm>
          <a:prstGeom prst="rect">
            <a:avLst/>
          </a:prstGeom>
          <a:ln>
            <a:noFill/>
          </a:ln>
          <a:effectLst>
            <a:outerShdw blurRad="292100" dist="139700" dir="2700000" algn="tl" rotWithShape="0">
              <a:srgbClr val="333333">
                <a:alpha val="65000"/>
              </a:srgbClr>
            </a:outerShdw>
          </a:effectLst>
        </p:spPr>
      </p:pic>
      <p:pic>
        <p:nvPicPr>
          <p:cNvPr id="6" name="Picture 5" descr="Girl.tif"/>
          <p:cNvPicPr>
            <a:picLocks noChangeAspect="1"/>
          </p:cNvPicPr>
          <p:nvPr/>
        </p:nvPicPr>
        <p:blipFill>
          <a:blip r:embed="rId4" cstate="print">
            <a:clrChange>
              <a:clrFrom>
                <a:srgbClr val="D67FAF"/>
              </a:clrFrom>
              <a:clrTo>
                <a:srgbClr val="D67FAF">
                  <a:alpha val="0"/>
                </a:srgbClr>
              </a:clrTo>
            </a:clrChange>
          </a:blip>
          <a:stretch>
            <a:fillRect/>
          </a:stretch>
        </p:blipFill>
        <p:spPr>
          <a:xfrm flipH="1">
            <a:off x="8796602" y="1484784"/>
            <a:ext cx="2088232" cy="4268411"/>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102631" y="836712"/>
            <a:ext cx="5328592" cy="1296144"/>
          </a:xfrm>
          <a:prstGeom prst="wedgeRoundRectCallout">
            <a:avLst>
              <a:gd name="adj1" fmla="val 43959"/>
              <a:gd name="adj2" fmla="val 101108"/>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Calibri" panose="020F0502020204030204" pitchFamily="34" charset="0"/>
              </a:rPr>
              <a:t>Play Safe Stay Safe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823" y="4181569"/>
            <a:ext cx="954207" cy="1087151"/>
          </a:xfrm>
          <a:prstGeom prst="rect">
            <a:avLst/>
          </a:prstGeom>
        </p:spPr>
      </p:pic>
    </p:spTree>
    <p:extLst>
      <p:ext uri="{BB962C8B-B14F-4D97-AF65-F5344CB8AC3E}">
        <p14:creationId xmlns:p14="http://schemas.microsoft.com/office/powerpoint/2010/main" val="169173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rgbClr val="FFFFFF"/>
                </a:solidFill>
                <a:latin typeface="+mj-lt"/>
                <a:ea typeface="+mj-ea"/>
                <a:cs typeface="+mj-cs"/>
              </a:rPr>
              <a:t>YOUR SAFETY</a:t>
            </a:r>
          </a:p>
        </p:txBody>
      </p:sp>
      <p:pic>
        <p:nvPicPr>
          <p:cNvPr id="5" name="Picture 4" descr="Girl 1.tif"/>
          <p:cNvPicPr>
            <a:picLocks noChangeAspect="1"/>
          </p:cNvPicPr>
          <p:nvPr/>
        </p:nvPicPr>
        <p:blipFill>
          <a:blip r:embed="rId3" cstate="print"/>
          <a:stretch>
            <a:fillRect/>
          </a:stretch>
        </p:blipFill>
        <p:spPr>
          <a:xfrm>
            <a:off x="2223486" y="307731"/>
            <a:ext cx="1649025" cy="39976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4940" y="307731"/>
            <a:ext cx="3178123"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3822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2350" r="20905" b="1"/>
          <a:stretch/>
        </p:blipFill>
        <p:spPr bwMode="auto">
          <a:xfrm>
            <a:off x="391903" y="57367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696892" y="647107"/>
            <a:ext cx="4887685" cy="5637216"/>
          </a:xfrm>
        </p:spPr>
        <p:txBody>
          <a:bodyPr anchor="t">
            <a:noAutofit/>
          </a:bodyPr>
          <a:lstStyle/>
          <a:p>
            <a:pPr marL="0" indent="0" eaLnBrk="1" hangingPunct="1">
              <a:buNone/>
            </a:pPr>
            <a:r>
              <a:rPr lang="en-GB" altLang="en-US" sz="2000" dirty="0" smtClean="0">
                <a:latin typeface="Arial" panose="020B0604020202020204" pitchFamily="34" charset="0"/>
              </a:rPr>
              <a:t>There are 90 trains run on the system. </a:t>
            </a:r>
            <a:endParaRPr lang="en-GB" altLang="en-US" sz="2000" dirty="0" smtClean="0">
              <a:latin typeface="Arial" panose="020B0604020202020204" pitchFamily="34" charset="0"/>
            </a:endParaRPr>
          </a:p>
          <a:p>
            <a:pPr marL="0" indent="0" eaLnBrk="1" hangingPunct="1">
              <a:buNone/>
            </a:pPr>
            <a:endParaRPr lang="en-GB" altLang="en-US" sz="2000" dirty="0">
              <a:latin typeface="Arial" panose="020B0604020202020204" pitchFamily="34" charset="0"/>
            </a:endParaRPr>
          </a:p>
          <a:p>
            <a:pPr marL="0" indent="0" eaLnBrk="1" hangingPunct="1">
              <a:buNone/>
            </a:pPr>
            <a:r>
              <a:rPr lang="en-GB" altLang="en-US" sz="2000" dirty="0" smtClean="0">
                <a:latin typeface="Arial" panose="020B0604020202020204" pitchFamily="34" charset="0"/>
              </a:rPr>
              <a:t>They </a:t>
            </a:r>
            <a:r>
              <a:rPr lang="en-GB" altLang="en-US" sz="2000" dirty="0">
                <a:latin typeface="Arial" panose="020B0604020202020204" pitchFamily="34" charset="0"/>
              </a:rPr>
              <a:t>w</a:t>
            </a:r>
            <a:r>
              <a:rPr lang="en-GB" altLang="en-US" sz="2000" dirty="0" smtClean="0">
                <a:latin typeface="Arial" panose="020B0604020202020204" pitchFamily="34" charset="0"/>
              </a:rPr>
              <a:t>eigh 80 tonnes and travel at a speed of 50 mph.</a:t>
            </a:r>
            <a:endParaRPr lang="en-GB" altLang="en-US" sz="2000" dirty="0">
              <a:latin typeface="Arial" panose="020B0604020202020204" pitchFamily="34" charset="0"/>
            </a:endParaRPr>
          </a:p>
          <a:p>
            <a:pPr marL="0" indent="0" eaLnBrk="1" hangingPunct="1">
              <a:buNone/>
            </a:pPr>
            <a:endParaRPr lang="en-GB" altLang="en-US" sz="2000" dirty="0" smtClean="0">
              <a:latin typeface="Arial" panose="020B0604020202020204" pitchFamily="34" charset="0"/>
            </a:endParaRPr>
          </a:p>
          <a:p>
            <a:pPr marL="0" indent="0" eaLnBrk="1" hangingPunct="1">
              <a:buNone/>
            </a:pPr>
            <a:r>
              <a:rPr lang="en-GB" altLang="en-US" sz="2000" dirty="0" smtClean="0">
                <a:latin typeface="Arial" panose="020B0604020202020204" pitchFamily="34" charset="0"/>
              </a:rPr>
              <a:t>Trains cannot </a:t>
            </a:r>
            <a:r>
              <a:rPr lang="en-GB" altLang="en-US" sz="2000" dirty="0" smtClean="0">
                <a:latin typeface="Arial" panose="020B0604020202020204" pitchFamily="34" charset="0"/>
              </a:rPr>
              <a:t>swerve (move) </a:t>
            </a:r>
            <a:r>
              <a:rPr lang="en-GB" altLang="en-US" sz="2000" dirty="0" smtClean="0">
                <a:latin typeface="Arial" panose="020B0604020202020204" pitchFamily="34" charset="0"/>
              </a:rPr>
              <a:t>out of the way and will take 150 </a:t>
            </a:r>
            <a:r>
              <a:rPr lang="en-GB" altLang="en-US" sz="2000" dirty="0">
                <a:latin typeface="Arial" panose="020B0604020202020204" pitchFamily="34" charset="0"/>
              </a:rPr>
              <a:t>metres to stop in an </a:t>
            </a:r>
            <a:r>
              <a:rPr lang="en-GB" altLang="en-US" sz="2000" dirty="0" smtClean="0">
                <a:latin typeface="Arial" panose="020B0604020202020204" pitchFamily="34" charset="0"/>
              </a:rPr>
              <a:t>emergency situation.</a:t>
            </a:r>
          </a:p>
          <a:p>
            <a:pPr marL="0" indent="0" eaLnBrk="1" hangingPunct="1">
              <a:buNone/>
            </a:pPr>
            <a:endParaRPr lang="en-GB" altLang="en-US" sz="2000" dirty="0" smtClean="0">
              <a:latin typeface="Arial" panose="020B0604020202020204" pitchFamily="34" charset="0"/>
              <a:cs typeface="Times New Roman" panose="02020603050405020304" pitchFamily="18" charset="0"/>
            </a:endParaRPr>
          </a:p>
          <a:p>
            <a:pPr marL="0" indent="0" eaLnBrk="1" hangingPunct="1">
              <a:buNone/>
            </a:pPr>
            <a:r>
              <a:rPr lang="en-GB" altLang="en-US" sz="2000" dirty="0" smtClean="0">
                <a:latin typeface="Arial" panose="020B0604020202020204" pitchFamily="34" charset="0"/>
                <a:cs typeface="Times New Roman" panose="02020603050405020304" pitchFamily="18" charset="0"/>
              </a:rPr>
              <a:t>Overhead lines, there is 1500 </a:t>
            </a:r>
            <a:r>
              <a:rPr lang="en-GB" altLang="en-US" sz="2000" dirty="0">
                <a:latin typeface="Arial" panose="020B0604020202020204" pitchFamily="34" charset="0"/>
                <a:cs typeface="Times New Roman" panose="02020603050405020304" pitchFamily="18" charset="0"/>
              </a:rPr>
              <a:t>volts </a:t>
            </a:r>
            <a:r>
              <a:rPr lang="en-GB" altLang="en-US" sz="2000" dirty="0" smtClean="0">
                <a:latin typeface="Arial" panose="020B0604020202020204" pitchFamily="34" charset="0"/>
                <a:cs typeface="Times New Roman" panose="02020603050405020304" pitchFamily="18" charset="0"/>
              </a:rPr>
              <a:t>of electricity to make the metro operate.</a:t>
            </a:r>
            <a:endParaRPr lang="en-GB" altLang="en-US" sz="2000" dirty="0">
              <a:latin typeface="Arial" panose="020B0604020202020204" pitchFamily="34" charset="0"/>
              <a:cs typeface="Times New Roman" panose="02020603050405020304" pitchFamily="18" charset="0"/>
            </a:endParaRPr>
          </a:p>
          <a:p>
            <a:pPr marL="0" indent="0" eaLnBrk="1" hangingPunct="1">
              <a:buNone/>
            </a:pPr>
            <a:endParaRPr lang="en-GB" altLang="en-US" sz="2000" dirty="0">
              <a:latin typeface="Arial" panose="020B0604020202020204" pitchFamily="34" charset="0"/>
              <a:cs typeface="Times New Roman" panose="02020603050405020304" pitchFamily="18" charset="0"/>
            </a:endParaRPr>
          </a:p>
          <a:p>
            <a:pPr marL="0" indent="0" eaLnBrk="1" hangingPunct="1">
              <a:buNone/>
            </a:pPr>
            <a:r>
              <a:rPr lang="en-GB" altLang="en-US" sz="2000" dirty="0" smtClean="0">
                <a:latin typeface="Arial" panose="020B0604020202020204" pitchFamily="34" charset="0"/>
                <a:cs typeface="Times New Roman" panose="02020603050405020304" pitchFamily="18" charset="0"/>
              </a:rPr>
              <a:t>Just like lighting, it can jump up to 1 metre.</a:t>
            </a:r>
            <a:endParaRPr lang="en-GB" altLang="en-US" sz="20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336469"/>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grpSp>
        <p:nvGrpSpPr>
          <p:cNvPr id="7" name="Group 6"/>
          <p:cNvGrpSpPr/>
          <p:nvPr/>
        </p:nvGrpSpPr>
        <p:grpSpPr>
          <a:xfrm>
            <a:off x="8859077" y="2830754"/>
            <a:ext cx="3447024" cy="3251391"/>
            <a:chOff x="2733583" y="970868"/>
            <a:chExt cx="5951701" cy="481161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583" y="970868"/>
              <a:ext cx="5951701" cy="4811618"/>
            </a:xfrm>
            <a:prstGeom prst="rect">
              <a:avLst/>
            </a:prstGeom>
          </p:spPr>
        </p:pic>
        <p:sp>
          <p:nvSpPr>
            <p:cNvPr id="9" name="TextBox 8"/>
            <p:cNvSpPr txBox="1"/>
            <p:nvPr/>
          </p:nvSpPr>
          <p:spPr>
            <a:xfrm>
              <a:off x="2780548" y="2963615"/>
              <a:ext cx="5783284" cy="2046086"/>
            </a:xfrm>
            <a:prstGeom prst="rect">
              <a:avLst/>
            </a:prstGeom>
            <a:noFill/>
          </p:spPr>
          <p:txBody>
            <a:bodyPr wrap="square" rtlCol="0">
              <a:spAutoFit/>
            </a:bodyPr>
            <a:lstStyle/>
            <a:p>
              <a:r>
                <a:rPr lang="en-GB" sz="7200" b="1" dirty="0">
                  <a:solidFill>
                    <a:schemeClr val="accent1">
                      <a:lumMod val="75000"/>
                    </a:schemeClr>
                  </a:solidFill>
                </a:rPr>
                <a:t>28 Feb</a:t>
              </a:r>
              <a:endParaRPr lang="en-GB" sz="7200" b="1" dirty="0"/>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570" y="3212206"/>
            <a:ext cx="2634707" cy="3312862"/>
          </a:xfrm>
          <a:prstGeom prst="rect">
            <a:avLst/>
          </a:prstGeom>
        </p:spPr>
      </p:pic>
      <p:sp>
        <p:nvSpPr>
          <p:cNvPr id="4" name="TextBox 3"/>
          <p:cNvSpPr txBox="1"/>
          <p:nvPr/>
        </p:nvSpPr>
        <p:spPr>
          <a:xfrm>
            <a:off x="5545724" y="553761"/>
            <a:ext cx="6760377"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Between the 15</a:t>
            </a:r>
            <a:r>
              <a:rPr lang="en-GB" sz="2000" baseline="30000" dirty="0" smtClean="0">
                <a:latin typeface="Arial" panose="020B0604020202020204" pitchFamily="34" charset="0"/>
                <a:cs typeface="Arial" panose="020B0604020202020204" pitchFamily="34" charset="0"/>
              </a:rPr>
              <a:t>th</a:t>
            </a:r>
            <a:r>
              <a:rPr lang="en-GB" sz="2000" dirty="0" smtClean="0">
                <a:latin typeface="Arial" panose="020B0604020202020204" pitchFamily="34" charset="0"/>
                <a:cs typeface="Arial" panose="020B0604020202020204" pitchFamily="34" charset="0"/>
              </a:rPr>
              <a:t> February until </a:t>
            </a:r>
            <a:r>
              <a:rPr lang="en-GB" sz="2000" dirty="0">
                <a:latin typeface="Arial" panose="020B0604020202020204" pitchFamily="34" charset="0"/>
                <a:cs typeface="Arial" panose="020B0604020202020204" pitchFamily="34" charset="0"/>
              </a:rPr>
              <a:t>the Sunday 28</a:t>
            </a:r>
            <a:r>
              <a:rPr lang="en-GB" sz="2000" baseline="30000" dirty="0">
                <a:latin typeface="Arial" panose="020B0604020202020204" pitchFamily="34" charset="0"/>
                <a:cs typeface="Arial" panose="020B0604020202020204" pitchFamily="34" charset="0"/>
              </a:rPr>
              <a:t>th</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February,</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there will be no trains travelling </a:t>
            </a:r>
            <a:r>
              <a:rPr lang="en-GB" sz="2000" dirty="0" smtClean="0">
                <a:latin typeface="Arial" panose="020B0604020202020204" pitchFamily="34" charset="0"/>
                <a:cs typeface="Arial" panose="020B0604020202020204" pitchFamily="34" charset="0"/>
              </a:rPr>
              <a:t>between</a:t>
            </a:r>
          </a:p>
          <a:p>
            <a:r>
              <a:rPr lang="en-GB" sz="2000" dirty="0" smtClean="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Heworth</a:t>
            </a:r>
            <a:r>
              <a:rPr lang="en-GB" sz="2000" dirty="0">
                <a:latin typeface="Arial" panose="020B0604020202020204" pitchFamily="34" charset="0"/>
                <a:cs typeface="Arial" panose="020B0604020202020204" pitchFamily="34" charset="0"/>
              </a:rPr>
              <a:t> and Regent Centre/Four Lane Ends.</a:t>
            </a:r>
          </a:p>
          <a:p>
            <a:endParaRPr lang="en-GB" sz="2000" dirty="0"/>
          </a:p>
        </p:txBody>
      </p:sp>
    </p:spTree>
    <p:extLst>
      <p:ext uri="{BB962C8B-B14F-4D97-AF65-F5344CB8AC3E}">
        <p14:creationId xmlns:p14="http://schemas.microsoft.com/office/powerpoint/2010/main" val="75646860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95587"/>
            <a:ext cx="12217514" cy="5766667"/>
          </a:xfrm>
        </p:spPr>
      </p:pic>
    </p:spTree>
    <p:extLst>
      <p:ext uri="{BB962C8B-B14F-4D97-AF65-F5344CB8AC3E}">
        <p14:creationId xmlns:p14="http://schemas.microsoft.com/office/powerpoint/2010/main" val="224981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230271" y="3794336"/>
            <a:ext cx="5242259" cy="1922251"/>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800" b="1" kern="1200" dirty="0">
                <a:solidFill>
                  <a:schemeClr val="tx1"/>
                </a:solidFill>
                <a:latin typeface="+mj-lt"/>
                <a:ea typeface="+mj-ea"/>
                <a:cs typeface="+mj-cs"/>
              </a:rPr>
              <a:t> </a:t>
            </a:r>
            <a:r>
              <a:rPr lang="en-US" sz="4800" b="1" kern="1200" dirty="0" smtClean="0">
                <a:solidFill>
                  <a:schemeClr val="tx1"/>
                </a:solidFill>
                <a:latin typeface="+mj-lt"/>
                <a:ea typeface="+mj-ea"/>
                <a:cs typeface="+mj-cs"/>
              </a:rPr>
              <a:t>For two weeks, service will resum</a:t>
            </a:r>
            <a:r>
              <a:rPr lang="en-US" sz="4800" b="1" dirty="0" smtClean="0">
                <a:latin typeface="+mj-lt"/>
                <a:ea typeface="+mj-ea"/>
                <a:cs typeface="+mj-cs"/>
              </a:rPr>
              <a:t>e on Monday 1</a:t>
            </a:r>
            <a:r>
              <a:rPr lang="en-US" sz="4800" b="1" baseline="30000" dirty="0" smtClean="0">
                <a:latin typeface="+mj-lt"/>
                <a:ea typeface="+mj-ea"/>
                <a:cs typeface="+mj-cs"/>
              </a:rPr>
              <a:t>st</a:t>
            </a:r>
            <a:r>
              <a:rPr lang="en-US" sz="4800" b="1" dirty="0" smtClean="0">
                <a:latin typeface="+mj-lt"/>
                <a:ea typeface="+mj-ea"/>
                <a:cs typeface="+mj-cs"/>
              </a:rPr>
              <a:t> March.</a:t>
            </a:r>
            <a:endParaRPr lang="en-US" sz="4800" b="1" kern="1200" dirty="0">
              <a:solidFill>
                <a:schemeClr val="tx1"/>
              </a:solidFill>
              <a:latin typeface="+mj-lt"/>
              <a:ea typeface="+mj-ea"/>
              <a:cs typeface="+mj-cs"/>
            </a:endParaRPr>
          </a:p>
        </p:txBody>
      </p:sp>
      <p:sp>
        <p:nvSpPr>
          <p:cNvPr id="17" name="Freeform: Shape 16">
            <a:extLst>
              <a:ext uri="{FF2B5EF4-FFF2-40B4-BE49-F238E27FC236}">
                <a16:creationId xmlns:a16="http://schemas.microsoft.com/office/drawing/2014/main" id="{60B21A5C-062F-46C2-8389-53D40F46AA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907" r="-2" b="4404"/>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2" name="Freeform: Shape 18">
            <a:extLst>
              <a:ext uri="{FF2B5EF4-FFF2-40B4-BE49-F238E27FC236}">
                <a16:creationId xmlns:a16="http://schemas.microsoft.com/office/drawing/2014/main" id="{8A177BCC-4208-4795-8572-4D623BA1E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4" b="2991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2180137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09135" y="789279"/>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271" y="1882455"/>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344" y="2023000"/>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8149085" y="694728"/>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sp>
        <p:nvSpPr>
          <p:cNvPr id="4" name="TextBox 3"/>
          <p:cNvSpPr txBox="1"/>
          <p:nvPr/>
        </p:nvSpPr>
        <p:spPr>
          <a:xfrm>
            <a:off x="318654" y="5987624"/>
            <a:ext cx="11714617" cy="400110"/>
          </a:xfrm>
          <a:prstGeom prst="rect">
            <a:avLst/>
          </a:prstGeom>
          <a:noFill/>
        </p:spPr>
        <p:txBody>
          <a:bodyPr wrap="none" rtlCol="0">
            <a:spAutoFit/>
          </a:bodyPr>
          <a:lstStyle/>
          <a:p>
            <a:r>
              <a:rPr lang="en-GB" sz="2000" dirty="0" smtClean="0"/>
              <a:t>The engineers will be working day and night to replace the overhead lines in the busiest area (Central Corridor)</a:t>
            </a:r>
            <a:endParaRPr lang="en-GB" sz="2000" dirty="0"/>
          </a:p>
        </p:txBody>
      </p:sp>
    </p:spTree>
    <p:extLst>
      <p:ext uri="{BB962C8B-B14F-4D97-AF65-F5344CB8AC3E}">
        <p14:creationId xmlns:p14="http://schemas.microsoft.com/office/powerpoint/2010/main" val="31778162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2309813" y="388631"/>
            <a:ext cx="5410200" cy="2851279"/>
          </a:xfrm>
          <a:prstGeom prst="wedgeRoundRectCallout">
            <a:avLst>
              <a:gd name="adj1" fmla="val 46177"/>
              <a:gd name="adj2" fmla="val 117229"/>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100" dirty="0">
                <a:solidFill>
                  <a:srgbClr val="000000"/>
                </a:solidFill>
                <a:latin typeface="Futura Bk BT" panose="020B0502020204020303" pitchFamily="34" charset="0"/>
              </a:rPr>
              <a:t>Overhead lines are being replaced.  How about we learn more about the Overhead line from our engineers.</a:t>
            </a: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394" y="633046"/>
            <a:ext cx="4285606" cy="5836322"/>
          </a:xfrm>
          <a:prstGeom prst="rect">
            <a:avLst/>
          </a:prstGeom>
        </p:spPr>
      </p:pic>
      <p:pic>
        <p:nvPicPr>
          <p:cNvPr id="5" name="Picture 4" descr="Girl.tif">
            <a:extLst>
              <a:ext uri="{FF2B5EF4-FFF2-40B4-BE49-F238E27FC236}">
                <a16:creationId xmlns:a16="http://schemas.microsoft.com/office/drawing/2014/main" id="{70FC054B-0F9A-435A-9DA9-C8863EB72295}"/>
              </a:ext>
            </a:extLst>
          </p:cNvPr>
          <p:cNvPicPr>
            <a:picLocks noChangeAspect="1"/>
          </p:cNvPicPr>
          <p:nvPr/>
        </p:nvPicPr>
        <p:blipFill>
          <a:blip r:embed="rId4">
            <a:clrChange>
              <a:clrFrom>
                <a:srgbClr val="D67FAF"/>
              </a:clrFrom>
              <a:clrTo>
                <a:srgbClr val="D67FAF">
                  <a:alpha val="0"/>
                </a:srgbClr>
              </a:clrTo>
            </a:clrChange>
          </a:blip>
          <a:stretch>
            <a:fillRect/>
          </a:stretch>
        </p:blipFill>
        <p:spPr>
          <a:xfrm>
            <a:off x="94929" y="2035309"/>
            <a:ext cx="2671763" cy="546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8847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889</Words>
  <Application>Microsoft Office PowerPoint</Application>
  <PresentationFormat>Widescreen</PresentationFormat>
  <Paragraphs>118</Paragraphs>
  <Slides>25</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Calibri Light</vt:lpstr>
      <vt:lpstr>Futura Bk BT</vt:lpstr>
      <vt:lpstr>Times New Roman</vt:lpstr>
      <vt:lpstr>Office Theme</vt:lpstr>
      <vt:lpstr>Default Design</vt:lpstr>
      <vt:lpstr>Safety – Working in electrical compounds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Burns, Rachel</cp:lastModifiedBy>
  <cp:revision>22</cp:revision>
  <dcterms:created xsi:type="dcterms:W3CDTF">2021-02-03T12:58:29Z</dcterms:created>
  <dcterms:modified xsi:type="dcterms:W3CDTF">2021-02-09T10:06:38Z</dcterms:modified>
</cp:coreProperties>
</file>