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37" r:id="rId2"/>
    <p:sldId id="338" r:id="rId3"/>
    <p:sldId id="340" r:id="rId4"/>
    <p:sldId id="341" r:id="rId5"/>
    <p:sldId id="342" r:id="rId6"/>
    <p:sldId id="343" r:id="rId7"/>
    <p:sldId id="344" r:id="rId8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88E"/>
    <a:srgbClr val="FF66FF"/>
    <a:srgbClr val="FF0000"/>
    <a:srgbClr val="6600FF"/>
    <a:srgbClr val="FF505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7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24645-B060-4B01-933E-AA62E68D9DE3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CFC2D-22E6-4DB0-A2FB-2EEB242EF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25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F319E4-72C5-461C-8278-C7F30DE043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9D57DE-6AA3-45C4-8349-73F1533FDA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AEABCF-36C5-415D-9F9B-CE957DA459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57FFEE-FAB6-4626-95A1-14757FF862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925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63FACB-A1A8-4B90-A384-1C703B8671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47619F-2A16-4E30-96C1-452A748064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EDEF4C-DE81-4841-8AE5-A69E5785E8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C101E-E517-46BF-817A-EB71DFA497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630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20E272-FE8D-4244-8AAD-EED6FAAD97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70E1CE-7A44-4ABC-AC05-EF6F937D32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535B7D-F03A-4D9F-8240-0FE480A5CE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0E414A-84CA-49FF-91DB-E2BE88D825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6525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139A65-4325-4EFA-96F5-9C91CB2683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96D2F7-4FBE-4BE4-901F-A4FC8FF965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1F7471-55B4-42DE-80A7-B2F80930DC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3D5521-88AC-4A00-B6D8-ED37E4ADA7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3194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6BC69F-B9AB-4E0D-9983-73BE46A0DD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83CD93-F16C-45A4-A979-05412F30C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14D991-CAA7-44D1-A80C-99E1E147E5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F4B426-A524-4B51-A4FA-2BE9E9B96C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8943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D27C2F-1869-45FB-A6A4-E9AA32E1D2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EF3237-1C35-4DDC-92ED-B580231EBE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1F7326-DD78-4B68-8E97-5201F5C7C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02E1D5-E437-4863-AE4C-68F0F4EA08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715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FC44BE-D1E4-405E-817B-9076775310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F43598-37D9-4738-87AE-16E42B3062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368C59-4A69-4D03-8630-F0E1F0F714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7454E0-5AE5-4765-AE23-4C6FBA8542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5399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03B2DEE-B02C-4E53-BC56-8A2F054915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DC29B71-0913-4A25-9BCE-84859244F2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1E46E5B-5E81-417C-A40D-4A9DFD16F6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4986E8-0090-4F48-82D6-CDC9BC39CC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195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BAA5DF7-C3B5-4835-AED2-93D85966CB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BADB097-E687-4B82-A475-53BB084627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8474E30-19FD-4484-B13D-7BC5BD623A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00931E-3416-4189-84BB-BC9CB5A7226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7685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B09E4BD-AEB6-4B79-9462-96DB292132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6BD393E-B9FE-4D15-A899-E98F94809C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3D736B1-37CB-432A-9F01-796E92CAED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034D25-24C1-4F64-B420-7184CC3786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112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D89A60-A3A2-4900-A4A3-ED4DE3D468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C0C64C-0C6F-4796-A3E1-EC16B990DB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ADDE3B-9F07-4A4E-AC67-967078E851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F382F6-FF2F-45E1-999A-0BE6AAA73D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790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48EC7-A34F-4DF2-B5C9-F23106701A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3080BE-AEE8-41C5-A0E1-8797FE1E5D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1CF801-99C1-40E8-B5C4-9CF8F5EABE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FA2C5-93D2-4E2B-9C70-92DD722C8F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168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67A129D-AB72-4E25-9154-47D4AD26DE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46C2D43-EE7D-4CCE-987F-2C878C688B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270148F-284A-42A4-88D8-D8A6CBCEBF7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EAF0D06-47D2-4ABB-B438-8F2358A4A1D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39BDD87-9D65-4DE6-974F-9B0F47561B9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F8FF271-EBCA-473A-87F1-DAD6ACF05DE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>
            <a:extLst>
              <a:ext uri="{FF2B5EF4-FFF2-40B4-BE49-F238E27FC236}">
                <a16:creationId xmlns:a16="http://schemas.microsoft.com/office/drawing/2014/main" id="{810A24D6-4174-46FD-948C-FE0ED13CD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05000"/>
            <a:ext cx="8001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u="sng" dirty="0">
                <a:cs typeface="Arial" panose="020B0604020202020204" pitchFamily="34" charset="0"/>
              </a:rPr>
              <a:t>Learning Intention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4400" u="sng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u="sng" dirty="0">
                <a:cs typeface="Arial" panose="020B0604020202020204" pitchFamily="34" charset="0"/>
              </a:rPr>
              <a:t>To divide by powers of ten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>
            <a:extLst>
              <a:ext uri="{FF2B5EF4-FFF2-40B4-BE49-F238E27FC236}">
                <a16:creationId xmlns:a16="http://schemas.microsoft.com/office/drawing/2014/main" id="{E72583D0-1583-4D42-9056-7B52EA45D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34988"/>
            <a:ext cx="800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dirty="0">
                <a:latin typeface="Arial"/>
                <a:cs typeface="Arial"/>
              </a:rPr>
              <a:t>To divide numbers by 10 </a:t>
            </a:r>
            <a:r>
              <a:rPr lang="en-GB" altLang="en-US" dirty="0" smtClean="0">
                <a:latin typeface="Arial"/>
                <a:cs typeface="Arial"/>
              </a:rPr>
              <a:t> </a:t>
            </a:r>
            <a:endParaRPr lang="en-GB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231330"/>
              </p:ext>
            </p:extLst>
          </p:nvPr>
        </p:nvGraphicFramePr>
        <p:xfrm>
          <a:off x="304800" y="3200400"/>
          <a:ext cx="7391401" cy="2987676"/>
        </p:xfrm>
        <a:graphic>
          <a:graphicData uri="http://schemas.openxmlformats.org/drawingml/2006/table">
            <a:tbl>
              <a:tblPr/>
              <a:tblGrid>
                <a:gridCol w="1201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4022977224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351349096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tenths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hundreths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97" name="TextBox 3">
            <a:extLst>
              <a:ext uri="{FF2B5EF4-FFF2-40B4-BE49-F238E27FC236}">
                <a16:creationId xmlns:a16="http://schemas.microsoft.com/office/drawing/2014/main" id="{9D15C4AD-C9ED-42D5-8DF6-CAFC6DCB4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8644" y="2159127"/>
            <a:ext cx="2895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cs typeface="Arial" panose="020B0604020202020204" pitchFamily="34" charset="0"/>
              </a:rPr>
              <a:t>We will use this place value grid to help us work out the answer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7DC60BE-51DC-4328-AB72-9141BD0CEA5C}"/>
              </a:ext>
            </a:extLst>
          </p:cNvPr>
          <p:cNvCxnSpPr>
            <a:cxnSpLocks/>
          </p:cNvCxnSpPr>
          <p:nvPr/>
        </p:nvCxnSpPr>
        <p:spPr>
          <a:xfrm flipH="1">
            <a:off x="5791200" y="2427470"/>
            <a:ext cx="685800" cy="386644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9A97AD46-51C8-47E6-B44E-37A192C2F46E}"/>
              </a:ext>
            </a:extLst>
          </p:cNvPr>
          <p:cNvSpPr/>
          <p:nvPr/>
        </p:nvSpPr>
        <p:spPr>
          <a:xfrm>
            <a:off x="4800600" y="3581400"/>
            <a:ext cx="228600" cy="247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288565"/>
              </p:ext>
            </p:extLst>
          </p:nvPr>
        </p:nvGraphicFramePr>
        <p:xfrm>
          <a:off x="609600" y="2505674"/>
          <a:ext cx="7391401" cy="2987676"/>
        </p:xfrm>
        <a:graphic>
          <a:graphicData uri="http://schemas.openxmlformats.org/drawingml/2006/table">
            <a:tbl>
              <a:tblPr/>
              <a:tblGrid>
                <a:gridCol w="1201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4022977224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351349096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tenths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hundreths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9A97AD46-51C8-47E6-B44E-37A192C2F46E}"/>
              </a:ext>
            </a:extLst>
          </p:cNvPr>
          <p:cNvSpPr/>
          <p:nvPr/>
        </p:nvSpPr>
        <p:spPr>
          <a:xfrm>
            <a:off x="5029200" y="29718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 Box 34">
            <a:extLst>
              <a:ext uri="{FF2B5EF4-FFF2-40B4-BE49-F238E27FC236}">
                <a16:creationId xmlns:a16="http://schemas.microsoft.com/office/drawing/2014/main" id="{5DE6E858-9F03-419A-A73F-6387F82B8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08806"/>
            <a:ext cx="807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 dirty="0">
                <a:cs typeface="Arial" panose="020B0604020202020204" pitchFamily="34" charset="0"/>
              </a:rPr>
              <a:t>If we divide any digit by 10 it will move one column to the right</a:t>
            </a:r>
          </a:p>
        </p:txBody>
      </p:sp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B207844C-C718-457A-945F-B1224089D184}"/>
              </a:ext>
            </a:extLst>
          </p:cNvPr>
          <p:cNvSpPr/>
          <p:nvPr/>
        </p:nvSpPr>
        <p:spPr>
          <a:xfrm>
            <a:off x="4800600" y="1657350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72EF5BC-C21E-436E-9620-AB0161C14676}"/>
              </a:ext>
            </a:extLst>
          </p:cNvPr>
          <p:cNvSpPr/>
          <p:nvPr/>
        </p:nvSpPr>
        <p:spPr>
          <a:xfrm>
            <a:off x="5129389" y="48006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 Box 35">
            <a:extLst>
              <a:ext uri="{FF2B5EF4-FFF2-40B4-BE49-F238E27FC236}">
                <a16:creationId xmlns:a16="http://schemas.microsoft.com/office/drawing/2014/main" id="{64083A1E-F14B-4FE5-B9C2-DC55540C9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10155"/>
            <a:ext cx="8077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solidFill>
                  <a:srgbClr val="FF5050"/>
                </a:solidFill>
                <a:cs typeface="Arial" panose="020B0604020202020204" pitchFamily="34" charset="0"/>
              </a:rPr>
              <a:t>We </a:t>
            </a:r>
            <a:r>
              <a:rPr lang="en-GB" altLang="en-US" sz="2400" u="sng" dirty="0">
                <a:solidFill>
                  <a:srgbClr val="FF5050"/>
                </a:solidFill>
                <a:cs typeface="Arial" panose="020B0604020202020204" pitchFamily="34" charset="0"/>
              </a:rPr>
              <a:t>must</a:t>
            </a:r>
            <a:r>
              <a:rPr lang="en-GB" altLang="en-US" sz="2400" dirty="0">
                <a:solidFill>
                  <a:srgbClr val="FF5050"/>
                </a:solidFill>
                <a:cs typeface="Arial" panose="020B0604020202020204" pitchFamily="34" charset="0"/>
              </a:rPr>
              <a:t> put a 0 in the empty units column to hold the place so 6     10 = 0.6</a:t>
            </a:r>
          </a:p>
        </p:txBody>
      </p:sp>
      <p:pic>
        <p:nvPicPr>
          <p:cNvPr id="1026" name="Picture 2" descr="Divide Sign Small">
            <a:extLst>
              <a:ext uri="{FF2B5EF4-FFF2-40B4-BE49-F238E27FC236}">
                <a16:creationId xmlns:a16="http://schemas.microsoft.com/office/drawing/2014/main" id="{AC633E84-8872-4F90-96EB-A6E3B412A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086238"/>
            <a:ext cx="306123" cy="3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12183" y="12580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98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5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640375"/>
              </p:ext>
            </p:extLst>
          </p:nvPr>
        </p:nvGraphicFramePr>
        <p:xfrm>
          <a:off x="609600" y="2505674"/>
          <a:ext cx="7391401" cy="2987676"/>
        </p:xfrm>
        <a:graphic>
          <a:graphicData uri="http://schemas.openxmlformats.org/drawingml/2006/table">
            <a:tbl>
              <a:tblPr/>
              <a:tblGrid>
                <a:gridCol w="1201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4022977224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351349096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tenths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hundreths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9A97AD46-51C8-47E6-B44E-37A192C2F46E}"/>
              </a:ext>
            </a:extLst>
          </p:cNvPr>
          <p:cNvSpPr/>
          <p:nvPr/>
        </p:nvSpPr>
        <p:spPr>
          <a:xfrm>
            <a:off x="5029200" y="29718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 Box 34">
            <a:extLst>
              <a:ext uri="{FF2B5EF4-FFF2-40B4-BE49-F238E27FC236}">
                <a16:creationId xmlns:a16="http://schemas.microsoft.com/office/drawing/2014/main" id="{5DE6E858-9F03-419A-A73F-6387F82B8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08806"/>
            <a:ext cx="807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 dirty="0">
                <a:cs typeface="Arial" panose="020B0604020202020204" pitchFamily="34" charset="0"/>
              </a:rPr>
              <a:t>Let’s try another one. If we divide any digit by 10 it will move one column to the right</a:t>
            </a:r>
          </a:p>
        </p:txBody>
      </p:sp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B207844C-C718-457A-945F-B1224089D184}"/>
              </a:ext>
            </a:extLst>
          </p:cNvPr>
          <p:cNvSpPr/>
          <p:nvPr/>
        </p:nvSpPr>
        <p:spPr>
          <a:xfrm>
            <a:off x="4800600" y="1657350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72EF5BC-C21E-436E-9620-AB0161C14676}"/>
              </a:ext>
            </a:extLst>
          </p:cNvPr>
          <p:cNvSpPr/>
          <p:nvPr/>
        </p:nvSpPr>
        <p:spPr>
          <a:xfrm>
            <a:off x="5129389" y="48006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26" name="Picture 2" descr="Divide Sign Small">
            <a:extLst>
              <a:ext uri="{FF2B5EF4-FFF2-40B4-BE49-F238E27FC236}">
                <a16:creationId xmlns:a16="http://schemas.microsoft.com/office/drawing/2014/main" id="{AC633E84-8872-4F90-96EB-A6E3B412A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6093606"/>
            <a:ext cx="306123" cy="3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230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755616"/>
              </p:ext>
            </p:extLst>
          </p:nvPr>
        </p:nvGraphicFramePr>
        <p:xfrm>
          <a:off x="609600" y="2505674"/>
          <a:ext cx="7391401" cy="2987676"/>
        </p:xfrm>
        <a:graphic>
          <a:graphicData uri="http://schemas.openxmlformats.org/drawingml/2006/table">
            <a:tbl>
              <a:tblPr/>
              <a:tblGrid>
                <a:gridCol w="1201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4022977224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351349096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tenths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hundreths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9A97AD46-51C8-47E6-B44E-37A192C2F46E}"/>
              </a:ext>
            </a:extLst>
          </p:cNvPr>
          <p:cNvSpPr/>
          <p:nvPr/>
        </p:nvSpPr>
        <p:spPr>
          <a:xfrm>
            <a:off x="5029200" y="29718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 Box 34">
            <a:extLst>
              <a:ext uri="{FF2B5EF4-FFF2-40B4-BE49-F238E27FC236}">
                <a16:creationId xmlns:a16="http://schemas.microsoft.com/office/drawing/2014/main" id="{5DE6E858-9F03-419A-A73F-6387F82B8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08806"/>
            <a:ext cx="8077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 dirty="0" smtClean="0">
                <a:cs typeface="Arial" panose="020B0604020202020204" pitchFamily="34" charset="0"/>
              </a:rPr>
              <a:t>When we divide by 100, we move each number 2 columns to the right</a:t>
            </a:r>
            <a:endParaRPr lang="en-GB" altLang="en-US" sz="2800" dirty="0">
              <a:cs typeface="Arial" panose="020B0604020202020204" pitchFamily="34" charset="0"/>
            </a:endParaRPr>
          </a:p>
        </p:txBody>
      </p:sp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B207844C-C718-457A-945F-B1224089D184}"/>
              </a:ext>
            </a:extLst>
          </p:cNvPr>
          <p:cNvSpPr/>
          <p:nvPr/>
        </p:nvSpPr>
        <p:spPr>
          <a:xfrm>
            <a:off x="2168236" y="1668533"/>
            <a:ext cx="2438400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72EF5BC-C21E-436E-9620-AB0161C14676}"/>
              </a:ext>
            </a:extLst>
          </p:cNvPr>
          <p:cNvSpPr/>
          <p:nvPr/>
        </p:nvSpPr>
        <p:spPr>
          <a:xfrm>
            <a:off x="5129389" y="48006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26" name="Picture 2" descr="Divide Sign Small">
            <a:extLst>
              <a:ext uri="{FF2B5EF4-FFF2-40B4-BE49-F238E27FC236}">
                <a16:creationId xmlns:a16="http://schemas.microsoft.com/office/drawing/2014/main" id="{AC633E84-8872-4F90-96EB-A6E3B412A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6093606"/>
            <a:ext cx="306123" cy="3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162800" y="151768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83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6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932020"/>
              </p:ext>
            </p:extLst>
          </p:nvPr>
        </p:nvGraphicFramePr>
        <p:xfrm>
          <a:off x="609600" y="2505674"/>
          <a:ext cx="7391401" cy="2987676"/>
        </p:xfrm>
        <a:graphic>
          <a:graphicData uri="http://schemas.openxmlformats.org/drawingml/2006/table">
            <a:tbl>
              <a:tblPr/>
              <a:tblGrid>
                <a:gridCol w="1201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4022977224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351349096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tenths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hundreths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9A97AD46-51C8-47E6-B44E-37A192C2F46E}"/>
              </a:ext>
            </a:extLst>
          </p:cNvPr>
          <p:cNvSpPr/>
          <p:nvPr/>
        </p:nvSpPr>
        <p:spPr>
          <a:xfrm>
            <a:off x="5029200" y="29718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 Box 34">
            <a:extLst>
              <a:ext uri="{FF2B5EF4-FFF2-40B4-BE49-F238E27FC236}">
                <a16:creationId xmlns:a16="http://schemas.microsoft.com/office/drawing/2014/main" id="{5DE6E858-9F03-419A-A73F-6387F82B8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08806"/>
            <a:ext cx="807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 dirty="0">
                <a:cs typeface="Arial" panose="020B0604020202020204" pitchFamily="34" charset="0"/>
              </a:rPr>
              <a:t>Let’s try another one. If we divide any digit by </a:t>
            </a:r>
            <a:r>
              <a:rPr lang="en-GB" altLang="en-US" sz="2800" dirty="0" smtClean="0">
                <a:cs typeface="Arial" panose="020B0604020202020204" pitchFamily="34" charset="0"/>
              </a:rPr>
              <a:t>100 </a:t>
            </a:r>
            <a:r>
              <a:rPr lang="en-GB" altLang="en-US" sz="2800" dirty="0">
                <a:cs typeface="Arial" panose="020B0604020202020204" pitchFamily="34" charset="0"/>
              </a:rPr>
              <a:t>it will move </a:t>
            </a:r>
            <a:r>
              <a:rPr lang="en-GB" altLang="en-US" sz="2800" dirty="0" smtClean="0">
                <a:cs typeface="Arial" panose="020B0604020202020204" pitchFamily="34" charset="0"/>
              </a:rPr>
              <a:t>2 columns </a:t>
            </a:r>
            <a:r>
              <a:rPr lang="en-GB" altLang="en-US" sz="2800" dirty="0">
                <a:cs typeface="Arial" panose="020B0604020202020204" pitchFamily="34" charset="0"/>
              </a:rPr>
              <a:t>to the right</a:t>
            </a:r>
          </a:p>
        </p:txBody>
      </p:sp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B207844C-C718-457A-945F-B1224089D184}"/>
              </a:ext>
            </a:extLst>
          </p:cNvPr>
          <p:cNvSpPr/>
          <p:nvPr/>
        </p:nvSpPr>
        <p:spPr>
          <a:xfrm>
            <a:off x="4800600" y="1657350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72EF5BC-C21E-436E-9620-AB0161C14676}"/>
              </a:ext>
            </a:extLst>
          </p:cNvPr>
          <p:cNvSpPr/>
          <p:nvPr/>
        </p:nvSpPr>
        <p:spPr>
          <a:xfrm>
            <a:off x="5129389" y="48006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26" name="Picture 2" descr="Divide Sign Small">
            <a:extLst>
              <a:ext uri="{FF2B5EF4-FFF2-40B4-BE49-F238E27FC236}">
                <a16:creationId xmlns:a16="http://schemas.microsoft.com/office/drawing/2014/main" id="{AC633E84-8872-4F90-96EB-A6E3B412A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6093606"/>
            <a:ext cx="306123" cy="3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21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task today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Using this PowerPoint to help you, can you answer the questions on the sheet. You can use the place value grid to help you.</a:t>
            </a:r>
            <a:endParaRPr lang="en-GB" dirty="0"/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248400" y="4191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44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2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192</Words>
  <Application>Microsoft Office PowerPoint</Application>
  <PresentationFormat>On-screen Show (4:3)</PresentationFormat>
  <Paragraphs>58</Paragraphs>
  <Slides>7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Your task today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MJC</dc:creator>
  <cp:lastModifiedBy>Watson, Craig</cp:lastModifiedBy>
  <cp:revision>59</cp:revision>
  <dcterms:created xsi:type="dcterms:W3CDTF">2006-01-07T13:46:15Z</dcterms:created>
  <dcterms:modified xsi:type="dcterms:W3CDTF">2021-02-23T12:00:50Z</dcterms:modified>
</cp:coreProperties>
</file>