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64" r:id="rId3"/>
    <p:sldId id="265" r:id="rId4"/>
    <p:sldId id="257" r:id="rId5"/>
    <p:sldId id="259" r:id="rId6"/>
    <p:sldId id="260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F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7FE05-F225-42E9-8A7E-2D1338037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11C8A-213E-4F46-8B15-532214CA5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9619E-8F3B-4F9E-9D60-F2EDBCBA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D9FC2-1E2F-4742-9C66-ACE0BE82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245E9-41AD-4A85-A12B-4EB1FDE8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6306-E16F-4917-8D5A-87815D44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A99C6-DB91-408E-87AA-ACDF1E7AC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D6717-D44E-4D6D-877B-A2DECB36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BD82C-556A-4A28-99D0-C63B4DD7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E7281-E806-4D63-927C-BB6A6A86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3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1EEEA-067E-4431-87C3-10DD2FB67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33553-9909-4957-A4A9-776E6521D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D6A26-0AE6-4DBA-83A4-E8F742E2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673FF-8E67-43D8-B7F6-9C30936A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E45BE-1DB4-4001-A07F-C9A70059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0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3E51-8893-4E90-9740-B6EC3F02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8BD70-F07C-4E52-95E2-5AEAC751C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11132-BC30-4BCF-9F7B-93787D4B0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38B0D-2FA7-432D-BEC4-A83B548E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CA8C-E1F5-4211-9768-B87A1DC1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968C-35A4-4A51-A688-7E65B302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A9A5A-0F91-43BD-83F5-FACDCFC31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59101-3D01-4FE2-931B-4981B1FCD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01EB6-47F0-497A-95EE-9763D2DE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D8D1-39AF-43C1-9423-063DDD7D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24AA-B48C-48E9-84C4-3BCEF336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2428-BFEF-4179-9B2B-BCD205F14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03E50-C1CE-4021-8485-9B703F191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D008E-3F00-434D-B69F-81D61E39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45382-24A8-436B-B44A-A501652D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43EB7-D1C1-4A1B-9E6E-45398987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2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42F1-144B-49BC-92FE-BAFF6D61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84304-48AC-4C80-A008-2AFDEDA96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E351B-7D94-4097-8A99-E279B2399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C7DBF-EC8A-4756-BE6B-83E9AAD6C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3559F-7982-4E67-A616-16D7287C1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BC65E-4280-40D1-BADB-14A49AB8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983443-FFF3-4CBD-8163-0204818F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9514C-485C-4140-B5BB-F23F1323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6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29D7-7E2D-4D93-8696-488F92917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68FAE-C8FA-469D-976B-DB2C848B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6B768-BCE9-491A-8F18-69A67D08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D1097-77B3-4F20-9999-1F4730D1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1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6B87BF-6137-4CD0-9150-06661A19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D2B86-0F1D-4E7A-B872-80A0BBA1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8FE1-3D0C-4BCD-9268-DBC0C024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2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3E2E6-F8B0-48E2-95A3-1B5A46C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E5B15-0C72-430E-BBB4-F17FBA7C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A0404-0B4E-42AF-9E89-B792C0C47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ECA7C-D7CB-4E64-A4A9-C4D16E92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EFA74-6865-46E7-80B4-B7CDADA6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D3CE-DB97-4577-9AE9-0F6AC065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4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803D1-536F-41AF-854D-43B98E5C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89279E-5AC4-41E7-A007-E82797326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EF7D1-A973-4761-B935-AE9F914F1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B9E3D-BC40-488F-8A8F-8333227D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48241-2D29-4830-88FE-E758BB22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1171B-6107-45FA-9785-B13E12FD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5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09E225-1849-480D-91CC-AA566FBB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B69C7-F9A5-4D9C-B651-A374A5BD4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530A2-309E-42CA-B136-03D4AA2FE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52E4C-CE2C-440D-9658-7500B4F9E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B1FF0-769F-4766-B7F8-05922D119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4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571" y="965200"/>
            <a:ext cx="9737359" cy="4927600"/>
          </a:xfrm>
        </p:spPr>
        <p:txBody>
          <a:bodyPr anchor="ctr">
            <a:normAutofit/>
          </a:bodyPr>
          <a:lstStyle/>
          <a:p>
            <a:r>
              <a:rPr lang="en-GB" u="sng" dirty="0">
                <a:cs typeface="Calibri Light"/>
              </a:rPr>
              <a:t>Learning intention</a:t>
            </a:r>
            <a:r>
              <a:rPr lang="en-GB" dirty="0">
                <a:cs typeface="Calibri Light"/>
              </a:rPr>
              <a:t/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>Adding using column method with </a:t>
            </a:r>
            <a:r>
              <a:rPr lang="en-GB" dirty="0" smtClean="0">
                <a:cs typeface="Calibri Light"/>
              </a:rPr>
              <a:t>carrying over</a:t>
            </a:r>
            <a:endParaRPr lang="en-GB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93249C-09AA-4B7A-9961-8A4D18F86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5419-89AE-4E64-8EF4-4B3F946B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84CAE-1074-43B6-833C-8740F7AD5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will recap adding 2 and 3 digits.</a:t>
            </a:r>
          </a:p>
          <a:p>
            <a:endParaRPr lang="en-GB" dirty="0"/>
          </a:p>
          <a:p>
            <a:r>
              <a:rPr lang="en-GB" dirty="0"/>
              <a:t>Then we will look at adding 2 digits when we have more than ‘9’ as a total in the ones column.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186058-91CE-4A76-9962-AC79EF512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8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E3C3-CB6F-4C8F-984E-8E1021E7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0D293-C623-44E1-925E-28D67ADB5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0214"/>
            <a:ext cx="10515600" cy="5466749"/>
          </a:xfrm>
        </p:spPr>
        <p:txBody>
          <a:bodyPr/>
          <a:lstStyle/>
          <a:p>
            <a:r>
              <a:rPr lang="en-GB" dirty="0"/>
              <a:t>Complete these addition questions. Use the column method</a:t>
            </a:r>
          </a:p>
          <a:p>
            <a:endParaRPr lang="en-GB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23 + 56 =_____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73 + 25 = 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320 + 267 = 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____ = 451 + 231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5ABDAD-2C58-4277-9D03-07B499615103}"/>
              </a:ext>
            </a:extLst>
          </p:cNvPr>
          <p:cNvSpPr txBox="1"/>
          <p:nvPr/>
        </p:nvSpPr>
        <p:spPr>
          <a:xfrm>
            <a:off x="7813618" y="1859340"/>
            <a:ext cx="15728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  <a:p>
            <a:pPr algn="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 + 56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644B08-D13F-4C9A-8CC3-7C8CAFABC31C}"/>
              </a:ext>
            </a:extLst>
          </p:cNvPr>
          <p:cNvCxnSpPr/>
          <p:nvPr/>
        </p:nvCxnSpPr>
        <p:spPr>
          <a:xfrm>
            <a:off x="8072035" y="3878096"/>
            <a:ext cx="13144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947AC3-EF40-459B-8A64-8C9C3098393F}"/>
              </a:ext>
            </a:extLst>
          </p:cNvPr>
          <p:cNvCxnSpPr/>
          <p:nvPr/>
        </p:nvCxnSpPr>
        <p:spPr>
          <a:xfrm>
            <a:off x="8072035" y="3312039"/>
            <a:ext cx="13144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Arrow: Down 6">
            <a:extLst>
              <a:ext uri="{FF2B5EF4-FFF2-40B4-BE49-F238E27FC236}">
                <a16:creationId xmlns:a16="http://schemas.microsoft.com/office/drawing/2014/main" id="{ADD60AD9-F833-4F7F-9536-ECA4DDB2A619}"/>
              </a:ext>
            </a:extLst>
          </p:cNvPr>
          <p:cNvSpPr/>
          <p:nvPr/>
        </p:nvSpPr>
        <p:spPr>
          <a:xfrm>
            <a:off x="8780016" y="1145219"/>
            <a:ext cx="346229" cy="597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4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81A74BA-7B18-4A04-A850-AF030777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316104"/>
              </p:ext>
            </p:extLst>
          </p:nvPr>
        </p:nvGraphicFramePr>
        <p:xfrm>
          <a:off x="2279410" y="701781"/>
          <a:ext cx="3372364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6182">
                  <a:extLst>
                    <a:ext uri="{9D8B030D-6E8A-4147-A177-3AD203B41FA5}">
                      <a16:colId xmlns:a16="http://schemas.microsoft.com/office/drawing/2014/main" val="857345310"/>
                    </a:ext>
                  </a:extLst>
                </a:gridCol>
                <a:gridCol w="1686182">
                  <a:extLst>
                    <a:ext uri="{9D8B030D-6E8A-4147-A177-3AD203B41FA5}">
                      <a16:colId xmlns:a16="http://schemas.microsoft.com/office/drawing/2014/main" val="395667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800" dirty="0"/>
                        <a:t>tens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800" dirty="0"/>
                        <a:t>ones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8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58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13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1006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083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A8470D-38A0-4956-9ACD-49532196E625}"/>
              </a:ext>
            </a:extLst>
          </p:cNvPr>
          <p:cNvSpPr txBox="1"/>
          <p:nvPr/>
        </p:nvSpPr>
        <p:spPr>
          <a:xfrm>
            <a:off x="6742670" y="615777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7 + 6 = 13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54F52-931D-4829-B2F2-8AC6D3DD66CF}"/>
              </a:ext>
            </a:extLst>
          </p:cNvPr>
          <p:cNvSpPr txBox="1"/>
          <p:nvPr/>
        </p:nvSpPr>
        <p:spPr>
          <a:xfrm>
            <a:off x="6783859" y="1594022"/>
            <a:ext cx="408184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3</a:t>
            </a:r>
            <a:r>
              <a:rPr lang="en-GB" sz="3200" dirty="0"/>
              <a:t> ones and </a:t>
            </a:r>
            <a:r>
              <a:rPr lang="en-GB" sz="3200" dirty="0">
                <a:solidFill>
                  <a:srgbClr val="FF0000"/>
                </a:solidFill>
              </a:rPr>
              <a:t>1</a:t>
            </a:r>
            <a:r>
              <a:rPr lang="en-GB" sz="3200" dirty="0"/>
              <a:t> ten</a:t>
            </a:r>
            <a:r>
              <a:rPr lang="en-US" sz="3200" dirty="0"/>
              <a:t>​</a:t>
            </a:r>
            <a:endParaRPr lang="en-US" sz="3200" dirty="0">
              <a:cs typeface="Calibri"/>
            </a:endParaRPr>
          </a:p>
          <a:p>
            <a:r>
              <a:rPr lang="en-GB" dirty="0"/>
              <a:t>​</a:t>
            </a:r>
            <a:endParaRPr lang="en-GB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CBBCB-ABFA-4238-9149-ECCF49AE8571}"/>
              </a:ext>
            </a:extLst>
          </p:cNvPr>
          <p:cNvSpPr txBox="1"/>
          <p:nvPr/>
        </p:nvSpPr>
        <p:spPr>
          <a:xfrm>
            <a:off x="6783859" y="2603156"/>
            <a:ext cx="447314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Put the </a:t>
            </a:r>
            <a:r>
              <a:rPr lang="en-GB" sz="3200" dirty="0">
                <a:solidFill>
                  <a:srgbClr val="FF0000"/>
                </a:solidFill>
              </a:rPr>
              <a:t>3</a:t>
            </a:r>
            <a:r>
              <a:rPr lang="en-GB" sz="3200" dirty="0"/>
              <a:t> ones in the ones place and put the </a:t>
            </a:r>
            <a:r>
              <a:rPr lang="en-GB" sz="3200" dirty="0">
                <a:solidFill>
                  <a:srgbClr val="FF0000"/>
                </a:solidFill>
              </a:rPr>
              <a:t>1</a:t>
            </a:r>
            <a:r>
              <a:rPr lang="en-GB" sz="3200" dirty="0"/>
              <a:t> ten in the tens place </a:t>
            </a:r>
            <a:r>
              <a:rPr lang="en-US" sz="3200" dirty="0"/>
              <a:t>​</a:t>
            </a:r>
            <a:endParaRPr lang="en-US" sz="32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F0809-B444-4D4E-B9BF-A7EFBA23B5E2}"/>
              </a:ext>
            </a:extLst>
          </p:cNvPr>
          <p:cNvSpPr txBox="1"/>
          <p:nvPr/>
        </p:nvSpPr>
        <p:spPr>
          <a:xfrm>
            <a:off x="4537762" y="3559517"/>
            <a:ext cx="8114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3</a:t>
            </a:r>
            <a:endParaRPr lang="en-GB" sz="6600">
              <a:solidFill>
                <a:srgbClr val="FF0000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03BE7-6FAA-4104-BAC1-85504076451F}"/>
              </a:ext>
            </a:extLst>
          </p:cNvPr>
          <p:cNvSpPr txBox="1"/>
          <p:nvPr/>
        </p:nvSpPr>
        <p:spPr>
          <a:xfrm>
            <a:off x="2805756" y="4515106"/>
            <a:ext cx="274319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1</a:t>
            </a:r>
            <a:endParaRPr lang="en-GB" sz="6600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43F7FC-DA7A-481E-B8D0-5D3C4996F11D}"/>
              </a:ext>
            </a:extLst>
          </p:cNvPr>
          <p:cNvCxnSpPr>
            <a:cxnSpLocks/>
          </p:cNvCxnSpPr>
          <p:nvPr/>
        </p:nvCxnSpPr>
        <p:spPr>
          <a:xfrm flipV="1">
            <a:off x="2279306" y="4552832"/>
            <a:ext cx="3379253" cy="10732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22845E-50A7-4DFE-9C63-2DB71DB287BB}"/>
              </a:ext>
            </a:extLst>
          </p:cNvPr>
          <p:cNvCxnSpPr>
            <a:cxnSpLocks/>
          </p:cNvCxnSpPr>
          <p:nvPr/>
        </p:nvCxnSpPr>
        <p:spPr>
          <a:xfrm>
            <a:off x="2279306" y="3556170"/>
            <a:ext cx="3379253" cy="0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89BB27-FECC-4546-8AAC-B05E6A9CF56F}"/>
              </a:ext>
            </a:extLst>
          </p:cNvPr>
          <p:cNvSpPr txBox="1"/>
          <p:nvPr/>
        </p:nvSpPr>
        <p:spPr>
          <a:xfrm>
            <a:off x="6779998" y="4607267"/>
            <a:ext cx="45452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3 + 2 + 1 =  </a:t>
            </a:r>
            <a:r>
              <a:rPr lang="en-GB" sz="3200" dirty="0">
                <a:solidFill>
                  <a:srgbClr val="FF0000"/>
                </a:solidFill>
              </a:rPr>
              <a:t>6</a:t>
            </a:r>
            <a:r>
              <a:rPr lang="en-GB" sz="3200" dirty="0"/>
              <a:t>    </a:t>
            </a:r>
            <a:endParaRPr lang="en-GB" sz="6600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C3A312-0EF8-40B5-A258-C55F8C3032A5}"/>
              </a:ext>
            </a:extLst>
          </p:cNvPr>
          <p:cNvSpPr txBox="1"/>
          <p:nvPr/>
        </p:nvSpPr>
        <p:spPr>
          <a:xfrm>
            <a:off x="2803954" y="3504230"/>
            <a:ext cx="73789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6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01EEC8-1B24-4FEF-BE9E-C056BCCA1238}"/>
              </a:ext>
            </a:extLst>
          </p:cNvPr>
          <p:cNvSpPr txBox="1"/>
          <p:nvPr/>
        </p:nvSpPr>
        <p:spPr>
          <a:xfrm>
            <a:off x="6779998" y="5338375"/>
            <a:ext cx="45452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37 + 26 = </a:t>
            </a:r>
            <a:r>
              <a:rPr lang="en-GB" sz="3200" dirty="0">
                <a:solidFill>
                  <a:srgbClr val="FF0000"/>
                </a:solidFill>
              </a:rPr>
              <a:t>63 </a:t>
            </a:r>
            <a:r>
              <a:rPr lang="en-GB" sz="3200" dirty="0"/>
              <a:t>    </a:t>
            </a:r>
            <a:endParaRPr lang="en-GB" sz="6600" dirty="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8CC16-81C0-4CE4-A5B2-E433A1306817}"/>
              </a:ext>
            </a:extLst>
          </p:cNvPr>
          <p:cNvSpPr txBox="1"/>
          <p:nvPr/>
        </p:nvSpPr>
        <p:spPr>
          <a:xfrm>
            <a:off x="1480752" y="2232453"/>
            <a:ext cx="274319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 dirty="0"/>
              <a:t>+</a:t>
            </a:r>
            <a:endParaRPr lang="en-US" sz="9600">
              <a:cs typeface="Calibri"/>
            </a:endParaRP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83544C-FEF8-4B0C-A163-90902212CF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2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81A74BA-7B18-4A04-A850-AF030777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65945"/>
              </p:ext>
            </p:extLst>
          </p:nvPr>
        </p:nvGraphicFramePr>
        <p:xfrm>
          <a:off x="2285564" y="1511092"/>
          <a:ext cx="3372364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6182">
                  <a:extLst>
                    <a:ext uri="{9D8B030D-6E8A-4147-A177-3AD203B41FA5}">
                      <a16:colId xmlns:a16="http://schemas.microsoft.com/office/drawing/2014/main" val="857345310"/>
                    </a:ext>
                  </a:extLst>
                </a:gridCol>
                <a:gridCol w="1686182">
                  <a:extLst>
                    <a:ext uri="{9D8B030D-6E8A-4147-A177-3AD203B41FA5}">
                      <a16:colId xmlns:a16="http://schemas.microsoft.com/office/drawing/2014/main" val="395667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6000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6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58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6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6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13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1006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0833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A8470D-38A0-4956-9ACD-49532196E625}"/>
              </a:ext>
            </a:extLst>
          </p:cNvPr>
          <p:cNvSpPr txBox="1"/>
          <p:nvPr/>
        </p:nvSpPr>
        <p:spPr>
          <a:xfrm>
            <a:off x="6742670" y="615777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cs typeface="Calibri"/>
              </a:rPr>
              <a:t>8 + 6 = 14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54F52-931D-4829-B2F2-8AC6D3DD66CF}"/>
              </a:ext>
            </a:extLst>
          </p:cNvPr>
          <p:cNvSpPr txBox="1"/>
          <p:nvPr/>
        </p:nvSpPr>
        <p:spPr>
          <a:xfrm>
            <a:off x="6783859" y="1594022"/>
            <a:ext cx="408184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4 </a:t>
            </a:r>
            <a:r>
              <a:rPr lang="en-GB" sz="3200" dirty="0"/>
              <a:t>ones and </a:t>
            </a:r>
            <a:r>
              <a:rPr lang="en-GB" sz="3200" dirty="0">
                <a:solidFill>
                  <a:srgbClr val="FF0000"/>
                </a:solidFill>
              </a:rPr>
              <a:t>1</a:t>
            </a:r>
            <a:r>
              <a:rPr lang="en-GB" sz="3200" dirty="0"/>
              <a:t> ten</a:t>
            </a:r>
            <a:r>
              <a:rPr lang="en-US" sz="3200" dirty="0"/>
              <a:t>​</a:t>
            </a:r>
            <a:endParaRPr lang="en-US" sz="3200" dirty="0">
              <a:cs typeface="Calibri"/>
            </a:endParaRPr>
          </a:p>
          <a:p>
            <a:r>
              <a:rPr lang="en-GB" dirty="0"/>
              <a:t>​</a:t>
            </a:r>
            <a:endParaRPr lang="en-GB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CBBCB-ABFA-4238-9149-ECCF49AE8571}"/>
              </a:ext>
            </a:extLst>
          </p:cNvPr>
          <p:cNvSpPr txBox="1"/>
          <p:nvPr/>
        </p:nvSpPr>
        <p:spPr>
          <a:xfrm>
            <a:off x="6783859" y="2603156"/>
            <a:ext cx="447314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Put the </a:t>
            </a:r>
            <a:r>
              <a:rPr lang="en-GB" sz="3200" dirty="0">
                <a:solidFill>
                  <a:srgbClr val="FF0000"/>
                </a:solidFill>
              </a:rPr>
              <a:t>4</a:t>
            </a:r>
            <a:r>
              <a:rPr lang="en-GB" sz="3200" dirty="0"/>
              <a:t> ones in the ones place and put the </a:t>
            </a:r>
            <a:r>
              <a:rPr lang="en-GB" sz="3200" dirty="0">
                <a:solidFill>
                  <a:srgbClr val="FF0000"/>
                </a:solidFill>
              </a:rPr>
              <a:t>1</a:t>
            </a:r>
            <a:r>
              <a:rPr lang="en-GB" sz="3200" dirty="0"/>
              <a:t> ten in the tens place </a:t>
            </a:r>
            <a:r>
              <a:rPr lang="en-US" sz="3200" dirty="0"/>
              <a:t>​</a:t>
            </a:r>
            <a:endParaRPr lang="en-US" sz="32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F0809-B444-4D4E-B9BF-A7EFBA23B5E2}"/>
              </a:ext>
            </a:extLst>
          </p:cNvPr>
          <p:cNvSpPr txBox="1"/>
          <p:nvPr/>
        </p:nvSpPr>
        <p:spPr>
          <a:xfrm>
            <a:off x="4537761" y="3559517"/>
            <a:ext cx="274319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03BE7-6FAA-4104-BAC1-85504076451F}"/>
              </a:ext>
            </a:extLst>
          </p:cNvPr>
          <p:cNvSpPr txBox="1"/>
          <p:nvPr/>
        </p:nvSpPr>
        <p:spPr>
          <a:xfrm>
            <a:off x="2805756" y="4515106"/>
            <a:ext cx="274319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1</a:t>
            </a:r>
            <a:endParaRPr lang="en-GB" sz="6600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43F7FC-DA7A-481E-B8D0-5D3C4996F11D}"/>
              </a:ext>
            </a:extLst>
          </p:cNvPr>
          <p:cNvCxnSpPr>
            <a:cxnSpLocks/>
          </p:cNvCxnSpPr>
          <p:nvPr/>
        </p:nvCxnSpPr>
        <p:spPr>
          <a:xfrm flipV="1">
            <a:off x="2279306" y="4552832"/>
            <a:ext cx="3379253" cy="10732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22845E-50A7-4DFE-9C63-2DB71DB287BB}"/>
              </a:ext>
            </a:extLst>
          </p:cNvPr>
          <p:cNvCxnSpPr>
            <a:cxnSpLocks/>
          </p:cNvCxnSpPr>
          <p:nvPr/>
        </p:nvCxnSpPr>
        <p:spPr>
          <a:xfrm>
            <a:off x="2279306" y="3556170"/>
            <a:ext cx="3379253" cy="0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89BB27-FECC-4546-8AAC-B05E6A9CF56F}"/>
              </a:ext>
            </a:extLst>
          </p:cNvPr>
          <p:cNvSpPr txBox="1"/>
          <p:nvPr/>
        </p:nvSpPr>
        <p:spPr>
          <a:xfrm>
            <a:off x="6779998" y="4607267"/>
            <a:ext cx="45452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5 + 3 + 1 =  </a:t>
            </a:r>
            <a:r>
              <a:rPr lang="en-GB" sz="3200" dirty="0">
                <a:solidFill>
                  <a:srgbClr val="FF0000"/>
                </a:solidFill>
              </a:rPr>
              <a:t>9</a:t>
            </a:r>
            <a:r>
              <a:rPr lang="en-GB" sz="3200" dirty="0"/>
              <a:t>    </a:t>
            </a:r>
            <a:endParaRPr lang="en-GB" sz="660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C3A312-0EF8-40B5-A258-C55F8C3032A5}"/>
              </a:ext>
            </a:extLst>
          </p:cNvPr>
          <p:cNvSpPr txBox="1"/>
          <p:nvPr/>
        </p:nvSpPr>
        <p:spPr>
          <a:xfrm>
            <a:off x="2805756" y="3504230"/>
            <a:ext cx="910281" cy="10976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9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01EEC8-1B24-4FEF-BE9E-C056BCCA1238}"/>
              </a:ext>
            </a:extLst>
          </p:cNvPr>
          <p:cNvSpPr txBox="1"/>
          <p:nvPr/>
        </p:nvSpPr>
        <p:spPr>
          <a:xfrm>
            <a:off x="6779998" y="5338375"/>
            <a:ext cx="45452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58 + 36 = </a:t>
            </a:r>
            <a:r>
              <a:rPr lang="en-GB" sz="3200" dirty="0">
                <a:solidFill>
                  <a:srgbClr val="FF0000"/>
                </a:solidFill>
              </a:rPr>
              <a:t>94 </a:t>
            </a:r>
            <a:r>
              <a:rPr lang="en-GB" sz="3200" dirty="0"/>
              <a:t>    </a:t>
            </a:r>
            <a:endParaRPr lang="en-GB" sz="66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A2D00-CC21-49DC-AE23-4D9CB8CF90DA}"/>
              </a:ext>
            </a:extLst>
          </p:cNvPr>
          <p:cNvSpPr txBox="1"/>
          <p:nvPr/>
        </p:nvSpPr>
        <p:spPr>
          <a:xfrm>
            <a:off x="1480752" y="2232453"/>
            <a:ext cx="79701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 dirty="0"/>
              <a:t>+</a:t>
            </a:r>
            <a:endParaRPr lang="en-US" sz="9600">
              <a:cs typeface="Calibri"/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4D7042-BA38-4A85-89EA-B621D9478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16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2" grpId="0" build="allAtOnce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C417-0FEE-451C-B3FF-ED465D1C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66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cs typeface="Calibri Light"/>
              </a:rPr>
              <a:t>Your turn</a:t>
            </a:r>
            <a:r>
              <a:rPr lang="en-GB" dirty="0">
                <a:cs typeface="Calibri Light"/>
              </a:rPr>
              <a:t/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/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>Find the sheet Maths Addition </a:t>
            </a:r>
            <a:r>
              <a:rPr lang="en-GB">
                <a:cs typeface="Calibri Light"/>
              </a:rPr>
              <a:t>with </a:t>
            </a:r>
            <a:r>
              <a:rPr lang="en-GB" smtClean="0">
                <a:cs typeface="Calibri Light"/>
              </a:rPr>
              <a:t>carrying</a:t>
            </a:r>
            <a:r>
              <a:rPr lang="en-GB" dirty="0">
                <a:cs typeface="Calibri Light"/>
              </a:rPr>
              <a:t/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/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>and complete the questions.</a:t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/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>They are also on the next slide.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30067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A00B-4A1F-4DFF-B9E1-FF4EB52AC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51CCB-910C-4A40-BF69-50DE16055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43" y="0"/>
            <a:ext cx="8705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94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228</Words>
  <Application>Microsoft Office PowerPoint</Application>
  <PresentationFormat>Widescreen</PresentationFormat>
  <Paragraphs>43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Learning intention Adding using column method with carrying over</vt:lpstr>
      <vt:lpstr>PowerPoint Presentation</vt:lpstr>
      <vt:lpstr>PowerPoint Presentation</vt:lpstr>
      <vt:lpstr>PowerPoint Presentation</vt:lpstr>
      <vt:lpstr>PowerPoint Presentation</vt:lpstr>
      <vt:lpstr>Your turn  Find the sheet Maths Addition with carrying  and complete the questions.  They are also on the next slide.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Scott Wilkinson</dc:creator>
  <cp:lastModifiedBy>Hall, Linda</cp:lastModifiedBy>
  <cp:revision>279</cp:revision>
  <dcterms:created xsi:type="dcterms:W3CDTF">2021-01-11T12:21:37Z</dcterms:created>
  <dcterms:modified xsi:type="dcterms:W3CDTF">2021-02-04T16:48:29Z</dcterms:modified>
</cp:coreProperties>
</file>