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6" r:id="rId2"/>
    <p:sldMasterId id="2147483708" r:id="rId3"/>
    <p:sldMasterId id="2147483720" r:id="rId4"/>
    <p:sldMasterId id="2147483732" r:id="rId5"/>
    <p:sldMasterId id="2147483672" r:id="rId6"/>
    <p:sldMasterId id="2147483684" r:id="rId7"/>
  </p:sldMasterIdLst>
  <p:notesMasterIdLst>
    <p:notesMasterId r:id="rId17"/>
  </p:notesMasterIdLst>
  <p:sldIdLst>
    <p:sldId id="1330" r:id="rId8"/>
    <p:sldId id="1411" r:id="rId9"/>
    <p:sldId id="1412" r:id="rId10"/>
    <p:sldId id="1410" r:id="rId11"/>
    <p:sldId id="1397" r:id="rId12"/>
    <p:sldId id="1400" r:id="rId13"/>
    <p:sldId id="1401" r:id="rId14"/>
    <p:sldId id="1324" r:id="rId15"/>
    <p:sldId id="140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Kharisma" initials="D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030A0"/>
    <a:srgbClr val="CD8BFF"/>
    <a:srgbClr val="C55A11"/>
    <a:srgbClr val="DEEBF7"/>
    <a:srgbClr val="FF97CD"/>
    <a:srgbClr val="ED7D31"/>
    <a:srgbClr val="98A9D6"/>
    <a:srgbClr val="788CB0"/>
    <a:srgbClr val="B7C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5" autoAdjust="0"/>
    <p:restoredTop sz="95317" autoAdjust="0"/>
  </p:normalViewPr>
  <p:slideViewPr>
    <p:cSldViewPr snapToGrid="0">
      <p:cViewPr varScale="1">
        <p:scale>
          <a:sx n="81" d="100"/>
          <a:sy n="81" d="100"/>
        </p:scale>
        <p:origin x="108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43C9D6-E0F4-0D41-AC6F-E6CAFE00439F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EDFFF-D7B1-1343-AB8D-576DB7FB1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01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52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32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8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43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93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18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95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3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61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62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1AA619E-35AF-9C40-8B2F-DB753A802AC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58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782DB63-596C-514C-90E4-50E9ECAD0DE8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1B2363-A24F-F344-95EB-842A28966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580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1105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075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503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586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3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972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966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590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446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F0FDDD8-ACC7-234E-BC1A-B8AE7892319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6B1249E-5CA1-9240-97F2-CFAC0BDE0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3853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A008AC4-1F8E-0444-B6CB-62B4718CACBC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750776-E35A-1443-B8F9-0B6CA74F27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436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609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1497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82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6287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139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1745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033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1289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411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0376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6781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520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1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38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980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1562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8702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6561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2777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152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93B9691-3EC6-5149-8172-3331D16139F0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85026E5-42C6-6944-8B0E-2B32CE16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0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5AB6A5-DF0E-7346-A4B9-E926209679C2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3F90FD-7AE2-CB41-B64D-98B85244D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tiff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3.tiff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4053862" y="6519893"/>
            <a:ext cx="15295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latin typeface="Sassoon Infant Std" charset="0"/>
                <a:ea typeface="Sassoon Infant Std" charset="0"/>
                <a:cs typeface="Sassoon Infant Std" charset="0"/>
              </a:rPr>
              <a:t>masterthecurriculum.co.uk</a:t>
            </a:r>
          </a:p>
        </p:txBody>
      </p:sp>
    </p:spTree>
    <p:extLst>
      <p:ext uri="{BB962C8B-B14F-4D97-AF65-F5344CB8AC3E}">
        <p14:creationId xmlns:p14="http://schemas.microsoft.com/office/powerpoint/2010/main" val="2678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34EF9-6E40-8942-A710-088E9EFF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3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916680" y="4201198"/>
            <a:ext cx="137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solidFill>
                  <a:srgbClr val="8875A9"/>
                </a:solidFill>
                <a:latin typeface="Sassoon Infant Std" pitchFamily="34" charset="0"/>
              </a:rPr>
              <a:t>4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824315" y="6019855"/>
            <a:ext cx="5556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Sassoon Infant Std" charset="0"/>
                <a:ea typeface="Sassoon Infant Std" charset="0"/>
                <a:cs typeface="Sassoon Infant Std" charset="0"/>
              </a:rPr>
              <a:t>Fluency &amp; Reasoning </a:t>
            </a:r>
            <a:r>
              <a:rPr lang="en-US" sz="2800" dirty="0">
                <a:solidFill>
                  <a:schemeClr val="bg1"/>
                </a:solidFill>
                <a:latin typeface="Sassoon Infant Std" charset="0"/>
                <a:ea typeface="Sassoon Infant Std" charset="0"/>
                <a:cs typeface="Sassoon Infant Std" charset="0"/>
              </a:rPr>
              <a:t>Teaching Slides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09182" y="109182"/>
            <a:ext cx="8898340" cy="66464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063" y="1482102"/>
            <a:ext cx="5721928" cy="253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21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60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29728">
            <a:off x="5972996" y="1061262"/>
            <a:ext cx="1711390" cy="3965416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916680" y="4201198"/>
            <a:ext cx="137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solidFill>
                  <a:srgbClr val="8875A9"/>
                </a:solidFill>
                <a:latin typeface="Sassoon Infant Std" pitchFamily="34" charset="0"/>
              </a:rPr>
              <a:t>4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09182" y="109182"/>
            <a:ext cx="8898340" cy="66464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3131586" y="6407699"/>
            <a:ext cx="3261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Sassoon Infant Std" charset="0"/>
                <a:ea typeface="Sassoon Infant Std" charset="0"/>
                <a:cs typeface="Sassoon Infant Std" charset="0"/>
              </a:rPr>
              <a:t>www.masterthecurriculum.co.uk</a:t>
            </a:r>
            <a:endParaRPr lang="en-US" dirty="0">
              <a:latin typeface="Sassoon Infant Std" charset="0"/>
              <a:ea typeface="Sassoon Infant Std" charset="0"/>
              <a:cs typeface="Sassoon Infant Std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824315" y="6019855"/>
            <a:ext cx="5556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Sassoon Infant Std" charset="0"/>
                <a:ea typeface="Sassoon Infant Std" charset="0"/>
                <a:cs typeface="Sassoon Infant Std" charset="0"/>
              </a:rPr>
              <a:t>Fluency &amp; Reasoning </a:t>
            </a:r>
            <a:r>
              <a:rPr lang="en-US" sz="2800" dirty="0">
                <a:solidFill>
                  <a:schemeClr val="bg1"/>
                </a:solidFill>
                <a:latin typeface="Sassoon Infant Std" charset="0"/>
                <a:ea typeface="Sassoon Infant Std" charset="0"/>
                <a:cs typeface="Sassoon Infant Std" charset="0"/>
              </a:rPr>
              <a:t>Teaching Slides</a:t>
            </a:r>
          </a:p>
        </p:txBody>
      </p:sp>
    </p:spTree>
    <p:extLst>
      <p:ext uri="{BB962C8B-B14F-4D97-AF65-F5344CB8AC3E}">
        <p14:creationId xmlns:p14="http://schemas.microsoft.com/office/powerpoint/2010/main" val="12610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34879-B8C8-0C48-A935-E07D6D5969D1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5F4A8-5E48-CE4D-A580-D42BEBD3D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4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050" y="2168795"/>
            <a:ext cx="1079500" cy="29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670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2" Type="http://schemas.openxmlformats.org/officeDocument/2006/relationships/image" Target="../media/image47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9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1.png"/><Relationship Id="rId3" Type="http://schemas.openxmlformats.org/officeDocument/2006/relationships/image" Target="../media/image470.png"/><Relationship Id="rId7" Type="http://schemas.openxmlformats.org/officeDocument/2006/relationships/image" Target="../media/image530.png"/><Relationship Id="rId2" Type="http://schemas.openxmlformats.org/officeDocument/2006/relationships/image" Target="../media/image50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20.png"/><Relationship Id="rId5" Type="http://schemas.openxmlformats.org/officeDocument/2006/relationships/image" Target="../media/image510.png"/><Relationship Id="rId4" Type="http://schemas.openxmlformats.org/officeDocument/2006/relationships/image" Target="../media/image480.png"/><Relationship Id="rId9" Type="http://schemas.openxmlformats.org/officeDocument/2006/relationships/image" Target="../media/image55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746663" y="2248081"/>
            <a:ext cx="6791696" cy="1480771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Equivalent Fractions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2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928914" y="718139"/>
            <a:ext cx="7323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Look at the diagram.</a:t>
            </a:r>
          </a:p>
          <a:p>
            <a:pPr algn="ctr"/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Can you write the equivalent fractions shown?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EC6E5F-7039-465B-BC0A-C568D5F269F7}"/>
              </a:ext>
            </a:extLst>
          </p:cNvPr>
          <p:cNvSpPr txBox="1"/>
          <p:nvPr/>
        </p:nvSpPr>
        <p:spPr>
          <a:xfrm>
            <a:off x="2288505" y="236882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DCF3A2-4BE9-4226-B289-D1C771E1DDB7}"/>
              </a:ext>
            </a:extLst>
          </p:cNvPr>
          <p:cNvSpPr txBox="1"/>
          <p:nvPr/>
        </p:nvSpPr>
        <p:spPr>
          <a:xfrm>
            <a:off x="6510549" y="236882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41DE10E-0769-4D2C-B5C5-88CBE4928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617075"/>
              </p:ext>
            </p:extLst>
          </p:nvPr>
        </p:nvGraphicFramePr>
        <p:xfrm>
          <a:off x="2861354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C16EB15-0F95-4535-819B-BF59D53A5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598103"/>
              </p:ext>
            </p:extLst>
          </p:nvPr>
        </p:nvGraphicFramePr>
        <p:xfrm>
          <a:off x="1249760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D6003DD-E697-41A9-BF64-78EE19AD5E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776777"/>
              </p:ext>
            </p:extLst>
          </p:nvPr>
        </p:nvGraphicFramePr>
        <p:xfrm>
          <a:off x="5471804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14CEE74-E6DE-491D-B9BD-AD91B07A2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702592"/>
              </p:ext>
            </p:extLst>
          </p:nvPr>
        </p:nvGraphicFramePr>
        <p:xfrm>
          <a:off x="7064555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8BE3E08-13DC-4D03-880D-80AEAE13D65A}"/>
              </a:ext>
            </a:extLst>
          </p:cNvPr>
          <p:cNvSpPr/>
          <p:nvPr/>
        </p:nvSpPr>
        <p:spPr>
          <a:xfrm>
            <a:off x="3030993" y="3522050"/>
            <a:ext cx="548640" cy="91440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Sassoon Infant Std" panose="020B0503020103030203" pitchFamily="34" charset="0"/>
              </a:rPr>
              <a:t>?</a:t>
            </a:r>
            <a:endParaRPr lang="en-GB" sz="20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A68834AD-04D2-4175-9962-636068F1ECA3}"/>
                  </a:ext>
                </a:extLst>
              </p:cNvPr>
              <p:cNvSpPr/>
              <p:nvPr/>
            </p:nvSpPr>
            <p:spPr>
              <a:xfrm>
                <a:off x="1432640" y="3522050"/>
                <a:ext cx="548640" cy="914400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A68834AD-04D2-4175-9962-636068F1EC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2640" y="3522050"/>
                <a:ext cx="548640" cy="91440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BBBA3577-1B8D-4DFB-835D-1639D31019AF}"/>
                  </a:ext>
                </a:extLst>
              </p:cNvPr>
              <p:cNvSpPr/>
              <p:nvPr/>
            </p:nvSpPr>
            <p:spPr>
              <a:xfrm>
                <a:off x="5680248" y="3522050"/>
                <a:ext cx="548640" cy="914400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BBBA3577-1B8D-4DFB-835D-1639D31019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248" y="3522050"/>
                <a:ext cx="548640" cy="914400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6181D545-EFDA-4A83-BDA5-B30F19D1372D}"/>
                  </a:ext>
                </a:extLst>
              </p:cNvPr>
              <p:cNvSpPr/>
              <p:nvPr/>
            </p:nvSpPr>
            <p:spPr>
              <a:xfrm>
                <a:off x="7312894" y="3522050"/>
                <a:ext cx="548640" cy="914400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Sassoon Infant Std" panose="020B0503020103030203" pitchFamily="34" charset="0"/>
                  </a:rPr>
                  <a:t>?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6181D545-EFDA-4A83-BDA5-B30F19D137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2894" y="3522050"/>
                <a:ext cx="548640" cy="914400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bject 11">
            <a:extLst>
              <a:ext uri="{FF2B5EF4-FFF2-40B4-BE49-F238E27FC236}">
                <a16:creationId xmlns:a16="http://schemas.microsoft.com/office/drawing/2014/main" id="{FF190BF9-8BFD-4116-A973-0E8BD04BEFE4}"/>
              </a:ext>
            </a:extLst>
          </p:cNvPr>
          <p:cNvSpPr txBox="1"/>
          <p:nvPr/>
        </p:nvSpPr>
        <p:spPr>
          <a:xfrm>
            <a:off x="8252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lnSpc>
                  <a:spcPct val="100000"/>
                </a:lnSpc>
                <a:spcBef>
                  <a:spcPts val="5"/>
                </a:spcBef>
              </a:pPr>
              <a:t>2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85090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928914" y="439049"/>
            <a:ext cx="7323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Look at the diagram.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Can you write the equivalent fractions shown?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A73B59EE-E18F-4E22-AE9D-D78D1C1B0D95}"/>
              </a:ext>
            </a:extLst>
          </p:cNvPr>
          <p:cNvSpPr txBox="1">
            <a:spLocks/>
          </p:cNvSpPr>
          <p:nvPr/>
        </p:nvSpPr>
        <p:spPr>
          <a:xfrm>
            <a:off x="86360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EC6E5F-7039-465B-BC0A-C568D5F269F7}"/>
              </a:ext>
            </a:extLst>
          </p:cNvPr>
          <p:cNvSpPr txBox="1"/>
          <p:nvPr/>
        </p:nvSpPr>
        <p:spPr>
          <a:xfrm>
            <a:off x="2288505" y="236882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DCF3A2-4BE9-4226-B289-D1C771E1DDB7}"/>
              </a:ext>
            </a:extLst>
          </p:cNvPr>
          <p:cNvSpPr txBox="1"/>
          <p:nvPr/>
        </p:nvSpPr>
        <p:spPr>
          <a:xfrm>
            <a:off x="6510549" y="236882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41DE10E-0769-4D2C-B5C5-88CBE4928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110764"/>
              </p:ext>
            </p:extLst>
          </p:nvPr>
        </p:nvGraphicFramePr>
        <p:xfrm>
          <a:off x="2861354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C16EB15-0F95-4535-819B-BF59D53A5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624639"/>
              </p:ext>
            </p:extLst>
          </p:nvPr>
        </p:nvGraphicFramePr>
        <p:xfrm>
          <a:off x="1249760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D6003DD-E697-41A9-BF64-78EE19AD5E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625836"/>
              </p:ext>
            </p:extLst>
          </p:nvPr>
        </p:nvGraphicFramePr>
        <p:xfrm>
          <a:off x="5471804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14CEE74-E6DE-491D-B9BD-AD91B07A2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787207"/>
              </p:ext>
            </p:extLst>
          </p:nvPr>
        </p:nvGraphicFramePr>
        <p:xfrm>
          <a:off x="7064555" y="2327119"/>
          <a:ext cx="914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F8BE3E08-13DC-4D03-880D-80AEAE13D65A}"/>
                  </a:ext>
                </a:extLst>
              </p:cNvPr>
              <p:cNvSpPr/>
              <p:nvPr/>
            </p:nvSpPr>
            <p:spPr>
              <a:xfrm>
                <a:off x="3030993" y="3522050"/>
                <a:ext cx="548640" cy="914400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F8BE3E08-13DC-4D03-880D-80AEAE13D6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993" y="3522050"/>
                <a:ext cx="548640" cy="91440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A68834AD-04D2-4175-9962-636068F1ECA3}"/>
                  </a:ext>
                </a:extLst>
              </p:cNvPr>
              <p:cNvSpPr/>
              <p:nvPr/>
            </p:nvSpPr>
            <p:spPr>
              <a:xfrm>
                <a:off x="1432640" y="3522050"/>
                <a:ext cx="548640" cy="914400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A68834AD-04D2-4175-9962-636068F1EC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2640" y="3522050"/>
                <a:ext cx="548640" cy="914400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BBBA3577-1B8D-4DFB-835D-1639D31019AF}"/>
                  </a:ext>
                </a:extLst>
              </p:cNvPr>
              <p:cNvSpPr/>
              <p:nvPr/>
            </p:nvSpPr>
            <p:spPr>
              <a:xfrm>
                <a:off x="5680248" y="3522050"/>
                <a:ext cx="548640" cy="914400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chemeClr val="tx1"/>
                              </a:solidFill>
                              <a:latin typeface="Sassoon Infant Std" panose="020B0503020103030203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BBBA3577-1B8D-4DFB-835D-1639D31019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248" y="3522050"/>
                <a:ext cx="548640" cy="914400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6181D545-EFDA-4A83-BDA5-B30F19D1372D}"/>
                  </a:ext>
                </a:extLst>
              </p:cNvPr>
              <p:cNvSpPr/>
              <p:nvPr/>
            </p:nvSpPr>
            <p:spPr>
              <a:xfrm>
                <a:off x="7312894" y="3522050"/>
                <a:ext cx="548640" cy="914400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6181D545-EFDA-4A83-BDA5-B30F19D137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2894" y="3522050"/>
                <a:ext cx="548640" cy="914400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>
            <a:extLst>
              <a:ext uri="{FF2B5EF4-FFF2-40B4-BE49-F238E27FC236}">
                <a16:creationId xmlns:a16="http://schemas.microsoft.com/office/drawing/2014/main" id="{EDC28D00-4EC8-4A4B-90D4-F148D5A3D0D3}"/>
              </a:ext>
            </a:extLst>
          </p:cNvPr>
          <p:cNvSpPr txBox="1"/>
          <p:nvPr/>
        </p:nvSpPr>
        <p:spPr>
          <a:xfrm>
            <a:off x="2091905" y="4864895"/>
            <a:ext cx="12025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1 x </a:t>
            </a:r>
            <a:r>
              <a:rPr lang="en-US" sz="2400" dirty="0">
                <a:solidFill>
                  <a:schemeClr val="accent1"/>
                </a:solidFill>
                <a:latin typeface="Sassoon Infant Std" charset="0"/>
                <a:ea typeface="Sassoon Infant Std" charset="0"/>
                <a:cs typeface="Sassoon Infant Std" charset="0"/>
              </a:rPr>
              <a:t>3</a:t>
            </a:r>
            <a:r>
              <a:rPr lang="en-US" sz="2400" dirty="0">
                <a:solidFill>
                  <a:srgbClr val="7030A0"/>
                </a:solidFill>
                <a:latin typeface="Sassoon Infant Std" charset="0"/>
                <a:ea typeface="Sassoon Infant Std" charset="0"/>
                <a:cs typeface="Sassoon Infant Std" charset="0"/>
              </a:rPr>
              <a:t> </a:t>
            </a:r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= </a:t>
            </a:r>
          </a:p>
          <a:p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3 x </a:t>
            </a:r>
            <a:r>
              <a:rPr lang="en-US" sz="2400" dirty="0">
                <a:solidFill>
                  <a:schemeClr val="accent1"/>
                </a:solidFill>
                <a:latin typeface="Sassoon Infant Std" charset="0"/>
                <a:ea typeface="Sassoon Infant Std" charset="0"/>
                <a:cs typeface="Sassoon Infant Std" charset="0"/>
              </a:rPr>
              <a:t>3</a:t>
            </a:r>
            <a:r>
              <a:rPr lang="en-US" sz="2400" dirty="0">
                <a:solidFill>
                  <a:srgbClr val="7030A0"/>
                </a:solidFill>
                <a:latin typeface="Sassoon Infant Std" charset="0"/>
                <a:ea typeface="Sassoon Infant Std" charset="0"/>
                <a:cs typeface="Sassoon Infant Std" charset="0"/>
              </a:rPr>
              <a:t> </a:t>
            </a:r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=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9CFE641D-9249-42F7-B1B6-711C67BB76D7}"/>
              </a:ext>
            </a:extLst>
          </p:cNvPr>
          <p:cNvCxnSpPr>
            <a:cxnSpLocks/>
          </p:cNvCxnSpPr>
          <p:nvPr/>
        </p:nvCxnSpPr>
        <p:spPr>
          <a:xfrm flipV="1">
            <a:off x="1701305" y="5042016"/>
            <a:ext cx="3438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541F20F-D428-4BB3-BD4E-44910C686786}"/>
                  </a:ext>
                </a:extLst>
              </p:cNvPr>
              <p:cNvSpPr/>
              <p:nvPr/>
            </p:nvSpPr>
            <p:spPr>
              <a:xfrm>
                <a:off x="1290601" y="4751996"/>
                <a:ext cx="473206" cy="911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1" i="0" dirty="0" smtClean="0">
                              <a:latin typeface="Sassoon Infant Std" panose="020B0503020103030203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dirty="0" smtClean="0">
                              <a:latin typeface="Sassoon Infant Std" panose="020B0503020103030203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541F20F-D428-4BB3-BD4E-44910C6867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601" y="4751996"/>
                <a:ext cx="473206" cy="9110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9A5DB90-6AB2-49FA-836F-4833003B3457}"/>
              </a:ext>
            </a:extLst>
          </p:cNvPr>
          <p:cNvCxnSpPr>
            <a:cxnSpLocks/>
          </p:cNvCxnSpPr>
          <p:nvPr/>
        </p:nvCxnSpPr>
        <p:spPr>
          <a:xfrm flipV="1">
            <a:off x="1708400" y="5485988"/>
            <a:ext cx="3438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F7DD279-8A59-4672-A6F5-10B68EA939E0}"/>
                  </a:ext>
                </a:extLst>
              </p:cNvPr>
              <p:cNvSpPr/>
              <p:nvPr/>
            </p:nvSpPr>
            <p:spPr>
              <a:xfrm>
                <a:off x="3085928" y="4784809"/>
                <a:ext cx="473206" cy="911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1" dirty="0">
                              <a:latin typeface="Sassoon Infant Std" panose="020B0503020103030203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dirty="0">
                              <a:latin typeface="Sassoon Infant Std" panose="020B0503020103030203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F7DD279-8A59-4672-A6F5-10B68EA939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928" y="4784809"/>
                <a:ext cx="473206" cy="9110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F7D8B260-6284-4756-A972-513907C4F696}"/>
              </a:ext>
            </a:extLst>
          </p:cNvPr>
          <p:cNvSpPr txBox="1"/>
          <p:nvPr/>
        </p:nvSpPr>
        <p:spPr>
          <a:xfrm>
            <a:off x="6448672" y="4832082"/>
            <a:ext cx="12025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1 x </a:t>
            </a:r>
            <a:r>
              <a:rPr lang="en-US" sz="2400" dirty="0">
                <a:solidFill>
                  <a:schemeClr val="accent1"/>
                </a:solidFill>
                <a:latin typeface="Sassoon Infant Std" charset="0"/>
                <a:ea typeface="Sassoon Infant Std" charset="0"/>
                <a:cs typeface="Sassoon Infant Std" charset="0"/>
              </a:rPr>
              <a:t>2</a:t>
            </a:r>
            <a:r>
              <a:rPr lang="en-US" sz="2400" dirty="0">
                <a:solidFill>
                  <a:srgbClr val="7030A0"/>
                </a:solidFill>
                <a:latin typeface="Sassoon Infant Std" charset="0"/>
                <a:ea typeface="Sassoon Infant Std" charset="0"/>
                <a:cs typeface="Sassoon Infant Std" charset="0"/>
              </a:rPr>
              <a:t> </a:t>
            </a:r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= </a:t>
            </a:r>
          </a:p>
          <a:p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4 x </a:t>
            </a:r>
            <a:r>
              <a:rPr lang="en-US" sz="2400" dirty="0">
                <a:solidFill>
                  <a:schemeClr val="accent1"/>
                </a:solidFill>
                <a:latin typeface="Sassoon Infant Std" charset="0"/>
                <a:ea typeface="Sassoon Infant Std" charset="0"/>
                <a:cs typeface="Sassoon Infant Std" charset="0"/>
              </a:rPr>
              <a:t>2</a:t>
            </a:r>
            <a:r>
              <a:rPr lang="en-US" sz="2400" dirty="0">
                <a:solidFill>
                  <a:srgbClr val="7030A0"/>
                </a:solidFill>
                <a:latin typeface="Sassoon Infant Std" charset="0"/>
                <a:ea typeface="Sassoon Infant Std" charset="0"/>
                <a:cs typeface="Sassoon Infant Std" charset="0"/>
              </a:rPr>
              <a:t> </a:t>
            </a:r>
            <a:r>
              <a:rPr lang="en-US" sz="2400" dirty="0">
                <a:latin typeface="Sassoon Infant Std" charset="0"/>
                <a:ea typeface="Sassoon Infant Std" charset="0"/>
                <a:cs typeface="Sassoon Infant Std" charset="0"/>
              </a:rPr>
              <a:t>=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C2FF0EC-7CF7-4871-A7F0-4440637573AA}"/>
              </a:ext>
            </a:extLst>
          </p:cNvPr>
          <p:cNvCxnSpPr>
            <a:cxnSpLocks/>
          </p:cNvCxnSpPr>
          <p:nvPr/>
        </p:nvCxnSpPr>
        <p:spPr>
          <a:xfrm flipV="1">
            <a:off x="6058072" y="5009203"/>
            <a:ext cx="3438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AFB72675-7D91-4ECB-B2A5-64B8EEC111BD}"/>
                  </a:ext>
                </a:extLst>
              </p:cNvPr>
              <p:cNvSpPr/>
              <p:nvPr/>
            </p:nvSpPr>
            <p:spPr>
              <a:xfrm>
                <a:off x="5647368" y="4719183"/>
                <a:ext cx="473206" cy="911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1" i="0" dirty="0" smtClean="0">
                              <a:latin typeface="Sassoon Infant Std" panose="020B0503020103030203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dirty="0" smtClean="0">
                              <a:latin typeface="Sassoon Infant Std" panose="020B0503020103030203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AFB72675-7D91-4ECB-B2A5-64B8EEC111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368" y="4719183"/>
                <a:ext cx="473206" cy="9110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24CFAF4-C664-48C1-860D-AE61337EBBD2}"/>
              </a:ext>
            </a:extLst>
          </p:cNvPr>
          <p:cNvCxnSpPr>
            <a:cxnSpLocks/>
          </p:cNvCxnSpPr>
          <p:nvPr/>
        </p:nvCxnSpPr>
        <p:spPr>
          <a:xfrm flipV="1">
            <a:off x="6065167" y="5453175"/>
            <a:ext cx="3438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9C6CE23-0E36-4535-9EF5-D42C5DB6FA4B}"/>
                  </a:ext>
                </a:extLst>
              </p:cNvPr>
              <p:cNvSpPr/>
              <p:nvPr/>
            </p:nvSpPr>
            <p:spPr>
              <a:xfrm>
                <a:off x="7442695" y="4751996"/>
                <a:ext cx="473206" cy="911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1" i="0" dirty="0" smtClean="0">
                              <a:latin typeface="Sassoon Infant Std" panose="020B0503020103030203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dirty="0" smtClean="0">
                              <a:latin typeface="Sassoon Infant Std" panose="020B0503020103030203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9C6CE23-0E36-4535-9EF5-D42C5DB6FA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2695" y="4751996"/>
                <a:ext cx="473206" cy="91108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object 11">
            <a:extLst>
              <a:ext uri="{FF2B5EF4-FFF2-40B4-BE49-F238E27FC236}">
                <a16:creationId xmlns:a16="http://schemas.microsoft.com/office/drawing/2014/main" id="{1D7A8614-AFFA-4B28-99F6-A22826BA54CA}"/>
              </a:ext>
            </a:extLst>
          </p:cNvPr>
          <p:cNvSpPr txBox="1"/>
          <p:nvPr/>
        </p:nvSpPr>
        <p:spPr>
          <a:xfrm>
            <a:off x="8252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lnSpc>
                  <a:spcPct val="100000"/>
                </a:lnSpc>
                <a:spcBef>
                  <a:spcPts val="5"/>
                </a:spcBef>
              </a:pPr>
              <a:t>3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0528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963832" y="569677"/>
            <a:ext cx="7323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Sassoon Infant Std" charset="0"/>
                <a:ea typeface="Sassoon Infant Std" charset="0"/>
                <a:cs typeface="Sassoon Infant Std" charset="0"/>
              </a:rPr>
              <a:t>Use two strips of equally sized paper.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8252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lnSpc>
                  <a:spcPct val="100000"/>
                </a:lnSpc>
                <a:spcBef>
                  <a:spcPts val="5"/>
                </a:spcBef>
              </a:pPr>
              <a:t>4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377B8B-348C-4CA9-9590-6234C430BBF3}"/>
              </a:ext>
            </a:extLst>
          </p:cNvPr>
          <p:cNvSpPr txBox="1"/>
          <p:nvPr/>
        </p:nvSpPr>
        <p:spPr>
          <a:xfrm>
            <a:off x="963832" y="2198529"/>
            <a:ext cx="75192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assoon Infant Std" charset="0"/>
                <a:ea typeface="Sassoon Infant Std" charset="0"/>
                <a:cs typeface="Sassoon Infant Std" charset="0"/>
              </a:rPr>
              <a:t>Fold one strip into quarters and the other into eighths.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assoon Infant Std" charset="0"/>
                <a:ea typeface="Sassoon Infant Std" charset="0"/>
                <a:cs typeface="Sassoon Infant Std" charset="0"/>
              </a:rPr>
              <a:t>Place the quarters on top of the eighths and lift up one quarter.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Sassoon Infant Std" charset="0"/>
                <a:ea typeface="Sassoon Infant Std" charset="0"/>
                <a:cs typeface="Sassoon Infant Std" charset="0"/>
              </a:rPr>
              <a:t>How many eighths are equivalent to one quarter?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29D2D5F-958E-4BE9-B795-DA60F854D20D}"/>
              </a:ext>
            </a:extLst>
          </p:cNvPr>
          <p:cNvGrpSpPr/>
          <p:nvPr/>
        </p:nvGrpSpPr>
        <p:grpSpPr>
          <a:xfrm>
            <a:off x="709039" y="5708495"/>
            <a:ext cx="8029463" cy="484632"/>
            <a:chOff x="570492" y="5708495"/>
            <a:chExt cx="8029463" cy="484632"/>
          </a:xfrm>
        </p:grpSpPr>
        <p:sp>
          <p:nvSpPr>
            <p:cNvPr id="20" name="Arrow: Pentagon 6">
              <a:extLst>
                <a:ext uri="{FF2B5EF4-FFF2-40B4-BE49-F238E27FC236}">
                  <a16:creationId xmlns:a16="http://schemas.microsoft.com/office/drawing/2014/main" id="{2DF6B0AE-DC9C-4B23-A9D9-11E625FDD69D}"/>
                </a:ext>
              </a:extLst>
            </p:cNvPr>
            <p:cNvSpPr/>
            <p:nvPr/>
          </p:nvSpPr>
          <p:spPr>
            <a:xfrm>
              <a:off x="921094" y="5708495"/>
              <a:ext cx="7433841" cy="484632"/>
            </a:xfrm>
            <a:prstGeom prst="homePlat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i="1" dirty="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DA9FB6B-5AB5-41FD-A968-5FAE99DED893}"/>
                </a:ext>
              </a:extLst>
            </p:cNvPr>
            <p:cNvSpPr/>
            <p:nvPr/>
          </p:nvSpPr>
          <p:spPr>
            <a:xfrm>
              <a:off x="713664" y="5747542"/>
              <a:ext cx="7131168" cy="40011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/>
              <a:endParaRPr lang="en-US" sz="2000" b="1" i="1" dirty="0">
                <a:solidFill>
                  <a:schemeClr val="bg1"/>
                </a:solidFill>
                <a:latin typeface="Sassoon Infant Std"/>
                <a:ea typeface="Sassoon Infant Std" charset="0"/>
                <a:cs typeface="Sassoon Infant Std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D988440-59FF-4313-9999-C7A685C2E882}"/>
                </a:ext>
              </a:extLst>
            </p:cNvPr>
            <p:cNvSpPr/>
            <p:nvPr/>
          </p:nvSpPr>
          <p:spPr>
            <a:xfrm>
              <a:off x="570492" y="5775105"/>
              <a:ext cx="8029463" cy="338554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/>
              <a:r>
                <a:rPr lang="en-US" sz="1600" b="1" i="1" dirty="0">
                  <a:solidFill>
                    <a:schemeClr val="bg1"/>
                  </a:solidFill>
                  <a:latin typeface="Sassoon Infant Std" charset="0"/>
                  <a:ea typeface="Sassoon Infant Std" charset="0"/>
                  <a:cs typeface="Sassoon Infant Std" charset="0"/>
                </a:rPr>
                <a:t>Which other equivalent fractions can you find?</a:t>
              </a:r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FF9BE2FA-9B40-4442-88E2-B1BA9EF50B2F}"/>
              </a:ext>
            </a:extLst>
          </p:cNvPr>
          <p:cNvSpPr/>
          <p:nvPr/>
        </p:nvSpPr>
        <p:spPr>
          <a:xfrm>
            <a:off x="614975" y="5360894"/>
            <a:ext cx="936734" cy="93673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sz="6600" dirty="0"/>
              <a:t>?</a:t>
            </a:r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A73B59EE-E18F-4E22-AE9D-D78D1C1B0D95}"/>
              </a:ext>
            </a:extLst>
          </p:cNvPr>
          <p:cNvSpPr txBox="1">
            <a:spLocks/>
          </p:cNvSpPr>
          <p:nvPr/>
        </p:nvSpPr>
        <p:spPr>
          <a:xfrm>
            <a:off x="86360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153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928914" y="651671"/>
            <a:ext cx="7323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Use two strips of equally sized paper.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8252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lnSpc>
                  <a:spcPct val="100000"/>
                </a:lnSpc>
                <a:spcBef>
                  <a:spcPts val="5"/>
                </a:spcBef>
              </a:pPr>
              <a:t>5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377B8B-348C-4CA9-9590-6234C430BBF3}"/>
              </a:ext>
            </a:extLst>
          </p:cNvPr>
          <p:cNvSpPr txBox="1"/>
          <p:nvPr/>
        </p:nvSpPr>
        <p:spPr>
          <a:xfrm>
            <a:off x="646333" y="1988979"/>
            <a:ext cx="370976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Fold one strip into quarters and the other into eighths.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Place the quarters on top of the eighths and lift up one quarter.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How many eighths are equivalent to one quarter?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113E9B-E369-40EC-8A95-06C96E6858F9}"/>
              </a:ext>
            </a:extLst>
          </p:cNvPr>
          <p:cNvSpPr/>
          <p:nvPr/>
        </p:nvSpPr>
        <p:spPr>
          <a:xfrm>
            <a:off x="5032099" y="1847283"/>
            <a:ext cx="889276" cy="889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6065359-7956-45CF-A232-FE0B493FEC59}"/>
              </a:ext>
            </a:extLst>
          </p:cNvPr>
          <p:cNvSpPr/>
          <p:nvPr/>
        </p:nvSpPr>
        <p:spPr>
          <a:xfrm>
            <a:off x="6597309" y="1844799"/>
            <a:ext cx="889276" cy="889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D8B62E-FE99-403F-B5C6-847E65FA529A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5476737" y="1847283"/>
            <a:ext cx="0" cy="889276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06B6EB8-0C9A-40D7-B225-1D051D57C0F2}"/>
              </a:ext>
            </a:extLst>
          </p:cNvPr>
          <p:cNvCxnSpPr>
            <a:stCxn id="5" idx="1"/>
            <a:endCxn id="5" idx="3"/>
          </p:cNvCxnSpPr>
          <p:nvPr/>
        </p:nvCxnSpPr>
        <p:spPr>
          <a:xfrm>
            <a:off x="5032099" y="2291921"/>
            <a:ext cx="889276" cy="0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CA2882-F235-454B-A0AD-B5D2CB7D574D}"/>
              </a:ext>
            </a:extLst>
          </p:cNvPr>
          <p:cNvCxnSpPr>
            <a:stCxn id="15" idx="0"/>
            <a:endCxn id="15" idx="2"/>
          </p:cNvCxnSpPr>
          <p:nvPr/>
        </p:nvCxnSpPr>
        <p:spPr>
          <a:xfrm>
            <a:off x="7041947" y="1844799"/>
            <a:ext cx="0" cy="889276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75C4686-B577-4E58-BF39-AEF3E47C0B13}"/>
              </a:ext>
            </a:extLst>
          </p:cNvPr>
          <p:cNvCxnSpPr>
            <a:stCxn id="15" idx="1"/>
            <a:endCxn id="15" idx="3"/>
          </p:cNvCxnSpPr>
          <p:nvPr/>
        </p:nvCxnSpPr>
        <p:spPr>
          <a:xfrm>
            <a:off x="6597309" y="2289437"/>
            <a:ext cx="889276" cy="0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E6467F5-D778-4916-897C-3F524459B781}"/>
              </a:ext>
            </a:extLst>
          </p:cNvPr>
          <p:cNvCxnSpPr/>
          <p:nvPr/>
        </p:nvCxnSpPr>
        <p:spPr>
          <a:xfrm>
            <a:off x="7262927" y="1844799"/>
            <a:ext cx="0" cy="889276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3A80E07-BD3D-404A-B1CD-959DFE4E0D00}"/>
              </a:ext>
            </a:extLst>
          </p:cNvPr>
          <p:cNvCxnSpPr/>
          <p:nvPr/>
        </p:nvCxnSpPr>
        <p:spPr>
          <a:xfrm>
            <a:off x="6820967" y="1844799"/>
            <a:ext cx="0" cy="889276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FAFA50C6-2B55-4FC6-B6DD-8586D3A7553F}"/>
              </a:ext>
            </a:extLst>
          </p:cNvPr>
          <p:cNvSpPr/>
          <p:nvPr/>
        </p:nvSpPr>
        <p:spPr>
          <a:xfrm>
            <a:off x="6597309" y="3429000"/>
            <a:ext cx="889276" cy="889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CD66FD5-348A-4875-B6DA-A3C54E13A4AF}"/>
              </a:ext>
            </a:extLst>
          </p:cNvPr>
          <p:cNvCxnSpPr>
            <a:cxnSpLocks/>
          </p:cNvCxnSpPr>
          <p:nvPr/>
        </p:nvCxnSpPr>
        <p:spPr>
          <a:xfrm>
            <a:off x="7041947" y="3433340"/>
            <a:ext cx="0" cy="889276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88B9C4A-5E41-4F54-9761-A2DC5B0822E4}"/>
              </a:ext>
            </a:extLst>
          </p:cNvPr>
          <p:cNvCxnSpPr>
            <a:cxnSpLocks/>
          </p:cNvCxnSpPr>
          <p:nvPr/>
        </p:nvCxnSpPr>
        <p:spPr>
          <a:xfrm>
            <a:off x="6597309" y="3877978"/>
            <a:ext cx="889276" cy="0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6E2EFF7-BEA1-4C69-B091-00D54A83E141}"/>
              </a:ext>
            </a:extLst>
          </p:cNvPr>
          <p:cNvCxnSpPr>
            <a:stCxn id="39" idx="0"/>
            <a:endCxn id="39" idx="2"/>
          </p:cNvCxnSpPr>
          <p:nvPr/>
        </p:nvCxnSpPr>
        <p:spPr>
          <a:xfrm>
            <a:off x="7041947" y="3429000"/>
            <a:ext cx="0" cy="889276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951F66F-6593-4DEC-84FE-DD79E709AB6B}"/>
              </a:ext>
            </a:extLst>
          </p:cNvPr>
          <p:cNvCxnSpPr>
            <a:stCxn id="39" idx="1"/>
            <a:endCxn id="39" idx="3"/>
          </p:cNvCxnSpPr>
          <p:nvPr/>
        </p:nvCxnSpPr>
        <p:spPr>
          <a:xfrm>
            <a:off x="6597309" y="3873638"/>
            <a:ext cx="889276" cy="0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30FF9F4-591F-4C44-9B61-4C93899B3006}"/>
              </a:ext>
            </a:extLst>
          </p:cNvPr>
          <p:cNvCxnSpPr/>
          <p:nvPr/>
        </p:nvCxnSpPr>
        <p:spPr>
          <a:xfrm>
            <a:off x="7262927" y="3429000"/>
            <a:ext cx="0" cy="889276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A207642-7A78-4EB8-925B-A94AB816129D}"/>
              </a:ext>
            </a:extLst>
          </p:cNvPr>
          <p:cNvCxnSpPr/>
          <p:nvPr/>
        </p:nvCxnSpPr>
        <p:spPr>
          <a:xfrm>
            <a:off x="6820967" y="3429000"/>
            <a:ext cx="0" cy="889276"/>
          </a:xfrm>
          <a:prstGeom prst="line">
            <a:avLst/>
          </a:prstGeom>
          <a:ln w="95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DFAA9DF7-6763-4317-88CA-576D4F29D0E9}"/>
              </a:ext>
            </a:extLst>
          </p:cNvPr>
          <p:cNvSpPr/>
          <p:nvPr/>
        </p:nvSpPr>
        <p:spPr>
          <a:xfrm>
            <a:off x="5032099" y="3429000"/>
            <a:ext cx="889276" cy="889276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94B352D-941A-4B73-99F0-319773227A38}"/>
              </a:ext>
            </a:extLst>
          </p:cNvPr>
          <p:cNvCxnSpPr>
            <a:stCxn id="46" idx="0"/>
            <a:endCxn id="46" idx="2"/>
          </p:cNvCxnSpPr>
          <p:nvPr/>
        </p:nvCxnSpPr>
        <p:spPr>
          <a:xfrm>
            <a:off x="5476737" y="3429000"/>
            <a:ext cx="0" cy="889276"/>
          </a:xfrm>
          <a:prstGeom prst="line">
            <a:avLst/>
          </a:prstGeom>
          <a:ln w="28575">
            <a:solidFill>
              <a:schemeClr val="accent6">
                <a:alpha val="48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CE09A9A-6C13-4CB5-9ADD-FB15E3611845}"/>
              </a:ext>
            </a:extLst>
          </p:cNvPr>
          <p:cNvCxnSpPr>
            <a:stCxn id="46" idx="1"/>
            <a:endCxn id="46" idx="3"/>
          </p:cNvCxnSpPr>
          <p:nvPr/>
        </p:nvCxnSpPr>
        <p:spPr>
          <a:xfrm>
            <a:off x="5032099" y="3873638"/>
            <a:ext cx="889276" cy="0"/>
          </a:xfrm>
          <a:prstGeom prst="line">
            <a:avLst/>
          </a:prstGeom>
          <a:ln w="28575">
            <a:solidFill>
              <a:schemeClr val="accent6">
                <a:alpha val="48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602343C2-8291-42E1-8221-D6EA3CE31D8D}"/>
              </a:ext>
            </a:extLst>
          </p:cNvPr>
          <p:cNvSpPr/>
          <p:nvPr/>
        </p:nvSpPr>
        <p:spPr>
          <a:xfrm>
            <a:off x="5571043" y="2948774"/>
            <a:ext cx="1470904" cy="37861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321620A-AC26-471A-BF8B-057D0B6834A3}"/>
                  </a:ext>
                </a:extLst>
              </p:cNvPr>
              <p:cNvSpPr txBox="1"/>
              <p:nvPr/>
            </p:nvSpPr>
            <p:spPr>
              <a:xfrm>
                <a:off x="4946374" y="4767254"/>
                <a:ext cx="3071812" cy="600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  <a:latin typeface="Sassoon Infant Std" charset="0"/>
                    <a:ea typeface="Sassoon Infant Std" charset="0"/>
                    <a:cs typeface="Sassoon Infant Std" charset="0"/>
                  </a:rPr>
                  <a:t>2, therefore 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Sassoon Infant Std" charset="0"/>
                    <a:ea typeface="Sassoon Infant Std" charset="0"/>
                    <a:cs typeface="Sassoon Infant Std" charset="0"/>
                  </a:rPr>
                  <a:t> =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Sassoon Infant Std" charset="0"/>
                    <a:ea typeface="Sassoon Infant Std" charset="0"/>
                    <a:cs typeface="Sassoon Infant Std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321620A-AC26-471A-BF8B-057D0B6834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6374" y="4767254"/>
                <a:ext cx="3071812" cy="600742"/>
              </a:xfrm>
              <a:prstGeom prst="rect">
                <a:avLst/>
              </a:prstGeom>
              <a:blipFill>
                <a:blip r:embed="rId2"/>
                <a:stretch>
                  <a:fillRect l="-1984" b="-60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object 10">
            <a:extLst>
              <a:ext uri="{FF2B5EF4-FFF2-40B4-BE49-F238E27FC236}">
                <a16:creationId xmlns:a16="http://schemas.microsoft.com/office/drawing/2014/main" id="{B7B13E3C-F63D-4CF8-AB3B-27B8BDD6D44C}"/>
              </a:ext>
            </a:extLst>
          </p:cNvPr>
          <p:cNvSpPr txBox="1">
            <a:spLocks/>
          </p:cNvSpPr>
          <p:nvPr/>
        </p:nvSpPr>
        <p:spPr>
          <a:xfrm>
            <a:off x="86360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640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928914" y="403423"/>
            <a:ext cx="7323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How many fractions equivalent to one half can you see on the fraction wall?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8252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lnSpc>
                  <a:spcPct val="100000"/>
                </a:lnSpc>
                <a:spcBef>
                  <a:spcPts val="5"/>
                </a:spcBef>
              </a:pPr>
              <a:t>6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BBF6AAA-BDA7-4803-9AC5-6C39CBE7F219}"/>
              </a:ext>
            </a:extLst>
          </p:cNvPr>
          <p:cNvGrpSpPr/>
          <p:nvPr/>
        </p:nvGrpSpPr>
        <p:grpSpPr>
          <a:xfrm>
            <a:off x="709039" y="5708495"/>
            <a:ext cx="8029463" cy="484632"/>
            <a:chOff x="570492" y="5708495"/>
            <a:chExt cx="8029463" cy="484632"/>
          </a:xfrm>
        </p:grpSpPr>
        <p:sp>
          <p:nvSpPr>
            <p:cNvPr id="15" name="Arrow: Pentagon 6">
              <a:extLst>
                <a:ext uri="{FF2B5EF4-FFF2-40B4-BE49-F238E27FC236}">
                  <a16:creationId xmlns:a16="http://schemas.microsoft.com/office/drawing/2014/main" id="{F746173A-3FCF-43DD-9C07-D358CA5B75EC}"/>
                </a:ext>
              </a:extLst>
            </p:cNvPr>
            <p:cNvSpPr/>
            <p:nvPr/>
          </p:nvSpPr>
          <p:spPr>
            <a:xfrm>
              <a:off x="921094" y="5708495"/>
              <a:ext cx="7433841" cy="484632"/>
            </a:xfrm>
            <a:prstGeom prst="homePlat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i="1" dirty="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3491E8-7EEF-47C2-9F13-D563A17B8FA2}"/>
                </a:ext>
              </a:extLst>
            </p:cNvPr>
            <p:cNvSpPr/>
            <p:nvPr/>
          </p:nvSpPr>
          <p:spPr>
            <a:xfrm>
              <a:off x="713664" y="5747542"/>
              <a:ext cx="7131168" cy="40011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/>
              <a:endParaRPr lang="en-US" sz="2000" b="1" i="1" dirty="0">
                <a:solidFill>
                  <a:schemeClr val="bg1"/>
                </a:solidFill>
                <a:latin typeface="Sassoon Infant Std"/>
                <a:ea typeface="Sassoon Infant Std" charset="0"/>
                <a:cs typeface="Sassoon Infant Std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2BFFB27-4264-4203-9F28-32FF1C8E927A}"/>
                </a:ext>
              </a:extLst>
            </p:cNvPr>
            <p:cNvSpPr/>
            <p:nvPr/>
          </p:nvSpPr>
          <p:spPr>
            <a:xfrm>
              <a:off x="570492" y="5775105"/>
              <a:ext cx="8029463" cy="338554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/>
              <a:r>
                <a:rPr lang="en-US" sz="1600" i="1" dirty="0">
                  <a:latin typeface="Arial" panose="020B0604020202020204" pitchFamily="34" charset="0"/>
                  <a:ea typeface="Sassoon Infant Std" charset="0"/>
                  <a:cs typeface="Arial" panose="020B0604020202020204" pitchFamily="34" charset="0"/>
                </a:rPr>
                <a:t>Draw extra rows to show other equivalent fractions.</a:t>
              </a:r>
            </a:p>
          </p:txBody>
        </p:sp>
      </p:grpSp>
      <p:sp>
        <p:nvSpPr>
          <p:cNvPr id="20" name="Oval 19">
            <a:extLst>
              <a:ext uri="{FF2B5EF4-FFF2-40B4-BE49-F238E27FC236}">
                <a16:creationId xmlns:a16="http://schemas.microsoft.com/office/drawing/2014/main" id="{4AE6322F-4317-4F44-A26C-BD4BE8C85179}"/>
              </a:ext>
            </a:extLst>
          </p:cNvPr>
          <p:cNvSpPr/>
          <p:nvPr/>
        </p:nvSpPr>
        <p:spPr>
          <a:xfrm>
            <a:off x="1097493" y="5482444"/>
            <a:ext cx="936734" cy="936734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sz="6600" dirty="0"/>
              <a:t>?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6000786-18D0-405B-B781-3DD9A5101C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534" y="2110162"/>
            <a:ext cx="6150472" cy="327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52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DD13C72-BC3C-4049-B09D-851A82AA6E65}"/>
              </a:ext>
            </a:extLst>
          </p:cNvPr>
          <p:cNvSpPr/>
          <p:nvPr/>
        </p:nvSpPr>
        <p:spPr>
          <a:xfrm>
            <a:off x="8005039" y="2253464"/>
            <a:ext cx="495300" cy="3251147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928914" y="586603"/>
            <a:ext cx="7323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How many fractions equivalent to one half can you see on the fraction wall?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8252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lnSpc>
                  <a:spcPct val="100000"/>
                </a:lnSpc>
                <a:spcBef>
                  <a:spcPts val="5"/>
                </a:spcBef>
              </a:pPr>
              <a:t>7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C143979E-B489-4C07-9233-EB443D9E7C7A}"/>
              </a:ext>
            </a:extLst>
          </p:cNvPr>
          <p:cNvSpPr txBox="1">
            <a:spLocks/>
          </p:cNvSpPr>
          <p:nvPr/>
        </p:nvSpPr>
        <p:spPr>
          <a:xfrm>
            <a:off x="86360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6000786-18D0-405B-B781-3DD9A5101C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534" y="2110162"/>
            <a:ext cx="6150472" cy="32751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F7C6FDD-18D3-4EA7-9D75-91817D6AA7DD}"/>
                  </a:ext>
                </a:extLst>
              </p:cNvPr>
              <p:cNvSpPr/>
              <p:nvPr/>
            </p:nvSpPr>
            <p:spPr>
              <a:xfrm>
                <a:off x="8057764" y="2216615"/>
                <a:ext cx="396262" cy="3251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200" b="1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200" b="1" dirty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200" b="1" i="0" dirty="0" smtClean="0">
                              <a:solidFill>
                                <a:srgbClr val="FF0000"/>
                              </a:solidFill>
                              <a:latin typeface="Sassoon Infant Std" panose="020B0503020103030203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F7C6FDD-18D3-4EA7-9D75-91817D6AA7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7764" y="2216615"/>
                <a:ext cx="396262" cy="32511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22A6C8F-FF20-4464-AE74-AF61266E9475}"/>
              </a:ext>
            </a:extLst>
          </p:cNvPr>
          <p:cNvCxnSpPr>
            <a:cxnSpLocks/>
          </p:cNvCxnSpPr>
          <p:nvPr/>
        </p:nvCxnSpPr>
        <p:spPr>
          <a:xfrm flipH="1" flipV="1">
            <a:off x="4707280" y="2041324"/>
            <a:ext cx="16490" cy="3438396"/>
          </a:xfrm>
          <a:prstGeom prst="line">
            <a:avLst/>
          </a:prstGeom>
          <a:ln w="76200">
            <a:solidFill>
              <a:srgbClr val="FF0000"/>
            </a:solidFill>
            <a:prstDash val="sysDash"/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45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8F6EFD52-FFA7-4959-85F8-A753364EB4D4}"/>
              </a:ext>
            </a:extLst>
          </p:cNvPr>
          <p:cNvSpPr txBox="1"/>
          <p:nvPr/>
        </p:nvSpPr>
        <p:spPr>
          <a:xfrm>
            <a:off x="3210774" y="545927"/>
            <a:ext cx="3306315" cy="461665"/>
          </a:xfrm>
          <a:prstGeom prst="rect">
            <a:avLst/>
          </a:prstGeom>
          <a:solidFill>
            <a:srgbClr val="7030A0">
              <a:alpha val="5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Sassoon Infant Std" pitchFamily="34" charset="0"/>
              </a:rPr>
              <a:t>Leanna says: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A50FF72-C0A6-481A-8D16-766EC1C5C95F}"/>
              </a:ext>
            </a:extLst>
          </p:cNvPr>
          <p:cNvGrpSpPr/>
          <p:nvPr/>
        </p:nvGrpSpPr>
        <p:grpSpPr>
          <a:xfrm>
            <a:off x="709039" y="5708495"/>
            <a:ext cx="8029463" cy="484632"/>
            <a:chOff x="570492" y="5708495"/>
            <a:chExt cx="8029463" cy="484632"/>
          </a:xfrm>
        </p:grpSpPr>
        <p:sp>
          <p:nvSpPr>
            <p:cNvPr id="24" name="Arrow: Pentagon 6">
              <a:extLst>
                <a:ext uri="{FF2B5EF4-FFF2-40B4-BE49-F238E27FC236}">
                  <a16:creationId xmlns:a16="http://schemas.microsoft.com/office/drawing/2014/main" id="{AB834E12-A6E7-46F6-9B1C-B72912D65E1C}"/>
                </a:ext>
              </a:extLst>
            </p:cNvPr>
            <p:cNvSpPr/>
            <p:nvPr/>
          </p:nvSpPr>
          <p:spPr>
            <a:xfrm>
              <a:off x="921094" y="5708495"/>
              <a:ext cx="7433841" cy="484632"/>
            </a:xfrm>
            <a:prstGeom prst="homePlat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i="1" dirty="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FFEE1C1-A8F5-4613-AE8F-EA421DBFAA7A}"/>
                </a:ext>
              </a:extLst>
            </p:cNvPr>
            <p:cNvSpPr/>
            <p:nvPr/>
          </p:nvSpPr>
          <p:spPr>
            <a:xfrm>
              <a:off x="713664" y="5747542"/>
              <a:ext cx="7131168" cy="40011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/>
              <a:endParaRPr lang="en-US" sz="2000" b="1" i="1" dirty="0">
                <a:solidFill>
                  <a:schemeClr val="bg1"/>
                </a:solidFill>
                <a:latin typeface="Sassoon Infant Std"/>
                <a:ea typeface="Sassoon Infant Std" charset="0"/>
                <a:cs typeface="Sassoon Infant Std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BB14935-2E4F-42E8-8401-C778A98DEAEF}"/>
                </a:ext>
              </a:extLst>
            </p:cNvPr>
            <p:cNvSpPr/>
            <p:nvPr/>
          </p:nvSpPr>
          <p:spPr>
            <a:xfrm>
              <a:off x="570492" y="5775105"/>
              <a:ext cx="8029463" cy="40011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/>
              <a:r>
                <a:rPr lang="en-US" sz="2000" i="1" dirty="0">
                  <a:latin typeface="Arial" panose="020B0604020202020204" pitchFamily="34" charset="0"/>
                  <a:ea typeface="Sassoon Infant Std" charset="0"/>
                  <a:cs typeface="Arial" panose="020B0604020202020204" pitchFamily="34" charset="0"/>
                </a:rPr>
                <a:t>Is Leanna correct? Explain why.</a:t>
              </a:r>
            </a:p>
          </p:txBody>
        </p:sp>
      </p:grpSp>
      <p:sp>
        <p:nvSpPr>
          <p:cNvPr id="42" name="object 5">
            <a:extLst>
              <a:ext uri="{FF2B5EF4-FFF2-40B4-BE49-F238E27FC236}">
                <a16:creationId xmlns:a16="http://schemas.microsoft.com/office/drawing/2014/main" id="{0F431983-87B7-499D-8965-8A5672405B03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69D54EE-223C-4744-8C8C-94B3E7501DA6}"/>
                  </a:ext>
                </a:extLst>
              </p:cNvPr>
              <p:cNvSpPr/>
              <p:nvPr/>
            </p:nvSpPr>
            <p:spPr>
              <a:xfrm>
                <a:off x="2610614" y="1647542"/>
                <a:ext cx="5065103" cy="10594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chemeClr val="tx1"/>
                    </a:solidFill>
                    <a:latin typeface="Sassoon Infant Std" panose="020B0503020103030203"/>
                  </a:rPr>
                  <a:t>I know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Sassoon Infant Std" panose="020B0503020103030203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Sassoon Infant Std" panose="020B0503020103030203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Sassoon Infant Std" charset="0"/>
                    <a:ea typeface="Sassoon Infant Std" charset="0"/>
                    <a:cs typeface="Sassoon Infant Std" charset="0"/>
                  </a:rPr>
                  <a:t> is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Sassoon Infant Std" panose="020B0503020103030203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Sassoon Infant Std" panose="020B0503020103030203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Sassoon Infant Std" charset="0"/>
                    <a:ea typeface="Sassoon Infant Std" charset="0"/>
                    <a:cs typeface="Sassoon Infant Std" charset="0"/>
                  </a:rPr>
                  <a:t> because the numerators are the same.</a:t>
                </a:r>
                <a:endParaRPr lang="en-US" sz="2400" dirty="0">
                  <a:solidFill>
                    <a:schemeClr val="tx1"/>
                  </a:solidFill>
                  <a:latin typeface="Sassoon Infant Std" panose="020B0503020103030203"/>
                </a:endParaRPr>
              </a:p>
            </p:txBody>
          </p:sp>
        </mc:Choice>
        <mc:Fallback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69D54EE-223C-4744-8C8C-94B3E7501D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614" y="1647542"/>
                <a:ext cx="5065103" cy="1059457"/>
              </a:xfrm>
              <a:prstGeom prst="rect">
                <a:avLst/>
              </a:prstGeom>
              <a:blipFill>
                <a:blip r:embed="rId2"/>
                <a:stretch>
                  <a:fillRect b="-477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12" y="3052273"/>
            <a:ext cx="1292794" cy="1798024"/>
          </a:xfrm>
          <a:prstGeom prst="rect">
            <a:avLst/>
          </a:prstGeom>
        </p:spPr>
      </p:pic>
      <p:sp>
        <p:nvSpPr>
          <p:cNvPr id="32" name="Rounded Rectangular Callout 31"/>
          <p:cNvSpPr/>
          <p:nvPr/>
        </p:nvSpPr>
        <p:spPr>
          <a:xfrm>
            <a:off x="2610614" y="1647542"/>
            <a:ext cx="5065103" cy="1404731"/>
          </a:xfrm>
          <a:prstGeom prst="wedgeRoundRectCallout">
            <a:avLst>
              <a:gd name="adj1" fmla="val -49979"/>
              <a:gd name="adj2" fmla="val 84198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09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5">
            <a:extLst>
              <a:ext uri="{FF2B5EF4-FFF2-40B4-BE49-F238E27FC236}">
                <a16:creationId xmlns:a16="http://schemas.microsoft.com/office/drawing/2014/main" id="{0F431983-87B7-499D-8965-8A5672405B03}"/>
              </a:ext>
            </a:extLst>
          </p:cNvPr>
          <p:cNvSpPr/>
          <p:nvPr/>
        </p:nvSpPr>
        <p:spPr>
          <a:xfrm>
            <a:off x="7010400" y="6356350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1C12EA4-8139-473B-AD8A-11BC5B0CD915}"/>
                  </a:ext>
                </a:extLst>
              </p:cNvPr>
              <p:cNvSpPr txBox="1"/>
              <p:nvPr/>
            </p:nvSpPr>
            <p:spPr>
              <a:xfrm>
                <a:off x="3748811" y="4153663"/>
                <a:ext cx="5014189" cy="2196114"/>
              </a:xfrm>
              <a:prstGeom prst="rect">
                <a:avLst/>
              </a:prstGeom>
              <a:no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C55A1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Leanna is incorrect.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rgbClr val="C55A1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C55A1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C55A1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55A1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solidFill>
                      <a:srgbClr val="C55A1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 not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rgbClr val="C55A1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C55A1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i="0" dirty="0" smtClean="0">
                            <a:solidFill>
                              <a:srgbClr val="C55A1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C55A1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When the numerators are the same, the larger the denominator, the smaller the fraction. </a:t>
                </a: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1C12EA4-8139-473B-AD8A-11BC5B0CD9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811" y="4153663"/>
                <a:ext cx="5014189" cy="2196114"/>
              </a:xfrm>
              <a:prstGeom prst="rect">
                <a:avLst/>
              </a:prstGeom>
              <a:blipFill>
                <a:blip r:embed="rId2"/>
                <a:stretch>
                  <a:fillRect l="-606" r="-2182" b="-5510"/>
                </a:stretch>
              </a:blipFill>
              <a:ln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69D54EE-223C-4744-8C8C-94B3E7501DA6}"/>
                  </a:ext>
                </a:extLst>
              </p:cNvPr>
              <p:cNvSpPr/>
              <p:nvPr/>
            </p:nvSpPr>
            <p:spPr>
              <a:xfrm>
                <a:off x="2610615" y="2180585"/>
                <a:ext cx="5065103" cy="1437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SG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 know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ea typeface="Sassoon Infant Std" charset="0"/>
                    <a:cs typeface="Arial" panose="020B0604020202020204" pitchFamily="34" charset="0"/>
                  </a:rPr>
                  <a:t> is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0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ea typeface="Sassoon Infant Std" charset="0"/>
                    <a:cs typeface="Arial" panose="020B0604020202020204" pitchFamily="34" charset="0"/>
                  </a:rPr>
                  <a:t> because the numerators are the same.</a:t>
                </a:r>
                <a:endParaRPr lang="en-US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69D54EE-223C-4744-8C8C-94B3E7501D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615" y="2180585"/>
                <a:ext cx="5065103" cy="1437060"/>
              </a:xfrm>
              <a:prstGeom prst="rect">
                <a:avLst/>
              </a:prstGeom>
              <a:blipFill>
                <a:blip r:embed="rId3"/>
                <a:stretch>
                  <a:fillRect b="-93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12" y="3052273"/>
            <a:ext cx="1292794" cy="1798024"/>
          </a:xfrm>
          <a:prstGeom prst="rect">
            <a:avLst/>
          </a:prstGeom>
        </p:spPr>
      </p:pic>
      <p:sp>
        <p:nvSpPr>
          <p:cNvPr id="24" name="Rounded Rectangular Callout 23"/>
          <p:cNvSpPr/>
          <p:nvPr/>
        </p:nvSpPr>
        <p:spPr>
          <a:xfrm>
            <a:off x="2610614" y="2064519"/>
            <a:ext cx="5065103" cy="1404731"/>
          </a:xfrm>
          <a:prstGeom prst="wedgeRoundRectCallout">
            <a:avLst>
              <a:gd name="adj1" fmla="val -49979"/>
              <a:gd name="adj2" fmla="val 84198"/>
              <a:gd name="adj3" fmla="val 166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6EFD52-FFA7-4959-85F8-A753364EB4D4}"/>
              </a:ext>
            </a:extLst>
          </p:cNvPr>
          <p:cNvSpPr txBox="1"/>
          <p:nvPr/>
        </p:nvSpPr>
        <p:spPr>
          <a:xfrm>
            <a:off x="3139522" y="805299"/>
            <a:ext cx="3306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Leanna says:</a:t>
            </a:r>
          </a:p>
        </p:txBody>
      </p:sp>
    </p:spTree>
    <p:extLst>
      <p:ext uri="{BB962C8B-B14F-4D97-AF65-F5344CB8AC3E}">
        <p14:creationId xmlns:p14="http://schemas.microsoft.com/office/powerpoint/2010/main" val="44533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11674</TotalTime>
  <Words>403</Words>
  <Application>Microsoft Office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Sassoon Infant Std</vt:lpstr>
      <vt:lpstr>Trebuchet MS</vt:lpstr>
      <vt:lpstr>Office Theme</vt:lpstr>
      <vt:lpstr>2_Custom Design</vt:lpstr>
      <vt:lpstr>3_Custom Design</vt:lpstr>
      <vt:lpstr>4_Custom Design</vt:lpstr>
      <vt:lpstr>5_Custom Design</vt:lpstr>
      <vt:lpstr>Custom Design</vt:lpstr>
      <vt:lpstr>1_Custom Design</vt:lpstr>
      <vt:lpstr>Equivalent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Shauleen Johnson</dc:creator>
  <cp:lastModifiedBy>Conroy, Bekki</cp:lastModifiedBy>
  <cp:revision>1589</cp:revision>
  <cp:lastPrinted>2019-11-26T18:03:07Z</cp:lastPrinted>
  <dcterms:created xsi:type="dcterms:W3CDTF">2018-03-04T23:19:08Z</dcterms:created>
  <dcterms:modified xsi:type="dcterms:W3CDTF">2021-01-19T08:09:17Z</dcterms:modified>
</cp:coreProperties>
</file>