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60" r:id="rId8"/>
    <p:sldId id="259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6AB2E-8039-4FD9-94F1-F1F2A5F46171}" v="11" dt="2020-06-01T12:49:52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00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microsoft.com/office/2015/10/relationships/revisionInfo" Target="revisionInfo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6F52B-BD49-2942-B88E-D687A04816CB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A8C13-FEFA-6E44-8D9A-B55210D74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6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5285F-BAD6-4F71-BD8C-4BB2E85C3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AED84B-B6AF-4E49-91A2-47F7D6B92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6D9106-BCD2-480F-A8F6-DB9CDE36B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737637-C555-4092-9BF6-B4BB09090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FB0FE2-53CA-49FB-B1F0-6A8FA19B4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319288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9EFCBA-C4DF-4E8E-9261-CFDAA5D3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705380-EE7E-4C88-8758-A5F963596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A46245-4323-4006-A57D-6DDC0DFF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4EF8EB-4204-43D5-A7A5-50750462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3E4FB0-8704-4A04-A768-4679BB6F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853992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A0D5991-31F4-49CC-A4FD-6593FF3B8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56B2FB-B0B1-492E-88EB-53B9B226B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351F12-0690-47FD-9F55-73B1CE8D9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7A1FB6-BAA9-4075-817B-1B4692FA1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5C4A39-F8B8-4161-B9E9-33396EBA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457465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6BE6CA-8AF8-4925-ADD7-56C8B4DE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B55CD1-448A-434A-8C31-F1DE299A4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22D13-ED02-48E0-9E57-B3025253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C56D64-F700-43A5-81EA-76DB8AC68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7CDB7B-C90F-4B64-B4C3-3793681A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39324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C7BAF0-64F4-4BC6-B301-C83950CB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98BA90-2BF9-4EF2-A963-A52D2642B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9AF8D-936A-4D68-899E-26E1F280A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4696F6-8C6D-4891-864E-7EBA8D84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29AD86-C3E5-410F-9E79-AF2F4DF1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14226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533CDF-5638-4464-B6D8-76C30BAA8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C04CC8-E2CA-440A-B239-D81F69110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E54EE5-EF1A-45CA-B6B3-087E650B5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AAAB32-71F1-4DD2-A787-B08DDA136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9ABB03-32C6-4413-9F64-C492943D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8E82B6-AEB3-49E6-9192-07A1FC2F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33131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0EB71-B5F9-48DA-8E26-D395E549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202498-6B30-42E0-817A-97F3689D1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DFE7DA-164D-4C8A-A449-6A29BBAE0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694A6F-6C4B-4D91-810B-BBEDCE089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2F87492-DFC8-4116-AF3D-CCBF8A7A3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A4083C2-2469-41A1-8F19-54889CBA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176781F-C2D6-416D-93DF-AA08C39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A0A450B-0ADD-4AA0-94CC-7B8B6B68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878892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B28DC8-9434-466E-9559-A129235D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390B1B-D45D-48A5-A1C5-26FAB68E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7E46161-EF5C-44D0-A31B-D6E0E84F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B896230-B6DC-4DFB-98EC-5CD16585A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93029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E0C9945-3DF7-4BE7-BDC7-FB548EE9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E43BB45-B9ED-43AE-BD0D-F7FAB3250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D87B88-FA42-4A93-A508-6F6CB1B3B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449058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122B12-67C9-495C-B239-4690CBE0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6E7953-1F8D-4BE8-9756-5D4180098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1999B8-7787-4789-9BA5-C8EC15E32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DBCEC0-7447-4ED1-870A-36B652F6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18964D-CD70-40B3-A6A5-C48D13F2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C79A45-4353-4778-8D62-C0DBD9DE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80021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9E34EA-E298-4B1E-BC23-1AE5BD3B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7C9B11-1594-48C1-9C43-9F741DF93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A76A2-A41E-41CC-A7C0-0ACC75C28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76FE76-2A2E-48EB-ABA6-2B7A5500A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21A363-371E-4DB2-A8DF-9A65971C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5DDFCA-E56C-4E46-A84C-C86B0AB9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347816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E779601-DB9D-4CE7-856A-3DF07430D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87C656-1AC8-4102-8C3C-5D8D390C8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D535F1-A8E9-4558-A417-BABCA2A99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31D3C-7594-40EB-82F5-BA8760A2AFF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79CF96-CB4A-4540-82E0-AF5098161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8A5C91-2CDA-4FC3-A899-092388EAB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4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tiff"/><Relationship Id="rId5" Type="http://schemas.openxmlformats.org/officeDocument/2006/relationships/image" Target="../media/image9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tiff"/><Relationship Id="rId5" Type="http://schemas.openxmlformats.org/officeDocument/2006/relationships/image" Target="../media/image9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9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9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5666830-9A19-4E01-8505-D6C7F9AC56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0DD2FF-A8AB-4EBC-B5C5-2A0702287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70" r="-2" b="19769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AE9FC877-7FB6-4D22-9988-35420644E2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E41809D1-F12E-46BB-B804-5F209D325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E769FD-4ED1-4F04-B33C-7A007B214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/>
              <a:t>Norman</a:t>
            </a:r>
            <a:r>
              <a:rPr lang="en-US" sz="4800" dirty="0">
                <a:latin typeface="+mj-lt"/>
                <a:cs typeface="+mj-cs"/>
              </a:rPr>
              <a:t> </a:t>
            </a:r>
            <a:r>
              <a:rPr lang="en-US" sz="4800" dirty="0"/>
              <a:t>Cornish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D77A2E6-BFC4-4517-AE93-A2A0A242E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>
                <a:latin typeface="+mn-lt"/>
                <a:cs typeface="+mn-cs"/>
              </a:rPr>
              <a:t>Durham Artist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BCC0C8-0D3C-4244-9B7E-007FA730A583}"/>
              </a:ext>
            </a:extLst>
          </p:cNvPr>
          <p:cNvSpPr txBox="1"/>
          <p:nvPr/>
        </p:nvSpPr>
        <p:spPr>
          <a:xfrm>
            <a:off x="334297" y="6282813"/>
            <a:ext cx="234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Self-portrait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4621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65038-C82D-406E-A6EB-737A3D4E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989843"/>
          </a:xfrm>
        </p:spPr>
        <p:txBody>
          <a:bodyPr anchor="b">
            <a:normAutofit/>
          </a:bodyPr>
          <a:lstStyle/>
          <a:p>
            <a:r>
              <a:rPr lang="en-GB" sz="5400"/>
              <a:t>Early Life</a:t>
            </a:r>
            <a:endParaRPr lang="en-GB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62A1F3-9FA5-444E-8F81-2F1359A2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15212"/>
            <a:ext cx="4243589" cy="46791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400" dirty="0"/>
              <a:t>Norman Cornish was born on 18</a:t>
            </a:r>
            <a:r>
              <a:rPr lang="en-GB" sz="2400" baseline="30000" dirty="0"/>
              <a:t>th</a:t>
            </a:r>
            <a:r>
              <a:rPr lang="en-GB" sz="2400" dirty="0"/>
              <a:t> November 1919 in Spennymoor in Durham, only a short distance from Newcastle.</a:t>
            </a:r>
          </a:p>
          <a:p>
            <a:endParaRPr lang="en-GB" sz="2400" dirty="0">
              <a:cs typeface="Calibri"/>
            </a:endParaRPr>
          </a:p>
          <a:p>
            <a:r>
              <a:rPr lang="en-GB" sz="2400" dirty="0"/>
              <a:t>He was interested in drawing from an early age and even won a prize for his drawing of a leather boot, when he was just 4 years old!</a:t>
            </a:r>
            <a:endParaRPr lang="en-GB" sz="2400" dirty="0">
              <a:cs typeface="Calibri"/>
            </a:endParaRP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2FFA50-0139-46D4-8250-F9B1613D2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620" y="-10"/>
            <a:ext cx="5705707" cy="6858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34D3430-CD76-4D17-933D-02F09EDFBE8F}"/>
              </a:ext>
            </a:extLst>
          </p:cNvPr>
          <p:cNvCxnSpPr>
            <a:cxnSpLocks/>
          </p:cNvCxnSpPr>
          <p:nvPr/>
        </p:nvCxnSpPr>
        <p:spPr>
          <a:xfrm>
            <a:off x="3594100" y="2806700"/>
            <a:ext cx="5038623" cy="33868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5EAD09DA-B26A-4745-9554-B2B91350E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780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06CF8F0D-35F1-432C-8FBA-EF9BCCACC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79" r="27979"/>
          <a:stretch/>
        </p:blipFill>
        <p:spPr>
          <a:xfrm>
            <a:off x="3759200" y="0"/>
            <a:ext cx="8915402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C0494F-D8A3-42C1-B8A0-A30D9260D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600"/>
            <a:ext cx="5102606" cy="495300"/>
          </a:xfrm>
        </p:spPr>
        <p:txBody>
          <a:bodyPr anchor="b">
            <a:noAutofit/>
          </a:bodyPr>
          <a:lstStyle/>
          <a:p>
            <a:r>
              <a:rPr lang="en-GB" sz="3200" b="1" dirty="0"/>
              <a:t>What did he paint?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E5A24A-1B2F-4671-AC89-899630C5D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1016000"/>
            <a:ext cx="3908806" cy="6007100"/>
          </a:xfrm>
        </p:spPr>
        <p:txBody>
          <a:bodyPr anchor="t">
            <a:normAutofit fontScale="92500"/>
          </a:bodyPr>
          <a:lstStyle/>
          <a:p>
            <a:r>
              <a:rPr lang="en-GB" sz="2400" dirty="0"/>
              <a:t>In Spennymoor there were lots of coal mines</a:t>
            </a:r>
          </a:p>
          <a:p>
            <a:r>
              <a:rPr lang="en-GB" sz="2400" dirty="0"/>
              <a:t>He saw lots of men walking to the pits and the pit buildings and machinery</a:t>
            </a:r>
            <a:endParaRPr lang="en-GB" sz="2400" dirty="0">
              <a:cs typeface="Calibri"/>
            </a:endParaRPr>
          </a:p>
          <a:p>
            <a:r>
              <a:rPr lang="en-GB" sz="2400" dirty="0"/>
              <a:t>Children were often playing in the streets</a:t>
            </a:r>
            <a:endParaRPr lang="en-GB" sz="2400" dirty="0">
              <a:cs typeface="Calibri"/>
            </a:endParaRPr>
          </a:p>
          <a:p>
            <a:r>
              <a:rPr lang="en-GB" sz="2400" dirty="0"/>
              <a:t>After work, the men would go to the pubs with their friends and play dominoes</a:t>
            </a:r>
            <a:endParaRPr lang="en-GB" sz="2400" dirty="0">
              <a:cs typeface="Calibri"/>
            </a:endParaRPr>
          </a:p>
          <a:p>
            <a:endParaRPr lang="en-GB" sz="2400" dirty="0"/>
          </a:p>
          <a:p>
            <a:r>
              <a:rPr lang="en-GB" sz="2400" dirty="0"/>
              <a:t>This was what he “</a:t>
            </a:r>
            <a:r>
              <a:rPr lang="en-GB" sz="2400" b="1" i="1" dirty="0"/>
              <a:t>knew</a:t>
            </a:r>
            <a:r>
              <a:rPr lang="en-GB" sz="2400" dirty="0"/>
              <a:t>” so this was what he painted</a:t>
            </a:r>
          </a:p>
          <a:p>
            <a:r>
              <a:rPr lang="en-GB" sz="2400" b="1" dirty="0">
                <a:cs typeface="Calibri"/>
              </a:rPr>
              <a:t>Can you see the mining buildings in the background?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9FD5FD36-D859-4087-B8D8-0B9E17056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6625" y="30254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75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5FD196-0300-45F0-88B9-C905D88B0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" r="11057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D3721-0481-4034-81A5-867AB27C5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1022555"/>
            <a:ext cx="3438906" cy="4902757"/>
          </a:xfrm>
        </p:spPr>
        <p:txBody>
          <a:bodyPr anchor="t">
            <a:normAutofit fontScale="92500"/>
          </a:bodyPr>
          <a:lstStyle/>
          <a:p>
            <a:r>
              <a:rPr lang="en-GB" dirty="0"/>
              <a:t>He worked as a miner for more than 30 years</a:t>
            </a:r>
            <a:endParaRPr lang="en-GB" dirty="0">
              <a:cs typeface="Calibri"/>
            </a:endParaRPr>
          </a:p>
          <a:p>
            <a:r>
              <a:rPr lang="en-GB" dirty="0"/>
              <a:t>He continued to paint and draw throughout this time</a:t>
            </a:r>
            <a:endParaRPr lang="en-GB" dirty="0">
              <a:cs typeface="Calibri"/>
            </a:endParaRPr>
          </a:p>
          <a:p>
            <a:r>
              <a:rPr lang="en-GB" dirty="0"/>
              <a:t>In the 1960s, he left the mine and became a full-time professional artist</a:t>
            </a:r>
            <a:endParaRPr lang="en-GB" dirty="0">
              <a:cs typeface="Calibri"/>
            </a:endParaRPr>
          </a:p>
          <a:p>
            <a:r>
              <a:rPr lang="en-GB" dirty="0"/>
              <a:t>He died in 2014, at the age of 94</a:t>
            </a:r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798312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37982C-854A-401A-BAE2-4C4A99347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95" r="-2" b="1389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3A1BB7-8442-4A8C-A2CD-26544CFFB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66" r="-2" b="1422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B749E-F79A-499E-BCCB-2AB7E65B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-128006"/>
            <a:ext cx="4832802" cy="1280150"/>
          </a:xfrm>
        </p:spPr>
        <p:txBody>
          <a:bodyPr>
            <a:normAutofit/>
          </a:bodyPr>
          <a:lstStyle/>
          <a:p>
            <a:r>
              <a:rPr lang="en-GB" sz="3400" dirty="0"/>
              <a:t>Importance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9CAD1A-B669-4627-8416-8A0B4C836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938276"/>
            <a:ext cx="4832803" cy="52386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Cornish’s paintings have shown us what life was like in these poorer villages in the North East of England. </a:t>
            </a:r>
          </a:p>
          <a:p>
            <a:r>
              <a:rPr lang="en-GB" dirty="0"/>
              <a:t>Lots of other miners took up painting as a hobby and an escape from the hard, dirty, dangerous work of coal mining.</a:t>
            </a:r>
            <a:endParaRPr lang="en-GB" dirty="0">
              <a:cs typeface="Calibri"/>
            </a:endParaRPr>
          </a:p>
          <a:p>
            <a:r>
              <a:rPr lang="en-GB" dirty="0"/>
              <a:t>They have become an important source of information on life for people in pit villages then.</a:t>
            </a:r>
          </a:p>
          <a:p>
            <a:endParaRPr lang="en-GB" dirty="0">
              <a:cs typeface="Calibri" panose="020F0502020204030204"/>
            </a:endParaRPr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1447190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The busy bar</a:t>
            </a:r>
            <a:endParaRPr lang="en-US" u="sn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295" t="12601" r="6643" b="11829"/>
          <a:stretch/>
        </p:blipFill>
        <p:spPr>
          <a:xfrm>
            <a:off x="3722075" y="1500809"/>
            <a:ext cx="8330625" cy="48709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00809"/>
            <a:ext cx="33793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‘The busy bar’ is one of Norman </a:t>
            </a:r>
          </a:p>
          <a:p>
            <a:r>
              <a:rPr lang="en-US" dirty="0" smtClean="0"/>
              <a:t>Cornish’s most famous paintings.</a:t>
            </a:r>
          </a:p>
          <a:p>
            <a:endParaRPr lang="en-US" dirty="0"/>
          </a:p>
          <a:p>
            <a:r>
              <a:rPr lang="en-US" dirty="0" smtClean="0"/>
              <a:t>The painting shows a busy pub, typical of a busy night in </a:t>
            </a:r>
            <a:r>
              <a:rPr lang="en-US" dirty="0" err="1" smtClean="0"/>
              <a:t>Spennymoor</a:t>
            </a:r>
            <a:r>
              <a:rPr lang="en-US" dirty="0" smtClean="0"/>
              <a:t> in the 1950’s and 1960’s. </a:t>
            </a:r>
          </a:p>
          <a:p>
            <a:endParaRPr lang="en-US" dirty="0"/>
          </a:p>
          <a:p>
            <a:r>
              <a:rPr lang="en-US" dirty="0" smtClean="0"/>
              <a:t>What can you see in the painting?</a:t>
            </a:r>
          </a:p>
          <a:p>
            <a:endParaRPr lang="en-US" dirty="0"/>
          </a:p>
          <a:p>
            <a:r>
              <a:rPr lang="en-US" dirty="0" smtClean="0"/>
              <a:t>What do you find interesting about the painting?</a:t>
            </a:r>
          </a:p>
          <a:p>
            <a:endParaRPr lang="en-US" dirty="0"/>
          </a:p>
          <a:p>
            <a:r>
              <a:rPr lang="en-US" dirty="0" smtClean="0"/>
              <a:t>Why do you think Norman Cornish used the </a:t>
            </a:r>
            <a:r>
              <a:rPr lang="en-US" dirty="0" err="1" smtClean="0"/>
              <a:t>colours</a:t>
            </a:r>
            <a:r>
              <a:rPr lang="en-US" dirty="0" smtClean="0"/>
              <a:t> that he did? </a:t>
            </a:r>
          </a:p>
          <a:p>
            <a:endParaRPr lang="en-US" dirty="0" smtClean="0"/>
          </a:p>
          <a:p>
            <a:r>
              <a:rPr lang="en-US" dirty="0" smtClean="0"/>
              <a:t>Do you like the painting? Why or why not?</a:t>
            </a:r>
            <a:endParaRPr lang="en-US" dirty="0"/>
          </a:p>
        </p:txBody>
      </p:sp>
      <p:pic>
        <p:nvPicPr>
          <p:cNvPr id="7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8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0791" y="2151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9381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Monochrome</a:t>
            </a:r>
            <a:endParaRPr lang="en-US" u="sn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295" t="12601" r="6643" b="11829"/>
          <a:stretch/>
        </p:blipFill>
        <p:spPr>
          <a:xfrm>
            <a:off x="3722075" y="1500809"/>
            <a:ext cx="8330625" cy="48709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00809"/>
            <a:ext cx="337930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This painting can be described as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‘monochromatic’. 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What do you think this word means?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Monochromatic means the use of only one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colour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Here Norman Cornish has only used different tones of orange to create this painting. 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Why do you think he did this?</a:t>
            </a:r>
          </a:p>
          <a:p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u="sng" dirty="0" smtClean="0">
                <a:latin typeface="Arial" charset="0"/>
                <a:ea typeface="Arial" charset="0"/>
                <a:cs typeface="Arial" charset="0"/>
              </a:rPr>
              <a:t>Remember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many different tones can be created from one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colour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. How can this be done?</a:t>
            </a:r>
          </a:p>
          <a:p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u="sng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3973" y="2151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790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Creating different tones </a:t>
            </a:r>
            <a:endParaRPr lang="en-US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83295"/>
          <a:stretch/>
        </p:blipFill>
        <p:spPr>
          <a:xfrm rot="5400000">
            <a:off x="7714967" y="3023699"/>
            <a:ext cx="6731537" cy="9370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550503"/>
            <a:ext cx="8047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To create different tones of a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colour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we can add white or black to it. 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You can tint the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colour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by adding white- This will lighten the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colour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You can shade the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colour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by adding black- This will darken the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colour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613059"/>
            <a:ext cx="6399917" cy="3988681"/>
          </a:xfrm>
          <a:prstGeom prst="rect">
            <a:avLst/>
          </a:prstGeom>
        </p:spPr>
      </p:pic>
      <p:pic>
        <p:nvPicPr>
          <p:cNvPr id="9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8904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3938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Your turn!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7512"/>
            <a:ext cx="4787348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Have a go at creating your own Norman Cornish inspired piece.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You could use one of his paintings to do this.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Have a go at drawing the picture, taking your time to look at the detail and add this to your own piece.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Then add </a:t>
            </a:r>
            <a:r>
              <a:rPr lang="en-US" sz="1400" dirty="0" err="1" smtClean="0"/>
              <a:t>colour</a:t>
            </a:r>
            <a:r>
              <a:rPr lang="en-US" sz="1400" dirty="0" smtClean="0"/>
              <a:t> to your drawing. You can do this with paint if you have some at home but if not then use </a:t>
            </a:r>
            <a:r>
              <a:rPr lang="en-US" sz="1400" dirty="0" err="1" smtClean="0"/>
              <a:t>colouring</a:t>
            </a:r>
            <a:r>
              <a:rPr lang="en-US" sz="1400" dirty="0" smtClean="0"/>
              <a:t> pencils or even just a writing pencil!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u="sng" dirty="0" smtClean="0"/>
              <a:t>Remember </a:t>
            </a:r>
            <a:r>
              <a:rPr lang="en-US" sz="1400" dirty="0" smtClean="0"/>
              <a:t>your piece should be monochromatic and you should only use one </a:t>
            </a:r>
            <a:r>
              <a:rPr lang="en-US" sz="1400" dirty="0" err="1" smtClean="0"/>
              <a:t>colour</a:t>
            </a:r>
            <a:r>
              <a:rPr lang="en-US" sz="1400" dirty="0" smtClean="0"/>
              <a:t>!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u="sng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If you are using </a:t>
            </a:r>
            <a:r>
              <a:rPr lang="en-US" sz="1400" dirty="0" err="1" smtClean="0"/>
              <a:t>colour</a:t>
            </a:r>
            <a:r>
              <a:rPr lang="en-US" sz="1400" dirty="0" smtClean="0"/>
              <a:t> pencils you can change the tone with white and black.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If you are using a writing pencil, the tone can be changed using shading.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856" y="365125"/>
            <a:ext cx="3142264" cy="1642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988" y="2164443"/>
            <a:ext cx="4038600" cy="200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237" y="4464232"/>
            <a:ext cx="3937000" cy="2057400"/>
          </a:xfrm>
          <a:prstGeom prst="rect">
            <a:avLst/>
          </a:prstGeom>
        </p:spPr>
      </p:pic>
      <p:pic>
        <p:nvPicPr>
          <p:cNvPr id="7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8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2574" y="5477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461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85801F21177D41A418EDCF513737A9" ma:contentTypeVersion="12" ma:contentTypeDescription="Create a new document." ma:contentTypeScope="" ma:versionID="5a78dbe55c9b2f21f7f173fa9b72d6ac">
  <xsd:schema xmlns:xsd="http://www.w3.org/2001/XMLSchema" xmlns:xs="http://www.w3.org/2001/XMLSchema" xmlns:p="http://schemas.microsoft.com/office/2006/metadata/properties" xmlns:ns3="e2babe85-8d7b-43d3-b64b-edefa4fdcdb1" xmlns:ns4="f8723bd4-40a6-4785-91d5-2ab6add0fcc8" targetNamespace="http://schemas.microsoft.com/office/2006/metadata/properties" ma:root="true" ma:fieldsID="2c0129d0fa900fa3a836d6cfe96e25a9" ns3:_="" ns4:_="">
    <xsd:import namespace="e2babe85-8d7b-43d3-b64b-edefa4fdcdb1"/>
    <xsd:import namespace="f8723bd4-40a6-4785-91d5-2ab6add0fc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abe85-8d7b-43d3-b64b-edefa4fdcd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23bd4-40a6-4785-91d5-2ab6add0fcc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C96D59-49D8-40CD-871C-7744FF44C94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f8723bd4-40a6-4785-91d5-2ab6add0fcc8"/>
    <ds:schemaRef ds:uri="e2babe85-8d7b-43d3-b64b-edefa4fdcdb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78CDADB-A82E-452F-A3C0-96B58DE817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babe85-8d7b-43d3-b64b-edefa4fdcdb1"/>
    <ds:schemaRef ds:uri="f8723bd4-40a6-4785-91d5-2ab6add0fc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C029C5-6E30-4722-B387-1F731F350D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559</Words>
  <Application>Microsoft Macintosh PowerPoint</Application>
  <PresentationFormat>Widescreen</PresentationFormat>
  <Paragraphs>66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Norman Cornish</vt:lpstr>
      <vt:lpstr>Early Life</vt:lpstr>
      <vt:lpstr>What did he paint?</vt:lpstr>
      <vt:lpstr>PowerPoint Presentation</vt:lpstr>
      <vt:lpstr>Importance</vt:lpstr>
      <vt:lpstr>The busy bar</vt:lpstr>
      <vt:lpstr>Monochrome</vt:lpstr>
      <vt:lpstr>Creating different tones </vt:lpstr>
      <vt:lpstr>Your turn!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Norman Cornish</dc:title>
  <dc:creator>Matilda Scott-Wilkinson</dc:creator>
  <cp:lastModifiedBy>Charlotte Craggs</cp:lastModifiedBy>
  <cp:revision>11</cp:revision>
  <dcterms:created xsi:type="dcterms:W3CDTF">2021-01-21T18:29:59Z</dcterms:created>
  <dcterms:modified xsi:type="dcterms:W3CDTF">2021-01-29T12:59:14Z</dcterms:modified>
</cp:coreProperties>
</file>