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64" r:id="rId3"/>
    <p:sldId id="259" r:id="rId4"/>
    <p:sldId id="262" r:id="rId5"/>
    <p:sldId id="263" r:id="rId6"/>
    <p:sldId id="257" r:id="rId7"/>
    <p:sldId id="261" r:id="rId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CC7"/>
    <a:srgbClr val="DAC01F"/>
    <a:srgbClr val="9DD5EA"/>
    <a:srgbClr val="79B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6" autoAdjust="0"/>
    <p:restoredTop sz="89715" autoAdjust="0"/>
  </p:normalViewPr>
  <p:slideViewPr>
    <p:cSldViewPr snapToGrid="0">
      <p:cViewPr varScale="1">
        <p:scale>
          <a:sx n="69" d="100"/>
          <a:sy n="69" d="100"/>
        </p:scale>
        <p:origin x="11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2FCF072-0E00-4123-8481-1342548C3EE1}" type="datetimeFigureOut">
              <a:rPr lang="en-GB" smtClean="0"/>
              <a:t>18/01/2021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D374971-E11D-4F4E-BF5B-0E00835647B5}" type="slidenum">
              <a:rPr lang="en-GB" smtClean="0"/>
              <a:t>‹#›</a:t>
            </a:fld>
            <a:endParaRPr lang="en-GB"/>
          </a:p>
        </p:txBody>
      </p:sp>
    </p:spTree>
    <p:extLst>
      <p:ext uri="{BB962C8B-B14F-4D97-AF65-F5344CB8AC3E}">
        <p14:creationId xmlns:p14="http://schemas.microsoft.com/office/powerpoint/2010/main" val="196512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86C973E-39DD-45EA-9A7B-FDE68765DB12}" type="datetimeFigureOut">
              <a:rPr lang="en-GB" smtClean="0"/>
              <a:t>18/01/2021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521073A-3EAC-4093-AFA7-BF0AF7B660AC}" type="slidenum">
              <a:rPr lang="en-GB" smtClean="0"/>
              <a:t>‹#›</a:t>
            </a:fld>
            <a:endParaRPr lang="en-GB"/>
          </a:p>
        </p:txBody>
      </p:sp>
    </p:spTree>
    <p:extLst>
      <p:ext uri="{BB962C8B-B14F-4D97-AF65-F5344CB8AC3E}">
        <p14:creationId xmlns:p14="http://schemas.microsoft.com/office/powerpoint/2010/main" val="414441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be looking at older houses and newer houses. When you walk along the streets past houses, some of them look old, some new, and sometimes it is hard to tell. We’re going to look at different types of homes and which ones you could maybe call old or new and why. </a:t>
            </a:r>
          </a:p>
        </p:txBody>
      </p:sp>
      <p:sp>
        <p:nvSpPr>
          <p:cNvPr id="4" name="Slide Number Placeholder 3"/>
          <p:cNvSpPr>
            <a:spLocks noGrp="1"/>
          </p:cNvSpPr>
          <p:nvPr>
            <p:ph type="sldNum" sz="quarter" idx="5"/>
          </p:nvPr>
        </p:nvSpPr>
        <p:spPr/>
        <p:txBody>
          <a:bodyPr/>
          <a:lstStyle/>
          <a:p>
            <a:fld id="{A521073A-3EAC-4093-AFA7-BF0AF7B660AC}" type="slidenum">
              <a:rPr lang="en-GB" smtClean="0"/>
              <a:t>1</a:t>
            </a:fld>
            <a:endParaRPr lang="en-GB"/>
          </a:p>
        </p:txBody>
      </p:sp>
    </p:spTree>
    <p:extLst>
      <p:ext uri="{BB962C8B-B14F-4D97-AF65-F5344CB8AC3E}">
        <p14:creationId xmlns:p14="http://schemas.microsoft.com/office/powerpoint/2010/main" val="44705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different types of homes, some people live in houses, some in flats, some people live in caravans or in cottages. These can look very different but they share some common things, a door and windows. Look at the pictures and think about your home, does yours look similar or different to the pictures? Look at your drawing that you have done now too. </a:t>
            </a:r>
          </a:p>
        </p:txBody>
      </p:sp>
      <p:sp>
        <p:nvSpPr>
          <p:cNvPr id="4" name="Slide Number Placeholder 3"/>
          <p:cNvSpPr>
            <a:spLocks noGrp="1"/>
          </p:cNvSpPr>
          <p:nvPr>
            <p:ph type="sldNum" sz="quarter" idx="5"/>
          </p:nvPr>
        </p:nvSpPr>
        <p:spPr/>
        <p:txBody>
          <a:bodyPr/>
          <a:lstStyle/>
          <a:p>
            <a:fld id="{A521073A-3EAC-4093-AFA7-BF0AF7B660AC}" type="slidenum">
              <a:rPr lang="en-GB" smtClean="0"/>
              <a:t>2</a:t>
            </a:fld>
            <a:endParaRPr lang="en-GB"/>
          </a:p>
        </p:txBody>
      </p:sp>
    </p:spTree>
    <p:extLst>
      <p:ext uri="{BB962C8B-B14F-4D97-AF65-F5344CB8AC3E}">
        <p14:creationId xmlns:p14="http://schemas.microsoft.com/office/powerpoint/2010/main" val="408302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pictures of different types of homes, some are older and some are newer. Which ones do you think are older and why? </a:t>
            </a:r>
          </a:p>
          <a:p>
            <a:endParaRPr lang="en-US" dirty="0"/>
          </a:p>
          <a:p>
            <a:r>
              <a:rPr lang="en-US" dirty="0"/>
              <a:t>Remember, just because it is older, doesn’t mean they’re not good.</a:t>
            </a:r>
          </a:p>
        </p:txBody>
      </p:sp>
      <p:sp>
        <p:nvSpPr>
          <p:cNvPr id="4" name="Slide Number Placeholder 3"/>
          <p:cNvSpPr>
            <a:spLocks noGrp="1"/>
          </p:cNvSpPr>
          <p:nvPr>
            <p:ph type="sldNum" sz="quarter" idx="5"/>
          </p:nvPr>
        </p:nvSpPr>
        <p:spPr/>
        <p:txBody>
          <a:bodyPr/>
          <a:lstStyle/>
          <a:p>
            <a:fld id="{A521073A-3EAC-4093-AFA7-BF0AF7B660AC}" type="slidenum">
              <a:rPr lang="en-GB" smtClean="0"/>
              <a:t>3</a:t>
            </a:fld>
            <a:endParaRPr lang="en-GB"/>
          </a:p>
        </p:txBody>
      </p:sp>
    </p:spTree>
    <p:extLst>
      <p:ext uri="{BB962C8B-B14F-4D97-AF65-F5344CB8AC3E}">
        <p14:creationId xmlns:p14="http://schemas.microsoft.com/office/powerpoint/2010/main" val="50096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older houses, starting with the straw house. This is what very early houses looked like, what is missing? That’s right, a door, windows and it is made from straw. That reminds me of the story of the 3 Little Pigs. Do you think it’s a good idea to build a house from straw? No, so people did start to change the materials they used and used stronger ones such as stone and brick. What is your home made from?</a:t>
            </a:r>
          </a:p>
        </p:txBody>
      </p:sp>
      <p:sp>
        <p:nvSpPr>
          <p:cNvPr id="4" name="Slide Number Placeholder 3"/>
          <p:cNvSpPr>
            <a:spLocks noGrp="1"/>
          </p:cNvSpPr>
          <p:nvPr>
            <p:ph type="sldNum" sz="quarter" idx="5"/>
          </p:nvPr>
        </p:nvSpPr>
        <p:spPr/>
        <p:txBody>
          <a:bodyPr/>
          <a:lstStyle/>
          <a:p>
            <a:fld id="{A521073A-3EAC-4093-AFA7-BF0AF7B660AC}" type="slidenum">
              <a:rPr lang="en-GB" smtClean="0"/>
              <a:t>4</a:t>
            </a:fld>
            <a:endParaRPr lang="en-GB"/>
          </a:p>
        </p:txBody>
      </p:sp>
    </p:spTree>
    <p:extLst>
      <p:ext uri="{BB962C8B-B14F-4D97-AF65-F5344CB8AC3E}">
        <p14:creationId xmlns:p14="http://schemas.microsoft.com/office/powerpoint/2010/main" val="420840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newer houses. The first one seems to be quite old, but they have had new parts put on including the glass conservatory and then the solar panels on the roof. They use sun light to create energy for their home. The flats are very new. They are made from brick and have lots of people living inside them, they have lots of glass windows and balconies that people can stand on and look outside.</a:t>
            </a:r>
          </a:p>
        </p:txBody>
      </p:sp>
      <p:sp>
        <p:nvSpPr>
          <p:cNvPr id="4" name="Slide Number Placeholder 3"/>
          <p:cNvSpPr>
            <a:spLocks noGrp="1"/>
          </p:cNvSpPr>
          <p:nvPr>
            <p:ph type="sldNum" sz="quarter" idx="5"/>
          </p:nvPr>
        </p:nvSpPr>
        <p:spPr/>
        <p:txBody>
          <a:bodyPr/>
          <a:lstStyle/>
          <a:p>
            <a:fld id="{A521073A-3EAC-4093-AFA7-BF0AF7B660AC}" type="slidenum">
              <a:rPr lang="en-GB" smtClean="0"/>
              <a:t>5</a:t>
            </a:fld>
            <a:endParaRPr lang="en-GB"/>
          </a:p>
        </p:txBody>
      </p:sp>
    </p:spTree>
    <p:extLst>
      <p:ext uri="{BB962C8B-B14F-4D97-AF65-F5344CB8AC3E}">
        <p14:creationId xmlns:p14="http://schemas.microsoft.com/office/powerpoint/2010/main" val="37809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go at the worksheet, you will need to draw an older and a newer house. Use the pictures to help you and the words at the bottom to help you label them. </a:t>
            </a:r>
          </a:p>
        </p:txBody>
      </p:sp>
      <p:sp>
        <p:nvSpPr>
          <p:cNvPr id="4" name="Slide Number Placeholder 3"/>
          <p:cNvSpPr>
            <a:spLocks noGrp="1"/>
          </p:cNvSpPr>
          <p:nvPr>
            <p:ph type="sldNum" sz="quarter" idx="5"/>
          </p:nvPr>
        </p:nvSpPr>
        <p:spPr/>
        <p:txBody>
          <a:bodyPr/>
          <a:lstStyle/>
          <a:p>
            <a:fld id="{A521073A-3EAC-4093-AFA7-BF0AF7B660AC}" type="slidenum">
              <a:rPr lang="en-GB" smtClean="0"/>
              <a:t>6</a:t>
            </a:fld>
            <a:endParaRPr lang="en-GB"/>
          </a:p>
        </p:txBody>
      </p:sp>
    </p:spTree>
    <p:extLst>
      <p:ext uri="{BB962C8B-B14F-4D97-AF65-F5344CB8AC3E}">
        <p14:creationId xmlns:p14="http://schemas.microsoft.com/office/powerpoint/2010/main" val="255328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395431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744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959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188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A41E5-3035-4B6C-88D9-15F8E742E861}"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714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A41E5-3035-4B6C-88D9-15F8E742E861}"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4050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A41E5-3035-4B6C-88D9-15F8E742E861}"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778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A41E5-3035-4B6C-88D9-15F8E742E861}"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81747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41E5-3035-4B6C-88D9-15F8E742E861}"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749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58342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966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41E5-3035-4B6C-88D9-15F8E742E861}" type="datetimeFigureOut">
              <a:rPr lang="en-GB" smtClean="0"/>
              <a:t>18/01/2021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6029-092F-425C-8E07-631A33440E2F}" type="slidenum">
              <a:rPr lang="en-GB" smtClean="0"/>
              <a:t>‹#›</a:t>
            </a:fld>
            <a:endParaRPr lang="en-GB"/>
          </a:p>
        </p:txBody>
      </p:sp>
    </p:spTree>
    <p:extLst>
      <p:ext uri="{BB962C8B-B14F-4D97-AF65-F5344CB8AC3E}">
        <p14:creationId xmlns:p14="http://schemas.microsoft.com/office/powerpoint/2010/main" val="21596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eg"/><Relationship Id="rId11" Type="http://schemas.openxmlformats.org/officeDocument/2006/relationships/image" Target="../media/image1.pn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11.jpeg"/><Relationship Id="rId4" Type="http://schemas.openxmlformats.org/officeDocument/2006/relationships/notesSlide" Target="../notesSlides/notesSlide3.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DF88-8B35-5D44-89E4-53B2677E82F9}"/>
              </a:ext>
            </a:extLst>
          </p:cNvPr>
          <p:cNvSpPr>
            <a:spLocks noGrp="1"/>
          </p:cNvSpPr>
          <p:nvPr>
            <p:ph type="ctrTitle"/>
          </p:nvPr>
        </p:nvSpPr>
        <p:spPr/>
        <p:txBody>
          <a:bodyPr/>
          <a:lstStyle/>
          <a:p>
            <a:r>
              <a:rPr lang="en-US" dirty="0"/>
              <a:t>Houses (now and then)</a:t>
            </a:r>
          </a:p>
        </p:txBody>
      </p:sp>
      <p:pic>
        <p:nvPicPr>
          <p:cNvPr id="4" name="Audio Recording 15 Jan 2021 at 14:32:36" descr="Audio Recording 15 Jan 2021 at 14:32:36">
            <a:hlinkClick r:id="" action="ppaction://media"/>
            <a:extLst>
              <a:ext uri="{FF2B5EF4-FFF2-40B4-BE49-F238E27FC236}">
                <a16:creationId xmlns:a16="http://schemas.microsoft.com/office/drawing/2014/main" id="{4CA9DFD3-3423-AB4F-B1BE-64DBD881D3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55513" y="5805557"/>
            <a:ext cx="812800" cy="812800"/>
          </a:xfrm>
          <a:prstGeom prst="rect">
            <a:avLst/>
          </a:prstGeom>
        </p:spPr>
      </p:pic>
    </p:spTree>
    <p:extLst>
      <p:ext uri="{BB962C8B-B14F-4D97-AF65-F5344CB8AC3E}">
        <p14:creationId xmlns:p14="http://schemas.microsoft.com/office/powerpoint/2010/main" val="8885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8559-9035-3441-8B31-8057059BBE08}"/>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Homes</a:t>
            </a:r>
          </a:p>
        </p:txBody>
      </p:sp>
      <p:pic>
        <p:nvPicPr>
          <p:cNvPr id="4" name="Picture 3">
            <a:extLst>
              <a:ext uri="{FF2B5EF4-FFF2-40B4-BE49-F238E27FC236}">
                <a16:creationId xmlns:a16="http://schemas.microsoft.com/office/drawing/2014/main" id="{51B46043-7126-1F4F-8987-7970E1628A7E}"/>
              </a:ext>
            </a:extLst>
          </p:cNvPr>
          <p:cNvPicPr>
            <a:picLocks noChangeAspect="1"/>
          </p:cNvPicPr>
          <p:nvPr/>
        </p:nvPicPr>
        <p:blipFill rotWithShape="1">
          <a:blip r:embed="rId5" cstate="print"/>
          <a:srcRect/>
          <a:stretch/>
        </p:blipFill>
        <p:spPr>
          <a:xfrm>
            <a:off x="450117" y="1690688"/>
            <a:ext cx="3048070" cy="1955798"/>
          </a:xfrm>
          <a:prstGeom prst="roundRect">
            <a:avLst/>
          </a:prstGeom>
        </p:spPr>
      </p:pic>
      <p:pic>
        <p:nvPicPr>
          <p:cNvPr id="5" name="Picture 4">
            <a:extLst>
              <a:ext uri="{FF2B5EF4-FFF2-40B4-BE49-F238E27FC236}">
                <a16:creationId xmlns:a16="http://schemas.microsoft.com/office/drawing/2014/main" id="{151A7172-4004-DD47-B4FF-469FB6F555DA}"/>
              </a:ext>
            </a:extLst>
          </p:cNvPr>
          <p:cNvPicPr>
            <a:picLocks noChangeAspect="1"/>
          </p:cNvPicPr>
          <p:nvPr/>
        </p:nvPicPr>
        <p:blipFill rotWithShape="1">
          <a:blip r:embed="rId6" cstate="print"/>
          <a:srcRect/>
          <a:stretch/>
        </p:blipFill>
        <p:spPr>
          <a:xfrm>
            <a:off x="4138206" y="1690688"/>
            <a:ext cx="3048071" cy="1955799"/>
          </a:xfrm>
          <a:prstGeom prst="flowChartAlternateProcess">
            <a:avLst/>
          </a:prstGeom>
        </p:spPr>
      </p:pic>
      <p:pic>
        <p:nvPicPr>
          <p:cNvPr id="6" name="Picture 5">
            <a:extLst>
              <a:ext uri="{FF2B5EF4-FFF2-40B4-BE49-F238E27FC236}">
                <a16:creationId xmlns:a16="http://schemas.microsoft.com/office/drawing/2014/main" id="{4DC2E73C-3DB8-9341-A60D-BEB09BFFCC69}"/>
              </a:ext>
            </a:extLst>
          </p:cNvPr>
          <p:cNvPicPr>
            <a:picLocks noChangeAspect="1"/>
          </p:cNvPicPr>
          <p:nvPr/>
        </p:nvPicPr>
        <p:blipFill rotWithShape="1">
          <a:blip r:embed="rId7" cstate="print"/>
          <a:srcRect/>
          <a:stretch/>
        </p:blipFill>
        <p:spPr>
          <a:xfrm>
            <a:off x="7653254" y="1690688"/>
            <a:ext cx="3048072" cy="1958659"/>
          </a:xfrm>
          <a:prstGeom prst="flowChartAlternateProcess">
            <a:avLst/>
          </a:prstGeom>
        </p:spPr>
      </p:pic>
      <p:pic>
        <p:nvPicPr>
          <p:cNvPr id="7" name="Picture 6">
            <a:extLst>
              <a:ext uri="{FF2B5EF4-FFF2-40B4-BE49-F238E27FC236}">
                <a16:creationId xmlns:a16="http://schemas.microsoft.com/office/drawing/2014/main" id="{58707B80-59E2-D349-B801-87D8ECE09347}"/>
              </a:ext>
            </a:extLst>
          </p:cNvPr>
          <p:cNvPicPr>
            <a:picLocks noChangeAspect="1"/>
          </p:cNvPicPr>
          <p:nvPr/>
        </p:nvPicPr>
        <p:blipFill rotWithShape="1">
          <a:blip r:embed="rId8" cstate="print"/>
          <a:srcRect/>
          <a:stretch/>
        </p:blipFill>
        <p:spPr>
          <a:xfrm>
            <a:off x="450117" y="3955042"/>
            <a:ext cx="3049849" cy="1955798"/>
          </a:xfrm>
          <a:prstGeom prst="roundRect">
            <a:avLst/>
          </a:prstGeom>
        </p:spPr>
      </p:pic>
      <p:pic>
        <p:nvPicPr>
          <p:cNvPr id="8" name="Picture 7">
            <a:extLst>
              <a:ext uri="{FF2B5EF4-FFF2-40B4-BE49-F238E27FC236}">
                <a16:creationId xmlns:a16="http://schemas.microsoft.com/office/drawing/2014/main" id="{19C6EF9B-991D-0042-9A90-6DDD4AADD841}"/>
              </a:ext>
            </a:extLst>
          </p:cNvPr>
          <p:cNvPicPr>
            <a:picLocks noChangeAspect="1"/>
          </p:cNvPicPr>
          <p:nvPr/>
        </p:nvPicPr>
        <p:blipFill rotWithShape="1">
          <a:blip r:embed="rId9" cstate="print"/>
          <a:srcRect/>
          <a:stretch/>
        </p:blipFill>
        <p:spPr>
          <a:xfrm>
            <a:off x="4147106" y="3994151"/>
            <a:ext cx="3039171" cy="1955798"/>
          </a:xfrm>
          <a:prstGeom prst="roundRect">
            <a:avLst/>
          </a:prstGeom>
        </p:spPr>
      </p:pic>
      <p:pic>
        <p:nvPicPr>
          <p:cNvPr id="9" name="Picture 4" descr="What are the different types of housing in the UK? - Property Price Advice">
            <a:extLst>
              <a:ext uri="{FF2B5EF4-FFF2-40B4-BE49-F238E27FC236}">
                <a16:creationId xmlns:a16="http://schemas.microsoft.com/office/drawing/2014/main" id="{A8750B35-BF9C-BA4E-914A-CDB39347C51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28075" y="3999496"/>
            <a:ext cx="2607732" cy="1955799"/>
          </a:xfrm>
          <a:prstGeom prst="rect">
            <a:avLst/>
          </a:prstGeom>
          <a:noFill/>
          <a:extLst>
            <a:ext uri="{909E8E84-426E-40DD-AFC4-6F175D3DCCD1}">
              <a14:hiddenFill xmlns:a14="http://schemas.microsoft.com/office/drawing/2010/main">
                <a:solidFill>
                  <a:srgbClr val="FFFFFF"/>
                </a:solidFill>
              </a14:hiddenFill>
            </a:ext>
          </a:extLst>
        </p:spPr>
      </p:pic>
      <p:pic>
        <p:nvPicPr>
          <p:cNvPr id="10" name="Audio Recording 15 Jan 2021 at 15:11:01" descr="Audio Recording 15 Jan 2021 at 15:11:01">
            <a:hlinkClick r:id="" action="ppaction://media"/>
            <a:extLst>
              <a:ext uri="{FF2B5EF4-FFF2-40B4-BE49-F238E27FC236}">
                <a16:creationId xmlns:a16="http://schemas.microsoft.com/office/drawing/2014/main" id="{031E10CB-AAE7-954F-A2C0-45E1BA1F0F7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077605" y="5751726"/>
            <a:ext cx="812800" cy="812800"/>
          </a:xfrm>
          <a:prstGeom prst="rect">
            <a:avLst/>
          </a:prstGeom>
        </p:spPr>
      </p:pic>
    </p:spTree>
    <p:extLst>
      <p:ext uri="{BB962C8B-B14F-4D97-AF65-F5344CB8AC3E}">
        <p14:creationId xmlns:p14="http://schemas.microsoft.com/office/powerpoint/2010/main" val="11109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5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E1FD-3489-6C47-9898-C313FD4D19DC}"/>
              </a:ext>
            </a:extLst>
          </p:cNvPr>
          <p:cNvSpPr>
            <a:spLocks noGrp="1"/>
          </p:cNvSpPr>
          <p:nvPr>
            <p:ph type="title"/>
          </p:nvPr>
        </p:nvSpPr>
        <p:spPr/>
        <p:txBody>
          <a:bodyPr/>
          <a:lstStyle/>
          <a:p>
            <a:r>
              <a:rPr lang="en-US" dirty="0"/>
              <a:t>Which homes do you think are older? Why?</a:t>
            </a:r>
          </a:p>
        </p:txBody>
      </p:sp>
      <p:pic>
        <p:nvPicPr>
          <p:cNvPr id="4" name="Audio Recording 15 Jan 2021 at 14:41:19" descr="Audio Recording 15 Jan 2021 at 14:41:19">
            <a:hlinkClick r:id="" action="ppaction://media"/>
            <a:extLst>
              <a:ext uri="{FF2B5EF4-FFF2-40B4-BE49-F238E27FC236}">
                <a16:creationId xmlns:a16="http://schemas.microsoft.com/office/drawing/2014/main" id="{A12289D1-0AB8-EC44-B0FC-504AECA8DC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2504" y="6015383"/>
            <a:ext cx="812800" cy="812800"/>
          </a:xfrm>
          <a:prstGeom prst="rect">
            <a:avLst/>
          </a:prstGeom>
        </p:spPr>
      </p:pic>
      <p:pic>
        <p:nvPicPr>
          <p:cNvPr id="5" name="Picture 4">
            <a:extLst>
              <a:ext uri="{FF2B5EF4-FFF2-40B4-BE49-F238E27FC236}">
                <a16:creationId xmlns:a16="http://schemas.microsoft.com/office/drawing/2014/main" id="{87C66D8B-8494-4641-B11E-F3516FEBB440}"/>
              </a:ext>
            </a:extLst>
          </p:cNvPr>
          <p:cNvPicPr>
            <a:picLocks noChangeAspect="1"/>
          </p:cNvPicPr>
          <p:nvPr/>
        </p:nvPicPr>
        <p:blipFill rotWithShape="1">
          <a:blip r:embed="rId6"/>
          <a:srcRect r="51946"/>
          <a:stretch/>
        </p:blipFill>
        <p:spPr>
          <a:xfrm>
            <a:off x="198783" y="1402455"/>
            <a:ext cx="2236305" cy="2688259"/>
          </a:xfrm>
          <a:prstGeom prst="rect">
            <a:avLst/>
          </a:prstGeom>
        </p:spPr>
      </p:pic>
      <p:pic>
        <p:nvPicPr>
          <p:cNvPr id="6" name="Picture 5">
            <a:extLst>
              <a:ext uri="{FF2B5EF4-FFF2-40B4-BE49-F238E27FC236}">
                <a16:creationId xmlns:a16="http://schemas.microsoft.com/office/drawing/2014/main" id="{F10B4815-F6A1-1B43-8FAA-13ABFBFB8F62}"/>
              </a:ext>
            </a:extLst>
          </p:cNvPr>
          <p:cNvPicPr>
            <a:picLocks noChangeAspect="1"/>
          </p:cNvPicPr>
          <p:nvPr/>
        </p:nvPicPr>
        <p:blipFill>
          <a:blip r:embed="rId7"/>
          <a:stretch>
            <a:fillRect/>
          </a:stretch>
        </p:blipFill>
        <p:spPr>
          <a:xfrm>
            <a:off x="6180424" y="3429000"/>
            <a:ext cx="1929906" cy="3362325"/>
          </a:xfrm>
          <a:prstGeom prst="rect">
            <a:avLst/>
          </a:prstGeom>
        </p:spPr>
      </p:pic>
      <p:pic>
        <p:nvPicPr>
          <p:cNvPr id="1026" name="Picture 2" descr="Oare Manor Cottage, Oare | Holiday Cottages in Oare | The Best of Ex..">
            <a:extLst>
              <a:ext uri="{FF2B5EF4-FFF2-40B4-BE49-F238E27FC236}">
                <a16:creationId xmlns:a16="http://schemas.microsoft.com/office/drawing/2014/main" id="{F287EA0A-FDB5-7345-AEEF-AC4DF8E29B2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792"/>
          <a:stretch/>
        </p:blipFill>
        <p:spPr bwMode="auto">
          <a:xfrm>
            <a:off x="3203165" y="1690688"/>
            <a:ext cx="3075825" cy="2692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are the different types of housing in the UK? - Property Price Advice">
            <a:extLst>
              <a:ext uri="{FF2B5EF4-FFF2-40B4-BE49-F238E27FC236}">
                <a16:creationId xmlns:a16="http://schemas.microsoft.com/office/drawing/2014/main" id="{4F9EC2F0-4F72-7B4A-848F-5E01604E96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7286" y="3959571"/>
            <a:ext cx="3498574" cy="26239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000 year old mesolithic hut recreated | Stone age houses, Archaeology, Stone  age">
            <a:extLst>
              <a:ext uri="{FF2B5EF4-FFF2-40B4-BE49-F238E27FC236}">
                <a16:creationId xmlns:a16="http://schemas.microsoft.com/office/drawing/2014/main" id="{EF060729-55C6-4B4E-AF11-5AEE3425BD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0330" y="2030818"/>
            <a:ext cx="3498574" cy="287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0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E1FD-3489-6C47-9898-C313FD4D19DC}"/>
              </a:ext>
            </a:extLst>
          </p:cNvPr>
          <p:cNvSpPr>
            <a:spLocks noGrp="1"/>
          </p:cNvSpPr>
          <p:nvPr>
            <p:ph type="title"/>
          </p:nvPr>
        </p:nvSpPr>
        <p:spPr/>
        <p:txBody>
          <a:bodyPr/>
          <a:lstStyle/>
          <a:p>
            <a:r>
              <a:rPr lang="en-US" dirty="0"/>
              <a:t>Which homes do you think are older? Why?</a:t>
            </a:r>
          </a:p>
        </p:txBody>
      </p:sp>
      <p:pic>
        <p:nvPicPr>
          <p:cNvPr id="1030" name="Picture 6" descr="10,000 year old mesolithic hut recreated | Stone age houses, Archaeology, Stone  age">
            <a:extLst>
              <a:ext uri="{FF2B5EF4-FFF2-40B4-BE49-F238E27FC236}">
                <a16:creationId xmlns:a16="http://schemas.microsoft.com/office/drawing/2014/main" id="{EF060729-55C6-4B4E-AF11-5AEE3425BD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179" y="1993960"/>
            <a:ext cx="3498574" cy="2870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6C0933F-86FF-B940-A2C6-6C28FCD34283}"/>
              </a:ext>
            </a:extLst>
          </p:cNvPr>
          <p:cNvPicPr>
            <a:picLocks noChangeAspect="1"/>
          </p:cNvPicPr>
          <p:nvPr/>
        </p:nvPicPr>
        <p:blipFill rotWithShape="1">
          <a:blip r:embed="rId6"/>
          <a:srcRect r="51946"/>
          <a:stretch/>
        </p:blipFill>
        <p:spPr>
          <a:xfrm>
            <a:off x="4066762" y="3837479"/>
            <a:ext cx="2236305" cy="2688259"/>
          </a:xfrm>
          <a:prstGeom prst="rect">
            <a:avLst/>
          </a:prstGeom>
        </p:spPr>
      </p:pic>
      <p:pic>
        <p:nvPicPr>
          <p:cNvPr id="10" name="Picture 4" descr="What are the different types of housing in the UK? - Property Price Advice">
            <a:extLst>
              <a:ext uri="{FF2B5EF4-FFF2-40B4-BE49-F238E27FC236}">
                <a16:creationId xmlns:a16="http://schemas.microsoft.com/office/drawing/2014/main" id="{5A223EF6-BA42-B343-A192-F8EA48A2DA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7086" y="1770631"/>
            <a:ext cx="4669183" cy="350188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A9A1DBA3-4945-4044-BB96-273C81F9423A}"/>
              </a:ext>
            </a:extLst>
          </p:cNvPr>
          <p:cNvCxnSpPr>
            <a:cxnSpLocks/>
          </p:cNvCxnSpPr>
          <p:nvPr/>
        </p:nvCxnSpPr>
        <p:spPr>
          <a:xfrm flipV="1">
            <a:off x="1179443" y="3988904"/>
            <a:ext cx="225287" cy="19348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BCDBCD2B-C927-424D-AD97-9E3705EB19A3}"/>
              </a:ext>
            </a:extLst>
          </p:cNvPr>
          <p:cNvSpPr txBox="1"/>
          <p:nvPr/>
        </p:nvSpPr>
        <p:spPr>
          <a:xfrm>
            <a:off x="491705" y="6080473"/>
            <a:ext cx="17346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straw</a:t>
            </a:r>
          </a:p>
        </p:txBody>
      </p:sp>
      <p:sp>
        <p:nvSpPr>
          <p:cNvPr id="14" name="TextBox 13">
            <a:extLst>
              <a:ext uri="{FF2B5EF4-FFF2-40B4-BE49-F238E27FC236}">
                <a16:creationId xmlns:a16="http://schemas.microsoft.com/office/drawing/2014/main" id="{35CA76CE-C71C-7B48-944F-A4FF3D537797}"/>
              </a:ext>
            </a:extLst>
          </p:cNvPr>
          <p:cNvSpPr txBox="1"/>
          <p:nvPr/>
        </p:nvSpPr>
        <p:spPr>
          <a:xfrm>
            <a:off x="6408804" y="6057412"/>
            <a:ext cx="17346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stone</a:t>
            </a:r>
          </a:p>
        </p:txBody>
      </p:sp>
      <p:sp>
        <p:nvSpPr>
          <p:cNvPr id="15" name="TextBox 14">
            <a:extLst>
              <a:ext uri="{FF2B5EF4-FFF2-40B4-BE49-F238E27FC236}">
                <a16:creationId xmlns:a16="http://schemas.microsoft.com/office/drawing/2014/main" id="{38B4B596-F18B-E44D-AA20-A1EB3F20CCA7}"/>
              </a:ext>
            </a:extLst>
          </p:cNvPr>
          <p:cNvSpPr txBox="1"/>
          <p:nvPr/>
        </p:nvSpPr>
        <p:spPr>
          <a:xfrm>
            <a:off x="5906112" y="1993960"/>
            <a:ext cx="17346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brick</a:t>
            </a:r>
          </a:p>
        </p:txBody>
      </p:sp>
      <p:cxnSp>
        <p:nvCxnSpPr>
          <p:cNvPr id="16" name="Straight Arrow Connector 15">
            <a:extLst>
              <a:ext uri="{FF2B5EF4-FFF2-40B4-BE49-F238E27FC236}">
                <a16:creationId xmlns:a16="http://schemas.microsoft.com/office/drawing/2014/main" id="{9044F01A-9DCE-0046-8C0E-8595AEB9E0AD}"/>
              </a:ext>
            </a:extLst>
          </p:cNvPr>
          <p:cNvCxnSpPr>
            <a:cxnSpLocks/>
          </p:cNvCxnSpPr>
          <p:nvPr/>
        </p:nvCxnSpPr>
        <p:spPr>
          <a:xfrm flipH="1" flipV="1">
            <a:off x="5636526" y="4956314"/>
            <a:ext cx="1018550" cy="110109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0302567-6653-3347-9974-CE40E5D4C317}"/>
              </a:ext>
            </a:extLst>
          </p:cNvPr>
          <p:cNvCxnSpPr>
            <a:cxnSpLocks/>
          </p:cNvCxnSpPr>
          <p:nvPr/>
        </p:nvCxnSpPr>
        <p:spPr>
          <a:xfrm>
            <a:off x="6630504" y="2158550"/>
            <a:ext cx="889412" cy="94134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9" name="Audio Recording 15 Jan 2021 at 15:11:46" descr="Audio Recording 15 Jan 2021 at 15:11:46">
            <a:hlinkClick r:id="" action="ppaction://media"/>
            <a:extLst>
              <a:ext uri="{FF2B5EF4-FFF2-40B4-BE49-F238E27FC236}">
                <a16:creationId xmlns:a16="http://schemas.microsoft.com/office/drawing/2014/main" id="{BC09EDDB-4A01-3645-A7AE-F76F92EBD51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35057" y="5923722"/>
            <a:ext cx="812800" cy="812800"/>
          </a:xfrm>
          <a:prstGeom prst="rect">
            <a:avLst/>
          </a:prstGeom>
        </p:spPr>
      </p:pic>
    </p:spTree>
    <p:extLst>
      <p:ext uri="{BB962C8B-B14F-4D97-AF65-F5344CB8AC3E}">
        <p14:creationId xmlns:p14="http://schemas.microsoft.com/office/powerpoint/2010/main" val="276414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6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E1FD-3489-6C47-9898-C313FD4D19DC}"/>
              </a:ext>
            </a:extLst>
          </p:cNvPr>
          <p:cNvSpPr>
            <a:spLocks noGrp="1"/>
          </p:cNvSpPr>
          <p:nvPr>
            <p:ph type="title"/>
          </p:nvPr>
        </p:nvSpPr>
        <p:spPr/>
        <p:txBody>
          <a:bodyPr/>
          <a:lstStyle/>
          <a:p>
            <a:r>
              <a:rPr lang="en-US" dirty="0"/>
              <a:t>Which homes do you think are older? Why?</a:t>
            </a:r>
          </a:p>
        </p:txBody>
      </p:sp>
      <p:pic>
        <p:nvPicPr>
          <p:cNvPr id="6" name="Picture 2" descr="Oare Manor Cottage, Oare | Holiday Cottages in Oare | The Best of Ex..">
            <a:extLst>
              <a:ext uri="{FF2B5EF4-FFF2-40B4-BE49-F238E27FC236}">
                <a16:creationId xmlns:a16="http://schemas.microsoft.com/office/drawing/2014/main" id="{DE17CEE0-54E3-A14D-A76C-F81F63F47F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792"/>
          <a:stretch/>
        </p:blipFill>
        <p:spPr bwMode="auto">
          <a:xfrm>
            <a:off x="565983" y="1902723"/>
            <a:ext cx="4079055" cy="35704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1AB952-E2D9-8241-BBFB-481492136A5F}"/>
              </a:ext>
            </a:extLst>
          </p:cNvPr>
          <p:cNvPicPr>
            <a:picLocks noChangeAspect="1"/>
          </p:cNvPicPr>
          <p:nvPr/>
        </p:nvPicPr>
        <p:blipFill>
          <a:blip r:embed="rId6"/>
          <a:stretch>
            <a:fillRect/>
          </a:stretch>
        </p:blipFill>
        <p:spPr>
          <a:xfrm>
            <a:off x="7659757" y="1189383"/>
            <a:ext cx="2914104" cy="5077017"/>
          </a:xfrm>
          <a:prstGeom prst="rect">
            <a:avLst/>
          </a:prstGeom>
        </p:spPr>
      </p:pic>
      <p:cxnSp>
        <p:nvCxnSpPr>
          <p:cNvPr id="4" name="Straight Arrow Connector 3">
            <a:extLst>
              <a:ext uri="{FF2B5EF4-FFF2-40B4-BE49-F238E27FC236}">
                <a16:creationId xmlns:a16="http://schemas.microsoft.com/office/drawing/2014/main" id="{64250814-A8E4-7644-9501-24A0A792B61F}"/>
              </a:ext>
            </a:extLst>
          </p:cNvPr>
          <p:cNvCxnSpPr>
            <a:cxnSpLocks/>
          </p:cNvCxnSpPr>
          <p:nvPr/>
        </p:nvCxnSpPr>
        <p:spPr>
          <a:xfrm flipV="1">
            <a:off x="1179443" y="3988904"/>
            <a:ext cx="225287" cy="19348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19A7A13-2DDF-AC4E-8898-08F9B1435D03}"/>
              </a:ext>
            </a:extLst>
          </p:cNvPr>
          <p:cNvCxnSpPr>
            <a:cxnSpLocks/>
          </p:cNvCxnSpPr>
          <p:nvPr/>
        </p:nvCxnSpPr>
        <p:spPr>
          <a:xfrm flipH="1">
            <a:off x="3326296" y="2239618"/>
            <a:ext cx="1648164" cy="51683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2B2B8F83-5D61-C140-B056-3D350FB56E95}"/>
              </a:ext>
            </a:extLst>
          </p:cNvPr>
          <p:cNvCxnSpPr>
            <a:cxnSpLocks/>
          </p:cNvCxnSpPr>
          <p:nvPr/>
        </p:nvCxnSpPr>
        <p:spPr>
          <a:xfrm>
            <a:off x="6920082" y="3156911"/>
            <a:ext cx="1786596" cy="27208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422FF154-AFD6-AB42-A14F-B9E091F8A5E6}"/>
              </a:ext>
            </a:extLst>
          </p:cNvPr>
          <p:cNvCxnSpPr>
            <a:cxnSpLocks/>
          </p:cNvCxnSpPr>
          <p:nvPr/>
        </p:nvCxnSpPr>
        <p:spPr>
          <a:xfrm flipV="1">
            <a:off x="7330335" y="4665483"/>
            <a:ext cx="1786474" cy="80766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6BDFE7A-3417-1C4D-9524-9E5E0BFFB21F}"/>
              </a:ext>
            </a:extLst>
          </p:cNvPr>
          <p:cNvSpPr txBox="1"/>
          <p:nvPr/>
        </p:nvSpPr>
        <p:spPr>
          <a:xfrm>
            <a:off x="5959018" y="2952090"/>
            <a:ext cx="11264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balcony</a:t>
            </a:r>
          </a:p>
        </p:txBody>
      </p:sp>
      <p:sp>
        <p:nvSpPr>
          <p:cNvPr id="24" name="TextBox 23">
            <a:extLst>
              <a:ext uri="{FF2B5EF4-FFF2-40B4-BE49-F238E27FC236}">
                <a16:creationId xmlns:a16="http://schemas.microsoft.com/office/drawing/2014/main" id="{F102FA8F-0D9C-3F45-87C0-0E4723586B82}"/>
              </a:ext>
            </a:extLst>
          </p:cNvPr>
          <p:cNvSpPr txBox="1"/>
          <p:nvPr/>
        </p:nvSpPr>
        <p:spPr>
          <a:xfrm>
            <a:off x="6246171" y="5285959"/>
            <a:ext cx="11264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windows</a:t>
            </a:r>
          </a:p>
        </p:txBody>
      </p:sp>
      <p:sp>
        <p:nvSpPr>
          <p:cNvPr id="25" name="TextBox 24">
            <a:extLst>
              <a:ext uri="{FF2B5EF4-FFF2-40B4-BE49-F238E27FC236}">
                <a16:creationId xmlns:a16="http://schemas.microsoft.com/office/drawing/2014/main" id="{DCE9D959-D4C4-C546-9B6C-1BA5A621CF7F}"/>
              </a:ext>
            </a:extLst>
          </p:cNvPr>
          <p:cNvSpPr txBox="1"/>
          <p:nvPr/>
        </p:nvSpPr>
        <p:spPr>
          <a:xfrm>
            <a:off x="491705" y="6080473"/>
            <a:ext cx="17346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conservatory</a:t>
            </a:r>
          </a:p>
        </p:txBody>
      </p:sp>
      <p:sp>
        <p:nvSpPr>
          <p:cNvPr id="26" name="TextBox 25">
            <a:extLst>
              <a:ext uri="{FF2B5EF4-FFF2-40B4-BE49-F238E27FC236}">
                <a16:creationId xmlns:a16="http://schemas.microsoft.com/office/drawing/2014/main" id="{3E401DBF-465F-0E46-BEE2-30169DFFE962}"/>
              </a:ext>
            </a:extLst>
          </p:cNvPr>
          <p:cNvSpPr txBox="1"/>
          <p:nvPr/>
        </p:nvSpPr>
        <p:spPr>
          <a:xfrm>
            <a:off x="4974460" y="1902723"/>
            <a:ext cx="17346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solar panels</a:t>
            </a:r>
          </a:p>
        </p:txBody>
      </p:sp>
      <p:pic>
        <p:nvPicPr>
          <p:cNvPr id="23" name="Audio Recording 15 Jan 2021 at 15:12:41" descr="Audio Recording 15 Jan 2021 at 15:12:41">
            <a:hlinkClick r:id="" action="ppaction://media"/>
            <a:extLst>
              <a:ext uri="{FF2B5EF4-FFF2-40B4-BE49-F238E27FC236}">
                <a16:creationId xmlns:a16="http://schemas.microsoft.com/office/drawing/2014/main" id="{D14E3754-7D8A-E143-A8D2-FEABA13E054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11856" y="5914352"/>
            <a:ext cx="812800" cy="812800"/>
          </a:xfrm>
          <a:prstGeom prst="rect">
            <a:avLst/>
          </a:prstGeom>
        </p:spPr>
      </p:pic>
    </p:spTree>
    <p:extLst>
      <p:ext uri="{BB962C8B-B14F-4D97-AF65-F5344CB8AC3E}">
        <p14:creationId xmlns:p14="http://schemas.microsoft.com/office/powerpoint/2010/main" val="39995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36"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FF31A9-0014-4542-A581-C08B727F72FB}"/>
              </a:ext>
            </a:extLst>
          </p:cNvPr>
          <p:cNvPicPr>
            <a:picLocks noChangeAspect="1"/>
          </p:cNvPicPr>
          <p:nvPr/>
        </p:nvPicPr>
        <p:blipFill>
          <a:blip r:embed="rId5"/>
          <a:stretch>
            <a:fillRect/>
          </a:stretch>
        </p:blipFill>
        <p:spPr>
          <a:xfrm>
            <a:off x="1219200" y="469900"/>
            <a:ext cx="9753600" cy="5918200"/>
          </a:xfrm>
          <a:prstGeom prst="rect">
            <a:avLst/>
          </a:prstGeom>
        </p:spPr>
      </p:pic>
      <p:pic>
        <p:nvPicPr>
          <p:cNvPr id="5" name="Audio Recording 15 Jan 2021 at 14:51:57" descr="Audio Recording 15 Jan 2021 at 14:51:57">
            <a:hlinkClick r:id="" action="ppaction://media"/>
            <a:extLst>
              <a:ext uri="{FF2B5EF4-FFF2-40B4-BE49-F238E27FC236}">
                <a16:creationId xmlns:a16="http://schemas.microsoft.com/office/drawing/2014/main" id="{928CCD3B-7336-3C4C-8470-6E25C0094B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5757" y="5981700"/>
            <a:ext cx="812800" cy="812800"/>
          </a:xfrm>
          <a:prstGeom prst="rect">
            <a:avLst/>
          </a:prstGeom>
        </p:spPr>
      </p:pic>
    </p:spTree>
    <p:extLst>
      <p:ext uri="{BB962C8B-B14F-4D97-AF65-F5344CB8AC3E}">
        <p14:creationId xmlns:p14="http://schemas.microsoft.com/office/powerpoint/2010/main" val="64731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B4F1-E02E-5242-AA2C-9F4CC13A52F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Commentary:</a:t>
            </a:r>
          </a:p>
        </p:txBody>
      </p:sp>
      <p:sp>
        <p:nvSpPr>
          <p:cNvPr id="3" name="Content Placeholder 2">
            <a:extLst>
              <a:ext uri="{FF2B5EF4-FFF2-40B4-BE49-F238E27FC236}">
                <a16:creationId xmlns:a16="http://schemas.microsoft.com/office/drawing/2014/main" id="{8DDC1C57-9CE2-B14B-8622-296B209E3A52}"/>
              </a:ext>
            </a:extLst>
          </p:cNvPr>
          <p:cNvSpPr>
            <a:spLocks noGrp="1"/>
          </p:cNvSpPr>
          <p:nvPr>
            <p:ph idx="1"/>
          </p:nvPr>
        </p:nvSpPr>
        <p:spPr/>
        <p:txBody>
          <a:bodyPr>
            <a:normAutofit fontScale="25000" lnSpcReduction="20000"/>
          </a:bodyPr>
          <a:lstStyle/>
          <a:p>
            <a:pPr marL="0" indent="0">
              <a:buNone/>
            </a:pPr>
            <a:r>
              <a:rPr lang="en-US" sz="6400" dirty="0" smtClean="0">
                <a:latin typeface="Arial" panose="020B0604020202020204" pitchFamily="34" charset="0"/>
                <a:cs typeface="Arial" panose="020B0604020202020204" pitchFamily="34" charset="0"/>
              </a:rPr>
              <a:t>Slide </a:t>
            </a:r>
            <a:r>
              <a:rPr lang="en-US" sz="6400" dirty="0">
                <a:latin typeface="Arial" panose="020B0604020202020204" pitchFamily="34" charset="0"/>
                <a:cs typeface="Arial" panose="020B0604020202020204" pitchFamily="34" charset="0"/>
              </a:rPr>
              <a:t>1</a:t>
            </a:r>
            <a:r>
              <a:rPr lang="en-US" sz="6400" dirty="0" smtClean="0">
                <a:latin typeface="Arial" panose="020B0604020202020204" pitchFamily="34" charset="0"/>
                <a:cs typeface="Arial" panose="020B0604020202020204" pitchFamily="34" charset="0"/>
              </a:rPr>
              <a:t>: </a:t>
            </a:r>
            <a:r>
              <a:rPr lang="en-US" sz="6400" dirty="0">
                <a:latin typeface="Arial" panose="020B0604020202020204" pitchFamily="34" charset="0"/>
                <a:cs typeface="Arial" panose="020B0604020202020204" pitchFamily="34" charset="0"/>
              </a:rPr>
              <a:t>Today we’re going to be looking at older houses and newer houses. When you walk along the streets past houses, some of them look old, some new, and sometimes it is hard to tell. We’re going to look at different types of homes and which ones you could maybe call old or new and why. </a:t>
            </a:r>
          </a:p>
          <a:p>
            <a:pPr marL="0" indent="0">
              <a:buNone/>
            </a:pPr>
            <a:r>
              <a:rPr lang="en-US" sz="6400" dirty="0">
                <a:latin typeface="Arial" panose="020B0604020202020204" pitchFamily="34" charset="0"/>
                <a:cs typeface="Arial" panose="020B0604020202020204" pitchFamily="34" charset="0"/>
              </a:rPr>
              <a:t>Slide </a:t>
            </a:r>
            <a:r>
              <a:rPr lang="en-US" sz="6400" dirty="0" smtClean="0">
                <a:latin typeface="Arial" panose="020B0604020202020204" pitchFamily="34" charset="0"/>
                <a:cs typeface="Arial" panose="020B0604020202020204" pitchFamily="34" charset="0"/>
              </a:rPr>
              <a:t>2: </a:t>
            </a:r>
            <a:r>
              <a:rPr lang="en-US" sz="6400" dirty="0">
                <a:latin typeface="Arial" panose="020B0604020202020204" pitchFamily="34" charset="0"/>
                <a:cs typeface="Arial" panose="020B0604020202020204" pitchFamily="34" charset="0"/>
              </a:rPr>
              <a:t>There are so many different types of homes, some people live in houses, some in flats, some people live in caravans or in cottages. These can look very different but they share some common things, a door and windows. Look at the pictures and think about your home, does yours look similar or different to the pictures? Look at your drawing that you have done now too. </a:t>
            </a:r>
          </a:p>
          <a:p>
            <a:pPr marL="0" indent="0">
              <a:buNone/>
            </a:pPr>
            <a:r>
              <a:rPr lang="en-US" sz="6400" dirty="0">
                <a:latin typeface="Arial" panose="020B0604020202020204" pitchFamily="34" charset="0"/>
                <a:cs typeface="Arial" panose="020B0604020202020204" pitchFamily="34" charset="0"/>
              </a:rPr>
              <a:t>Slide </a:t>
            </a:r>
            <a:r>
              <a:rPr lang="en-US" sz="6400" dirty="0" smtClean="0">
                <a:latin typeface="Arial" panose="020B0604020202020204" pitchFamily="34" charset="0"/>
                <a:cs typeface="Arial" panose="020B0604020202020204" pitchFamily="34" charset="0"/>
              </a:rPr>
              <a:t>3: </a:t>
            </a:r>
            <a:r>
              <a:rPr lang="en-US" sz="6400" dirty="0">
                <a:latin typeface="Arial" panose="020B0604020202020204" pitchFamily="34" charset="0"/>
                <a:cs typeface="Arial" panose="020B0604020202020204" pitchFamily="34" charset="0"/>
              </a:rPr>
              <a:t>Here are some pictures of different types of homes, some are older and some are newer. Which ones do you think are older and why? Remember, just because it is older, doesn’t mean they’re not good.</a:t>
            </a:r>
          </a:p>
          <a:p>
            <a:pPr marL="0" indent="0">
              <a:buNone/>
            </a:pPr>
            <a:r>
              <a:rPr lang="en-US" sz="6400" dirty="0">
                <a:latin typeface="Arial" panose="020B0604020202020204" pitchFamily="34" charset="0"/>
                <a:cs typeface="Arial" panose="020B0604020202020204" pitchFamily="34" charset="0"/>
              </a:rPr>
              <a:t>Slide </a:t>
            </a:r>
            <a:r>
              <a:rPr lang="en-US" sz="6400" dirty="0" smtClean="0">
                <a:latin typeface="Arial" panose="020B0604020202020204" pitchFamily="34" charset="0"/>
                <a:cs typeface="Arial" panose="020B0604020202020204" pitchFamily="34" charset="0"/>
              </a:rPr>
              <a:t>4: </a:t>
            </a:r>
            <a:r>
              <a:rPr lang="en-US" sz="6400" dirty="0">
                <a:latin typeface="Arial" panose="020B0604020202020204" pitchFamily="34" charset="0"/>
                <a:cs typeface="Arial" panose="020B0604020202020204" pitchFamily="34" charset="0"/>
              </a:rPr>
              <a:t>These are the older houses, starting with the straw house. This is what very early houses looked like, what is missing? That’s right, a door, windows and it is made from straw. That reminds me of the story of the 3 Little Pigs. Do you think it’s a good idea to build a house from straw? No, so people did start to change the materials they used and used stronger ones such as stone and brick. What is your home made from?</a:t>
            </a:r>
          </a:p>
          <a:p>
            <a:pPr marL="0" indent="0">
              <a:buNone/>
            </a:pPr>
            <a:r>
              <a:rPr lang="en-US" sz="6400" dirty="0">
                <a:latin typeface="Arial" panose="020B0604020202020204" pitchFamily="34" charset="0"/>
                <a:cs typeface="Arial" panose="020B0604020202020204" pitchFamily="34" charset="0"/>
              </a:rPr>
              <a:t>Slide </a:t>
            </a:r>
            <a:r>
              <a:rPr lang="en-US" sz="6400" dirty="0" smtClean="0">
                <a:latin typeface="Arial" panose="020B0604020202020204" pitchFamily="34" charset="0"/>
                <a:cs typeface="Arial" panose="020B0604020202020204" pitchFamily="34" charset="0"/>
              </a:rPr>
              <a:t>5: </a:t>
            </a:r>
            <a:r>
              <a:rPr lang="en-US" sz="6400" dirty="0">
                <a:latin typeface="Arial" panose="020B0604020202020204" pitchFamily="34" charset="0"/>
                <a:cs typeface="Arial" panose="020B0604020202020204" pitchFamily="34" charset="0"/>
              </a:rPr>
              <a:t>Here are the newer houses. The first one seems to be quite old, but they have had new parts put on including the glass conservatory and then the solar panels on the roof. They use sun light to create energy for their home. The flats are very new. They are made from brick and have lots of people living inside them, they have lots of glass windows and balconies that people can stand on and look outside.</a:t>
            </a:r>
          </a:p>
          <a:p>
            <a:pPr marL="0" indent="0">
              <a:buNone/>
            </a:pPr>
            <a:r>
              <a:rPr lang="en-US" sz="6400" dirty="0">
                <a:latin typeface="Arial" panose="020B0604020202020204" pitchFamily="34" charset="0"/>
                <a:cs typeface="Arial" panose="020B0604020202020204" pitchFamily="34" charset="0"/>
              </a:rPr>
              <a:t>Slide </a:t>
            </a:r>
            <a:r>
              <a:rPr lang="en-US" sz="6400" dirty="0" smtClean="0">
                <a:latin typeface="Arial" panose="020B0604020202020204" pitchFamily="34" charset="0"/>
                <a:cs typeface="Arial" panose="020B0604020202020204" pitchFamily="34" charset="0"/>
              </a:rPr>
              <a:t>6: </a:t>
            </a:r>
            <a:r>
              <a:rPr lang="en-US" sz="6400" dirty="0">
                <a:latin typeface="Arial" panose="020B0604020202020204" pitchFamily="34" charset="0"/>
                <a:cs typeface="Arial" panose="020B0604020202020204" pitchFamily="34" charset="0"/>
              </a:rPr>
              <a:t>Have a go at the worksheet, you will need to draw an older and a newer house. Use the pictures to help you and the words at the bottom to help you label them.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471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859</Words>
  <Application>Microsoft Office PowerPoint</Application>
  <PresentationFormat>Widescreen</PresentationFormat>
  <Paragraphs>33</Paragraphs>
  <Slides>7</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Houses (now and then)</vt:lpstr>
      <vt:lpstr>Homes</vt:lpstr>
      <vt:lpstr>Which homes do you think are older? Why?</vt:lpstr>
      <vt:lpstr>Which homes do you think are older? Why?</vt:lpstr>
      <vt:lpstr>Which homes do you think are older? Why?</vt:lpstr>
      <vt:lpstr>PowerPoint Presentation</vt:lpstr>
      <vt:lpstr>Commentary: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rubie.kiddy</dc:creator>
  <cp:lastModifiedBy>Hall, Linda</cp:lastModifiedBy>
  <cp:revision>13</cp:revision>
  <cp:lastPrinted>2021-01-18T16:26:16Z</cp:lastPrinted>
  <dcterms:created xsi:type="dcterms:W3CDTF">2021-01-15T13:42:54Z</dcterms:created>
  <dcterms:modified xsi:type="dcterms:W3CDTF">2021-01-18T16:27:57Z</dcterms:modified>
</cp:coreProperties>
</file>