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55C27-CD87-CE41-A846-922FF019D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F62B2-4C5F-B944-8B4C-CC2734E42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3857C-2098-3847-95A3-21C595888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47197-6338-C34C-BC2C-A1F6C0A77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D41FE-0669-E84B-A006-386AEF65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05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6F75F-ED6A-EC4B-9322-3B38C5165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16B634-B11D-0B48-BDA8-E69BECCE6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9E91D-2E27-624F-B8B3-0E15D50B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7CAC9-3F38-174C-8BBA-D9BDF47C0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C4585-12C9-9F40-B3C5-48BECB2A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8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1F0B01-73E8-1144-AB58-B408E1B348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3282C7-B698-6643-9F3C-1B5503D8E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EE7B4-1738-C44D-B785-95570FB77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A7526-7886-E949-BC06-18CF122F9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9061A-8ED0-EE47-B0AE-E033203D2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9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BE4F-D09B-A34A-BFFD-209187A6A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FC220-F641-E043-B59B-0FFCF2DB8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54808-8EE7-A843-A757-17D9E817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1CE3-F06A-3247-8F9A-6516A98EC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F1671-AB43-7E4C-9C32-7854D3C8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BDFD-B98F-9E41-B9BB-0D55943E8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6A4ED-6196-AC47-A8E7-3CDF42C6D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958C8-1635-AB4F-B0DB-E3CCF1FD6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485B5-CF7B-5C48-A04A-80CF5595E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B1BFF-2723-C94A-8A5A-72AEEAC70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8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17344-503B-704A-9370-7FE5E7C82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D055E-BF93-5C4A-80CE-29D36E62D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8D3A62-56E2-B940-A71C-AB6CE0E25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67EE0-99E7-814C-960E-BC020A47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01B69-D149-5D4B-AE40-D2F9323BE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F0834-2178-E044-9A6E-957A281C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12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92D51-C455-C74E-90B1-207C2B7C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9D54C-82BF-3A48-B110-0AA5BEC0D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B1210-6D95-5542-ABD5-7C51E62F7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BC5998-F635-2B48-89E8-8277A04D33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FFEA9A-84D7-D24C-A0E7-F6E4807A2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80AD4F-2CA7-2C43-9DB5-BDF9029EC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F78C6C-57E2-0944-9C63-5CF2727C6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CAC1A4-90E8-D840-9DB8-9282B539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3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B661F-5B4F-CD4F-980D-D25585BA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C86F0D-8D97-4645-9402-951D83CC7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A09F2E-3544-6C4A-B76B-9DB7ED85D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1A7E01-AEA0-3640-8ADB-EE7EA47F1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4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BA9683-5814-D844-AEB0-A9B90A800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716D3-286D-E748-94F0-504591FA0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E1D2C-CB06-B049-85A0-D4AF9F94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3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86CF0-22CC-5A49-A802-29371A385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532FA-F09C-7B4F-B2B6-541C63986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687A8-48A6-5541-A4D0-F7D28BF6C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A6386-6886-7340-83E8-79D06E145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C1FAC-9062-EF47-879A-DA253D7F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D5939-35BC-AB44-A725-833C10D6E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74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D2A2-B83F-924A-AE83-EEA82ED65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ECF67A-0675-0B43-A8F9-E8125B9765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5C121-3E40-8840-BC53-16173084E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6C11C-1A70-014D-9200-70F4436FE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1205F-E494-3147-8B80-B1C15C3E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DC2ED-439B-F14C-8855-BE9F1F54E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3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36EED5-9019-AC45-B474-C4BC0F138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A512B-289F-2B4F-BFCE-CC5211F60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E7CDF-CDD4-C645-8469-74BBB4D4C9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EFE67-5F25-9148-B4C3-D1A97F4586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4C1D0-B384-F64E-8062-B272FB9B8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1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4800" u="sng" dirty="0">
                <a:latin typeface="Comic Sans MS" pitchFamily="66" charset="0"/>
              </a:rPr>
              <a:t>Maths Learning Intention: </a:t>
            </a:r>
            <a:r>
              <a:rPr lang="en-GB" sz="4800" dirty="0">
                <a:latin typeface="Comic Sans MS" pitchFamily="66" charset="0"/>
              </a:rPr>
              <a:t>Dividing Decimals by whole numbers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99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itchFamily="66" charset="0"/>
              </a:rPr>
              <a:t>Something to start with…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Comic Sans MS" pitchFamily="66" charset="0"/>
              </a:rPr>
              <a:t>Can you answer these three questions? </a:t>
            </a:r>
          </a:p>
        </p:txBody>
      </p:sp>
      <p:sp>
        <p:nvSpPr>
          <p:cNvPr id="4" name="Cloud 3"/>
          <p:cNvSpPr/>
          <p:nvPr/>
        </p:nvSpPr>
        <p:spPr>
          <a:xfrm>
            <a:off x="457200" y="23622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£1.12</a:t>
            </a:r>
          </a:p>
        </p:txBody>
      </p:sp>
      <p:sp>
        <p:nvSpPr>
          <p:cNvPr id="5" name="Cloud 4"/>
          <p:cNvSpPr/>
          <p:nvPr/>
        </p:nvSpPr>
        <p:spPr>
          <a:xfrm>
            <a:off x="3276600" y="23622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Cloud 5"/>
          <p:cNvSpPr/>
          <p:nvPr/>
        </p:nvSpPr>
        <p:spPr>
          <a:xfrm>
            <a:off x="6400800" y="23622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£3.36</a:t>
            </a:r>
          </a:p>
        </p:txBody>
      </p:sp>
      <p:sp>
        <p:nvSpPr>
          <p:cNvPr id="7" name="Cloud 6"/>
          <p:cNvSpPr/>
          <p:nvPr/>
        </p:nvSpPr>
        <p:spPr>
          <a:xfrm>
            <a:off x="2440858" y="26670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8" name="Cloud 7"/>
          <p:cNvSpPr/>
          <p:nvPr/>
        </p:nvSpPr>
        <p:spPr>
          <a:xfrm>
            <a:off x="5410200" y="26670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9" name="Cloud 8"/>
          <p:cNvSpPr/>
          <p:nvPr/>
        </p:nvSpPr>
        <p:spPr>
          <a:xfrm>
            <a:off x="587477" y="39624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£2.13</a:t>
            </a:r>
          </a:p>
        </p:txBody>
      </p:sp>
      <p:sp>
        <p:nvSpPr>
          <p:cNvPr id="10" name="Cloud 9"/>
          <p:cNvSpPr/>
          <p:nvPr/>
        </p:nvSpPr>
        <p:spPr>
          <a:xfrm>
            <a:off x="3406877" y="39624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Cloud 10"/>
          <p:cNvSpPr/>
          <p:nvPr/>
        </p:nvSpPr>
        <p:spPr>
          <a:xfrm>
            <a:off x="6531077" y="39624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£8.52</a:t>
            </a:r>
          </a:p>
        </p:txBody>
      </p:sp>
      <p:sp>
        <p:nvSpPr>
          <p:cNvPr id="12" name="Cloud 11"/>
          <p:cNvSpPr/>
          <p:nvPr/>
        </p:nvSpPr>
        <p:spPr>
          <a:xfrm>
            <a:off x="2571135" y="42672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3" name="Cloud 12"/>
          <p:cNvSpPr/>
          <p:nvPr/>
        </p:nvSpPr>
        <p:spPr>
          <a:xfrm>
            <a:off x="5540477" y="42672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4" name="Cloud 13"/>
          <p:cNvSpPr/>
          <p:nvPr/>
        </p:nvSpPr>
        <p:spPr>
          <a:xfrm>
            <a:off x="437535" y="53340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£3.51</a:t>
            </a:r>
          </a:p>
        </p:txBody>
      </p:sp>
      <p:sp>
        <p:nvSpPr>
          <p:cNvPr id="15" name="Cloud 14"/>
          <p:cNvSpPr/>
          <p:nvPr/>
        </p:nvSpPr>
        <p:spPr>
          <a:xfrm>
            <a:off x="3256935" y="53340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Cloud 15"/>
          <p:cNvSpPr/>
          <p:nvPr/>
        </p:nvSpPr>
        <p:spPr>
          <a:xfrm>
            <a:off x="6381135" y="53340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£7.02</a:t>
            </a:r>
          </a:p>
        </p:txBody>
      </p:sp>
      <p:sp>
        <p:nvSpPr>
          <p:cNvPr id="17" name="Cloud 16"/>
          <p:cNvSpPr/>
          <p:nvPr/>
        </p:nvSpPr>
        <p:spPr>
          <a:xfrm>
            <a:off x="2421193" y="56388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8" name="Cloud 17"/>
          <p:cNvSpPr/>
          <p:nvPr/>
        </p:nvSpPr>
        <p:spPr>
          <a:xfrm>
            <a:off x="5390535" y="56388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24149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u="sng" dirty="0">
                <a:latin typeface="Comic Sans MS" pitchFamily="66" charset="0"/>
              </a:rPr>
              <a:t>Division is the inverse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68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omic Sans MS" pitchFamily="66" charset="0"/>
              </a:rPr>
              <a:t>Can you move the clouds to make these multiplications into divisions? The first one is done for you! </a:t>
            </a:r>
          </a:p>
        </p:txBody>
      </p:sp>
      <p:sp>
        <p:nvSpPr>
          <p:cNvPr id="4" name="Cloud 3"/>
          <p:cNvSpPr/>
          <p:nvPr/>
        </p:nvSpPr>
        <p:spPr>
          <a:xfrm>
            <a:off x="457200" y="23622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£1.12</a:t>
            </a:r>
          </a:p>
        </p:txBody>
      </p:sp>
      <p:sp>
        <p:nvSpPr>
          <p:cNvPr id="5" name="Cloud 4"/>
          <p:cNvSpPr/>
          <p:nvPr/>
        </p:nvSpPr>
        <p:spPr>
          <a:xfrm>
            <a:off x="3276600" y="23622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Cloud 5"/>
          <p:cNvSpPr/>
          <p:nvPr/>
        </p:nvSpPr>
        <p:spPr>
          <a:xfrm>
            <a:off x="6400800" y="23622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£3.36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loud 6"/>
              <p:cNvSpPr/>
              <p:nvPr/>
            </p:nvSpPr>
            <p:spPr>
              <a:xfrm>
                <a:off x="2440858" y="2667000"/>
                <a:ext cx="762000" cy="609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Cloud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0858" y="2667000"/>
                <a:ext cx="762000" cy="609600"/>
              </a:xfrm>
              <a:prstGeom prst="cloud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loud 7"/>
          <p:cNvSpPr/>
          <p:nvPr/>
        </p:nvSpPr>
        <p:spPr>
          <a:xfrm>
            <a:off x="5410200" y="26670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9" name="Cloud 8"/>
          <p:cNvSpPr/>
          <p:nvPr/>
        </p:nvSpPr>
        <p:spPr>
          <a:xfrm>
            <a:off x="587477" y="39624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£2.13</a:t>
            </a:r>
          </a:p>
        </p:txBody>
      </p:sp>
      <p:sp>
        <p:nvSpPr>
          <p:cNvPr id="10" name="Cloud 9"/>
          <p:cNvSpPr/>
          <p:nvPr/>
        </p:nvSpPr>
        <p:spPr>
          <a:xfrm>
            <a:off x="3406877" y="39624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Cloud 10"/>
          <p:cNvSpPr/>
          <p:nvPr/>
        </p:nvSpPr>
        <p:spPr>
          <a:xfrm>
            <a:off x="6531077" y="39624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£8.52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loud 11"/>
              <p:cNvSpPr/>
              <p:nvPr/>
            </p:nvSpPr>
            <p:spPr>
              <a:xfrm>
                <a:off x="2571135" y="4267200"/>
                <a:ext cx="762000" cy="609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loud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135" y="4267200"/>
                <a:ext cx="762000" cy="609600"/>
              </a:xfrm>
              <a:prstGeom prst="cloud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loud 12"/>
          <p:cNvSpPr/>
          <p:nvPr/>
        </p:nvSpPr>
        <p:spPr>
          <a:xfrm>
            <a:off x="5540477" y="42672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4" name="Cloud 13"/>
          <p:cNvSpPr/>
          <p:nvPr/>
        </p:nvSpPr>
        <p:spPr>
          <a:xfrm>
            <a:off x="437535" y="53340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£3.51</a:t>
            </a:r>
          </a:p>
        </p:txBody>
      </p:sp>
      <p:sp>
        <p:nvSpPr>
          <p:cNvPr id="15" name="Cloud 14"/>
          <p:cNvSpPr/>
          <p:nvPr/>
        </p:nvSpPr>
        <p:spPr>
          <a:xfrm>
            <a:off x="3256935" y="53340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Cloud 15"/>
          <p:cNvSpPr/>
          <p:nvPr/>
        </p:nvSpPr>
        <p:spPr>
          <a:xfrm>
            <a:off x="6381135" y="5334000"/>
            <a:ext cx="1905000" cy="12192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£7.02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loud 16"/>
              <p:cNvSpPr/>
              <p:nvPr/>
            </p:nvSpPr>
            <p:spPr>
              <a:xfrm>
                <a:off x="2421193" y="5638800"/>
                <a:ext cx="762000" cy="609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Cloud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193" y="5638800"/>
                <a:ext cx="762000" cy="609600"/>
              </a:xfrm>
              <a:prstGeom prst="cloud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loud 17"/>
          <p:cNvSpPr/>
          <p:nvPr/>
        </p:nvSpPr>
        <p:spPr>
          <a:xfrm>
            <a:off x="5390535" y="5638800"/>
            <a:ext cx="762000" cy="60960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693422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We can use ‘short’ division to divide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3"/>
              <p:cNvSpPr/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3.36 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÷3= ?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loud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4953000" y="2590800"/>
            <a:ext cx="0" cy="8382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953000" y="2590800"/>
            <a:ext cx="38862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62450" y="2610605"/>
            <a:ext cx="590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2942" y="2659559"/>
            <a:ext cx="3583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3</a:t>
            </a:r>
            <a:r>
              <a:rPr lang="en-GB" sz="4400" dirty="0"/>
              <a:t> . </a:t>
            </a:r>
            <a:r>
              <a:rPr lang="en-GB" sz="4400" dirty="0">
                <a:solidFill>
                  <a:srgbClr val="FFC000"/>
                </a:solidFill>
              </a:rPr>
              <a:t>3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B050"/>
                </a:solidFill>
              </a:rPr>
              <a:t>6</a:t>
            </a:r>
            <a:r>
              <a:rPr lang="en-GB" sz="4400" dirty="0"/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501" y="3774532"/>
            <a:ext cx="45772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3s in </a:t>
            </a:r>
            <a:r>
              <a:rPr lang="en-GB" sz="4400" dirty="0">
                <a:solidFill>
                  <a:srgbClr val="FF0000"/>
                </a:solidFill>
              </a:rPr>
              <a:t>3</a:t>
            </a:r>
            <a:r>
              <a:rPr lang="en-GB" sz="4400" dirty="0"/>
              <a:t>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12417" y="3774532"/>
            <a:ext cx="781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601" y="4483095"/>
            <a:ext cx="45010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3s in </a:t>
            </a:r>
            <a:r>
              <a:rPr lang="en-GB" sz="4400" dirty="0">
                <a:solidFill>
                  <a:srgbClr val="FFC000"/>
                </a:solidFill>
              </a:rPr>
              <a:t>3</a:t>
            </a:r>
            <a:r>
              <a:rPr lang="en-GB" sz="4400" dirty="0"/>
              <a:t>?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19791" y="4483095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C000"/>
                </a:solidFill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6702" y="5410200"/>
            <a:ext cx="4694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3s in </a:t>
            </a:r>
            <a:r>
              <a:rPr lang="en-GB" sz="4400" dirty="0">
                <a:solidFill>
                  <a:srgbClr val="00B050"/>
                </a:solidFill>
              </a:rPr>
              <a:t>6</a:t>
            </a:r>
            <a:r>
              <a:rPr lang="en-GB" sz="4400" dirty="0"/>
              <a:t>?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14118" y="5410200"/>
            <a:ext cx="1284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</a:rPr>
              <a:t>2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493467" y="2057400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248400" y="2050026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894871" y="2057400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864817" y="1890118"/>
            <a:ext cx="781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44162" y="1894619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.</a:t>
            </a:r>
            <a:r>
              <a:rPr lang="en-GB" sz="4400" dirty="0">
                <a:solidFill>
                  <a:srgbClr val="FFC000"/>
                </a:solidFill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53623" y="1897077"/>
            <a:ext cx="1284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loud 26"/>
              <p:cNvSpPr/>
              <p:nvPr/>
            </p:nvSpPr>
            <p:spPr>
              <a:xfrm>
                <a:off x="-17206" y="1585452"/>
                <a:ext cx="3886200" cy="1691148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3.36 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÷3=1.12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Cloud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7206" y="1585452"/>
                <a:ext cx="3886200" cy="1691148"/>
              </a:xfrm>
              <a:prstGeom prst="cloud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419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6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We can use ‘short’ division to divide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3"/>
              <p:cNvSpPr/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8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.52 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÷4= ?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loud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4953000" y="2590800"/>
            <a:ext cx="0" cy="8382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953000" y="2590800"/>
            <a:ext cx="38862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62450" y="2610605"/>
            <a:ext cx="590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2942" y="2659559"/>
            <a:ext cx="3583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8</a:t>
            </a:r>
            <a:r>
              <a:rPr lang="en-GB" sz="4400" dirty="0"/>
              <a:t> . </a:t>
            </a:r>
            <a:r>
              <a:rPr lang="en-GB" sz="4400" dirty="0">
                <a:solidFill>
                  <a:srgbClr val="FFC000"/>
                </a:solidFill>
              </a:rPr>
              <a:t>5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501" y="3774532"/>
            <a:ext cx="45772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4s in </a:t>
            </a:r>
            <a:r>
              <a:rPr lang="en-GB" sz="4400" dirty="0">
                <a:solidFill>
                  <a:srgbClr val="FF0000"/>
                </a:solidFill>
              </a:rPr>
              <a:t>8</a:t>
            </a:r>
            <a:r>
              <a:rPr lang="en-GB" sz="4400" dirty="0"/>
              <a:t>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12417" y="3774532"/>
            <a:ext cx="781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601" y="4483095"/>
            <a:ext cx="45010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4s in </a:t>
            </a:r>
            <a:r>
              <a:rPr lang="en-GB" sz="4400" dirty="0">
                <a:solidFill>
                  <a:srgbClr val="FFC000"/>
                </a:solidFill>
              </a:rPr>
              <a:t>5</a:t>
            </a:r>
            <a:r>
              <a:rPr lang="en-GB" sz="4400" dirty="0"/>
              <a:t>?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19790" y="4483095"/>
            <a:ext cx="4424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C000"/>
                </a:solidFill>
              </a:rPr>
              <a:t>1 </a:t>
            </a:r>
            <a:r>
              <a:rPr lang="en-GB" sz="4400" dirty="0"/>
              <a:t>with </a:t>
            </a:r>
            <a:r>
              <a:rPr lang="en-GB" sz="4400" dirty="0">
                <a:solidFill>
                  <a:srgbClr val="0070C0"/>
                </a:solidFill>
              </a:rPr>
              <a:t>1</a:t>
            </a:r>
            <a:r>
              <a:rPr lang="en-GB" sz="4400" dirty="0"/>
              <a:t> left over</a:t>
            </a:r>
            <a:endParaRPr lang="en-GB" sz="4400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6702" y="5410200"/>
            <a:ext cx="4946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4s in </a:t>
            </a:r>
            <a:r>
              <a:rPr lang="en-GB" sz="4400" dirty="0">
                <a:solidFill>
                  <a:srgbClr val="0070C0"/>
                </a:solidFill>
              </a:rPr>
              <a:t>1</a:t>
            </a:r>
            <a:r>
              <a:rPr lang="en-GB" sz="4400" dirty="0">
                <a:solidFill>
                  <a:srgbClr val="00B050"/>
                </a:solidFill>
              </a:rPr>
              <a:t>2</a:t>
            </a:r>
            <a:r>
              <a:rPr lang="en-GB" sz="4400" dirty="0"/>
              <a:t>?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14118" y="5410200"/>
            <a:ext cx="1284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</a:rPr>
              <a:t>3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493467" y="2057400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248400" y="2050026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894871" y="2057400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64817" y="1890118"/>
            <a:ext cx="781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25422" y="1875162"/>
            <a:ext cx="6627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.</a:t>
            </a:r>
            <a:r>
              <a:rPr lang="en-GB" sz="4400" dirty="0">
                <a:solidFill>
                  <a:srgbClr val="FFC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88177" y="253366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1</a:t>
            </a:r>
            <a:endParaRPr lang="en-GB" sz="2400" dirty="0">
              <a:solidFill>
                <a:srgbClr val="FFC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48400" y="1890118"/>
            <a:ext cx="1284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loud 25"/>
              <p:cNvSpPr/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8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.52 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÷4=2.13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Cloud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20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25" grpId="0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We can use ‘short’ division to divide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3"/>
              <p:cNvSpPr/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7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.02 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÷2= ?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loud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85452"/>
                <a:ext cx="3886200" cy="1691148"/>
              </a:xfrm>
              <a:prstGeom prst="cloud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4953000" y="2590800"/>
            <a:ext cx="0" cy="8382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953000" y="2590800"/>
            <a:ext cx="38862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62450" y="2610605"/>
            <a:ext cx="5905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2942" y="2659559"/>
            <a:ext cx="3583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7</a:t>
            </a:r>
            <a:r>
              <a:rPr lang="en-GB" sz="4400" dirty="0"/>
              <a:t> . </a:t>
            </a:r>
            <a:r>
              <a:rPr lang="en-GB" sz="4400" dirty="0">
                <a:solidFill>
                  <a:srgbClr val="FFC000"/>
                </a:solidFill>
              </a:rPr>
              <a:t>0</a:t>
            </a:r>
            <a:r>
              <a:rPr lang="en-GB" sz="4400" dirty="0"/>
              <a:t> </a:t>
            </a:r>
            <a:r>
              <a:rPr lang="en-GB" sz="44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501" y="3774532"/>
            <a:ext cx="45772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2s in </a:t>
            </a:r>
            <a:r>
              <a:rPr lang="en-GB" sz="4400" dirty="0">
                <a:solidFill>
                  <a:srgbClr val="FF0000"/>
                </a:solidFill>
              </a:rPr>
              <a:t>7</a:t>
            </a:r>
            <a:r>
              <a:rPr lang="en-GB" sz="4400" dirty="0"/>
              <a:t>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12416" y="3774532"/>
            <a:ext cx="4279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3 </a:t>
            </a:r>
            <a:r>
              <a:rPr lang="en-GB" sz="4400" dirty="0"/>
              <a:t>with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>
                <a:solidFill>
                  <a:schemeClr val="tx2"/>
                </a:solidFill>
              </a:rPr>
              <a:t>1</a:t>
            </a:r>
            <a:r>
              <a:rPr lang="en-GB" sz="4400" dirty="0">
                <a:solidFill>
                  <a:srgbClr val="FF0000"/>
                </a:solidFill>
              </a:rPr>
              <a:t> </a:t>
            </a:r>
            <a:r>
              <a:rPr lang="en-GB" sz="4400" dirty="0"/>
              <a:t>left over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600" y="4483095"/>
            <a:ext cx="48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2s in </a:t>
            </a:r>
            <a:r>
              <a:rPr lang="en-GB" sz="4400" dirty="0">
                <a:solidFill>
                  <a:srgbClr val="0070C0"/>
                </a:solidFill>
              </a:rPr>
              <a:t>1</a:t>
            </a:r>
            <a:r>
              <a:rPr lang="en-GB" sz="4400" dirty="0">
                <a:solidFill>
                  <a:srgbClr val="FFC000"/>
                </a:solidFill>
              </a:rPr>
              <a:t>0</a:t>
            </a:r>
            <a:r>
              <a:rPr lang="en-GB" sz="4400" dirty="0"/>
              <a:t>?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58697" y="4483095"/>
            <a:ext cx="84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C000"/>
                </a:solidFill>
              </a:rPr>
              <a:t>5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493467" y="2057400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248400" y="2050026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953000" y="1954028"/>
            <a:ext cx="6036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0000"/>
                </a:solidFill>
              </a:rPr>
              <a:t>3</a:t>
            </a:r>
            <a:endParaRPr lang="en-GB" sz="4400" dirty="0"/>
          </a:p>
        </p:txBody>
      </p:sp>
      <p:sp>
        <p:nvSpPr>
          <p:cNvPr id="25" name="TextBox 24"/>
          <p:cNvSpPr txBox="1"/>
          <p:nvPr/>
        </p:nvSpPr>
        <p:spPr>
          <a:xfrm>
            <a:off x="5595475" y="2639876"/>
            <a:ext cx="622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2"/>
                </a:solidFill>
              </a:rPr>
              <a:t>1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549078" y="1954027"/>
            <a:ext cx="84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FFC00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loud 26"/>
              <p:cNvSpPr/>
              <p:nvPr/>
            </p:nvSpPr>
            <p:spPr>
              <a:xfrm>
                <a:off x="-4916" y="1585452"/>
                <a:ext cx="3886200" cy="1691148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7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.02 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÷2=3.51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Cloud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16" y="1585452"/>
                <a:ext cx="3886200" cy="1691148"/>
              </a:xfrm>
              <a:prstGeom prst="cloud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224297" y="5404936"/>
            <a:ext cx="48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How many 2s in </a:t>
            </a:r>
            <a:r>
              <a:rPr lang="en-GB" sz="4400" dirty="0">
                <a:solidFill>
                  <a:srgbClr val="00B050"/>
                </a:solidFill>
              </a:rPr>
              <a:t>2</a:t>
            </a:r>
            <a:r>
              <a:rPr lang="en-GB" sz="4400" dirty="0"/>
              <a:t>?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30789" y="5404936"/>
            <a:ext cx="84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</a:rPr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6817595" y="2057400"/>
            <a:ext cx="0" cy="1600200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03921" y="1954028"/>
            <a:ext cx="848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00B05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0164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23" grpId="0"/>
      <p:bldP spid="25" grpId="0"/>
      <p:bldP spid="26" grpId="0"/>
      <p:bldP spid="27" grpId="0" animBg="1"/>
      <p:bldP spid="28" grpId="0"/>
      <p:bldP spid="29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itchFamily="66" charset="0"/>
              </a:rPr>
              <a:t>Match the divisions to their answers!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3"/>
              <p:cNvSpPr/>
              <p:nvPr/>
            </p:nvSpPr>
            <p:spPr>
              <a:xfrm>
                <a:off x="228600" y="16002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7.23 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÷3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loud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600200"/>
                <a:ext cx="2133600" cy="990600"/>
              </a:xfrm>
              <a:prstGeom prst="cloud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loud 4"/>
              <p:cNvSpPr/>
              <p:nvPr/>
            </p:nvSpPr>
            <p:spPr>
              <a:xfrm>
                <a:off x="228600" y="28956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7.05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÷3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Cloud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895600"/>
                <a:ext cx="2133600" cy="990600"/>
              </a:xfrm>
              <a:prstGeom prst="cloud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loud 5"/>
              <p:cNvSpPr/>
              <p:nvPr/>
            </p:nvSpPr>
            <p:spPr>
              <a:xfrm>
                <a:off x="228600" y="41148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8.24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loud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114800"/>
                <a:ext cx="2133600" cy="990600"/>
              </a:xfrm>
              <a:prstGeom prst="cloud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loud 6"/>
              <p:cNvSpPr/>
              <p:nvPr/>
            </p:nvSpPr>
            <p:spPr>
              <a:xfrm>
                <a:off x="228600" y="53340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8.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36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÷2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Cloud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334000"/>
                <a:ext cx="2133600" cy="990600"/>
              </a:xfrm>
              <a:prstGeom prst="cloud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loud 7"/>
              <p:cNvSpPr/>
              <p:nvPr/>
            </p:nvSpPr>
            <p:spPr>
              <a:xfrm>
                <a:off x="6553200" y="16002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2.35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loud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1600200"/>
                <a:ext cx="2133600" cy="990600"/>
              </a:xfrm>
              <a:prstGeom prst="cloud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loud 8"/>
              <p:cNvSpPr/>
              <p:nvPr/>
            </p:nvSpPr>
            <p:spPr>
              <a:xfrm>
                <a:off x="6553200" y="28956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2.41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Cloud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2895600"/>
                <a:ext cx="2133600" cy="990600"/>
              </a:xfrm>
              <a:prstGeom prst="cloud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loud 9"/>
              <p:cNvSpPr/>
              <p:nvPr/>
            </p:nvSpPr>
            <p:spPr>
              <a:xfrm>
                <a:off x="6553200" y="41148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4.12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Cloud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4114800"/>
                <a:ext cx="2133600" cy="990600"/>
              </a:xfrm>
              <a:prstGeom prst="cloud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loud 10"/>
              <p:cNvSpPr/>
              <p:nvPr/>
            </p:nvSpPr>
            <p:spPr>
              <a:xfrm>
                <a:off x="6531078" y="53340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>
                          <a:solidFill>
                            <a:schemeClr val="tx1"/>
                          </a:solidFill>
                          <a:latin typeface="Cambria Math"/>
                        </a:rPr>
                        <m:t>4.12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Cloud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078" y="5334000"/>
                <a:ext cx="2133600" cy="990600"/>
              </a:xfrm>
              <a:prstGeom prst="cloud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>
            <a:stCxn id="4" idx="0"/>
            <a:endCxn id="9" idx="2"/>
          </p:cNvCxnSpPr>
          <p:nvPr/>
        </p:nvCxnSpPr>
        <p:spPr>
          <a:xfrm>
            <a:off x="2360422" y="2095500"/>
            <a:ext cx="4199396" cy="1295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0"/>
            <a:endCxn id="8" idx="2"/>
          </p:cNvCxnSpPr>
          <p:nvPr/>
        </p:nvCxnSpPr>
        <p:spPr>
          <a:xfrm flipV="1">
            <a:off x="2360422" y="2095500"/>
            <a:ext cx="4199396" cy="1295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0"/>
            <a:endCxn id="11" idx="2"/>
          </p:cNvCxnSpPr>
          <p:nvPr/>
        </p:nvCxnSpPr>
        <p:spPr>
          <a:xfrm>
            <a:off x="2360422" y="5829300"/>
            <a:ext cx="417727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0"/>
            <a:endCxn id="10" idx="2"/>
          </p:cNvCxnSpPr>
          <p:nvPr/>
        </p:nvCxnSpPr>
        <p:spPr>
          <a:xfrm>
            <a:off x="2360422" y="4610100"/>
            <a:ext cx="419939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129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itchFamily="66" charset="0"/>
              </a:rPr>
              <a:t>Match the divisions to their answers!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loud 3"/>
              <p:cNvSpPr/>
              <p:nvPr/>
            </p:nvSpPr>
            <p:spPr>
              <a:xfrm>
                <a:off x="228600" y="16002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.42 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÷3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loud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600200"/>
                <a:ext cx="2133600" cy="990600"/>
              </a:xfrm>
              <a:prstGeom prst="cloud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loud 4"/>
              <p:cNvSpPr/>
              <p:nvPr/>
            </p:nvSpPr>
            <p:spPr>
              <a:xfrm>
                <a:off x="228600" y="28956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9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.45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÷3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Cloud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895600"/>
                <a:ext cx="2133600" cy="990600"/>
              </a:xfrm>
              <a:prstGeom prst="cloud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loud 5"/>
              <p:cNvSpPr/>
              <p:nvPr/>
            </p:nvSpPr>
            <p:spPr>
              <a:xfrm>
                <a:off x="228600" y="41148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10.75</m:t>
                      </m:r>
                      <m:r>
                        <a:rPr lang="en-GB" sz="20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20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5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Cloud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114800"/>
                <a:ext cx="2133600" cy="990600"/>
              </a:xfrm>
              <a:prstGeom prst="cloud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loud 6"/>
              <p:cNvSpPr/>
              <p:nvPr/>
            </p:nvSpPr>
            <p:spPr>
              <a:xfrm>
                <a:off x="228600" y="53340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9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.54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÷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3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Cloud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334000"/>
                <a:ext cx="2133600" cy="990600"/>
              </a:xfrm>
              <a:prstGeom prst="cloud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loud 7"/>
              <p:cNvSpPr/>
              <p:nvPr/>
            </p:nvSpPr>
            <p:spPr>
              <a:xfrm>
                <a:off x="6553200" y="16002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3.18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loud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1600200"/>
                <a:ext cx="2133600" cy="990600"/>
              </a:xfrm>
              <a:prstGeom prst="cloud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loud 8"/>
              <p:cNvSpPr/>
              <p:nvPr/>
            </p:nvSpPr>
            <p:spPr>
              <a:xfrm>
                <a:off x="6553200" y="28956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3.15</m:t>
                      </m:r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Cloud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2895600"/>
                <a:ext cx="2133600" cy="990600"/>
              </a:xfrm>
              <a:prstGeom prst="cloud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loud 9"/>
              <p:cNvSpPr/>
              <p:nvPr/>
            </p:nvSpPr>
            <p:spPr>
              <a:xfrm>
                <a:off x="6553200" y="41148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2.15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Cloud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4114800"/>
                <a:ext cx="2133600" cy="990600"/>
              </a:xfrm>
              <a:prstGeom prst="cloud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loud 10"/>
              <p:cNvSpPr/>
              <p:nvPr/>
            </p:nvSpPr>
            <p:spPr>
              <a:xfrm>
                <a:off x="6531078" y="5334000"/>
                <a:ext cx="2133600" cy="990600"/>
              </a:xfrm>
              <a:prstGeom prst="cloud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GB" sz="3200" i="1">
                          <a:solidFill>
                            <a:schemeClr val="tx1"/>
                          </a:solidFill>
                          <a:latin typeface="Cambria Math"/>
                        </a:rPr>
                        <m:t>.1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Cloud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078" y="5334000"/>
                <a:ext cx="2133600" cy="990600"/>
              </a:xfrm>
              <a:prstGeom prst="cloud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>
            <a:stCxn id="6" idx="0"/>
            <a:endCxn id="10" idx="2"/>
          </p:cNvCxnSpPr>
          <p:nvPr/>
        </p:nvCxnSpPr>
        <p:spPr>
          <a:xfrm>
            <a:off x="2360422" y="4610100"/>
            <a:ext cx="419939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0"/>
            <a:endCxn id="8" idx="2"/>
          </p:cNvCxnSpPr>
          <p:nvPr/>
        </p:nvCxnSpPr>
        <p:spPr>
          <a:xfrm flipV="1">
            <a:off x="2360422" y="2095500"/>
            <a:ext cx="4199396" cy="3733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0"/>
            <a:endCxn id="11" idx="2"/>
          </p:cNvCxnSpPr>
          <p:nvPr/>
        </p:nvCxnSpPr>
        <p:spPr>
          <a:xfrm>
            <a:off x="2360422" y="2095500"/>
            <a:ext cx="4177274" cy="3733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0"/>
            <a:endCxn id="9" idx="2"/>
          </p:cNvCxnSpPr>
          <p:nvPr/>
        </p:nvCxnSpPr>
        <p:spPr>
          <a:xfrm>
            <a:off x="2360422" y="3390900"/>
            <a:ext cx="419939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65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291</Words>
  <Application>Microsoft Macintosh PowerPoint</Application>
  <PresentationFormat>On-screen Show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Comic Sans MS</vt:lpstr>
      <vt:lpstr>Office Theme</vt:lpstr>
      <vt:lpstr>Maths Learning Intention: Dividing Decimals by whole numbers</vt:lpstr>
      <vt:lpstr>Something to start with…</vt:lpstr>
      <vt:lpstr>Division is the inverse of multiplication</vt:lpstr>
      <vt:lpstr>We can use ‘short’ division to divide decimal numbers</vt:lpstr>
      <vt:lpstr>We can use ‘short’ division to divide decimal numbers</vt:lpstr>
      <vt:lpstr>We can use ‘short’ division to divide decimal numbers</vt:lpstr>
      <vt:lpstr>Match the divisions to their answers!</vt:lpstr>
      <vt:lpstr>Match the divisions to their answers!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Dividing Decimals !</dc:title>
  <dc:creator>James</dc:creator>
  <cp:lastModifiedBy>Kilmartin, Rachel</cp:lastModifiedBy>
  <cp:revision>27</cp:revision>
  <dcterms:created xsi:type="dcterms:W3CDTF">2006-08-16T00:00:00Z</dcterms:created>
  <dcterms:modified xsi:type="dcterms:W3CDTF">2021-02-26T20:39:00Z</dcterms:modified>
</cp:coreProperties>
</file>