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17" autoAdjust="0"/>
    <p:restoredTop sz="94660"/>
  </p:normalViewPr>
  <p:slideViewPr>
    <p:cSldViewPr snapToGrid="0">
      <p:cViewPr varScale="1">
        <p:scale>
          <a:sx n="107" d="100"/>
          <a:sy n="107" d="100"/>
        </p:scale>
        <p:origin x="672" y="16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23B716-69ED-4C4B-99B5-B0F7CA2CAC4D}"/>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C12BBD0F-DADE-44C9-AD38-34AB82A9D75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81016BF4-C890-4B54-8525-DE74B0B8BD96}"/>
              </a:ext>
            </a:extLst>
          </p:cNvPr>
          <p:cNvSpPr>
            <a:spLocks noGrp="1"/>
          </p:cNvSpPr>
          <p:nvPr>
            <p:ph type="dt" sz="half" idx="10"/>
          </p:nvPr>
        </p:nvSpPr>
        <p:spPr/>
        <p:txBody>
          <a:bodyPr/>
          <a:lstStyle/>
          <a:p>
            <a:fld id="{5FEFFF90-DCC6-43C8-93C3-0AA1AE678EF0}" type="datetimeFigureOut">
              <a:rPr lang="en-GB" smtClean="0"/>
              <a:t>13/02/2021</a:t>
            </a:fld>
            <a:endParaRPr lang="en-GB"/>
          </a:p>
        </p:txBody>
      </p:sp>
      <p:sp>
        <p:nvSpPr>
          <p:cNvPr id="5" name="Footer Placeholder 4">
            <a:extLst>
              <a:ext uri="{FF2B5EF4-FFF2-40B4-BE49-F238E27FC236}">
                <a16:creationId xmlns:a16="http://schemas.microsoft.com/office/drawing/2014/main" id="{8D3658F5-DAD7-4FF7-B6D6-83530A886CCF}"/>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D21E02AA-6F61-4107-B949-E8D939D01AEC}"/>
              </a:ext>
            </a:extLst>
          </p:cNvPr>
          <p:cNvSpPr>
            <a:spLocks noGrp="1"/>
          </p:cNvSpPr>
          <p:nvPr>
            <p:ph type="sldNum" sz="quarter" idx="12"/>
          </p:nvPr>
        </p:nvSpPr>
        <p:spPr/>
        <p:txBody>
          <a:bodyPr/>
          <a:lstStyle/>
          <a:p>
            <a:fld id="{9EC3AE3A-6647-43A3-AB56-77A9EA9FC11D}" type="slidenum">
              <a:rPr lang="en-GB" smtClean="0"/>
              <a:t>‹#›</a:t>
            </a:fld>
            <a:endParaRPr lang="en-GB"/>
          </a:p>
        </p:txBody>
      </p:sp>
    </p:spTree>
    <p:extLst>
      <p:ext uri="{BB962C8B-B14F-4D97-AF65-F5344CB8AC3E}">
        <p14:creationId xmlns:p14="http://schemas.microsoft.com/office/powerpoint/2010/main" val="2432988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AFC2A5-33B1-48E8-AC55-8BDC0F89652D}"/>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EF4D8526-387F-4621-B2AE-0448D566C8E3}"/>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041ECD58-517B-41F5-B6A0-D30AC545DEFA}"/>
              </a:ext>
            </a:extLst>
          </p:cNvPr>
          <p:cNvSpPr>
            <a:spLocks noGrp="1"/>
          </p:cNvSpPr>
          <p:nvPr>
            <p:ph type="dt" sz="half" idx="10"/>
          </p:nvPr>
        </p:nvSpPr>
        <p:spPr/>
        <p:txBody>
          <a:bodyPr/>
          <a:lstStyle/>
          <a:p>
            <a:fld id="{5FEFFF90-DCC6-43C8-93C3-0AA1AE678EF0}" type="datetimeFigureOut">
              <a:rPr lang="en-GB" smtClean="0"/>
              <a:t>13/02/2021</a:t>
            </a:fld>
            <a:endParaRPr lang="en-GB"/>
          </a:p>
        </p:txBody>
      </p:sp>
      <p:sp>
        <p:nvSpPr>
          <p:cNvPr id="5" name="Footer Placeholder 4">
            <a:extLst>
              <a:ext uri="{FF2B5EF4-FFF2-40B4-BE49-F238E27FC236}">
                <a16:creationId xmlns:a16="http://schemas.microsoft.com/office/drawing/2014/main" id="{37D46D53-9D14-4A29-8CCB-72B90CF64D31}"/>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4B30CF9A-AF65-4380-8631-B896DB33CF7F}"/>
              </a:ext>
            </a:extLst>
          </p:cNvPr>
          <p:cNvSpPr>
            <a:spLocks noGrp="1"/>
          </p:cNvSpPr>
          <p:nvPr>
            <p:ph type="sldNum" sz="quarter" idx="12"/>
          </p:nvPr>
        </p:nvSpPr>
        <p:spPr/>
        <p:txBody>
          <a:bodyPr/>
          <a:lstStyle/>
          <a:p>
            <a:fld id="{9EC3AE3A-6647-43A3-AB56-77A9EA9FC11D}" type="slidenum">
              <a:rPr lang="en-GB" smtClean="0"/>
              <a:t>‹#›</a:t>
            </a:fld>
            <a:endParaRPr lang="en-GB"/>
          </a:p>
        </p:txBody>
      </p:sp>
    </p:spTree>
    <p:extLst>
      <p:ext uri="{BB962C8B-B14F-4D97-AF65-F5344CB8AC3E}">
        <p14:creationId xmlns:p14="http://schemas.microsoft.com/office/powerpoint/2010/main" val="27920876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A3BB87BE-A6C2-4430-8072-B176DEB68D4F}"/>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4D89B3DA-A615-4F80-A066-875EAC4E0193}"/>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F3AC7E8A-A75E-4E6E-9AD8-3DC33F65CE62}"/>
              </a:ext>
            </a:extLst>
          </p:cNvPr>
          <p:cNvSpPr>
            <a:spLocks noGrp="1"/>
          </p:cNvSpPr>
          <p:nvPr>
            <p:ph type="dt" sz="half" idx="10"/>
          </p:nvPr>
        </p:nvSpPr>
        <p:spPr/>
        <p:txBody>
          <a:bodyPr/>
          <a:lstStyle/>
          <a:p>
            <a:fld id="{5FEFFF90-DCC6-43C8-93C3-0AA1AE678EF0}" type="datetimeFigureOut">
              <a:rPr lang="en-GB" smtClean="0"/>
              <a:t>13/02/2021</a:t>
            </a:fld>
            <a:endParaRPr lang="en-GB"/>
          </a:p>
        </p:txBody>
      </p:sp>
      <p:sp>
        <p:nvSpPr>
          <p:cNvPr id="5" name="Footer Placeholder 4">
            <a:extLst>
              <a:ext uri="{FF2B5EF4-FFF2-40B4-BE49-F238E27FC236}">
                <a16:creationId xmlns:a16="http://schemas.microsoft.com/office/drawing/2014/main" id="{06839884-B90D-4CAF-8F8A-302620AEDF77}"/>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F8170FCB-43EA-448B-B43C-9B0FBA0C02A6}"/>
              </a:ext>
            </a:extLst>
          </p:cNvPr>
          <p:cNvSpPr>
            <a:spLocks noGrp="1"/>
          </p:cNvSpPr>
          <p:nvPr>
            <p:ph type="sldNum" sz="quarter" idx="12"/>
          </p:nvPr>
        </p:nvSpPr>
        <p:spPr/>
        <p:txBody>
          <a:bodyPr/>
          <a:lstStyle/>
          <a:p>
            <a:fld id="{9EC3AE3A-6647-43A3-AB56-77A9EA9FC11D}" type="slidenum">
              <a:rPr lang="en-GB" smtClean="0"/>
              <a:t>‹#›</a:t>
            </a:fld>
            <a:endParaRPr lang="en-GB"/>
          </a:p>
        </p:txBody>
      </p:sp>
    </p:spTree>
    <p:extLst>
      <p:ext uri="{BB962C8B-B14F-4D97-AF65-F5344CB8AC3E}">
        <p14:creationId xmlns:p14="http://schemas.microsoft.com/office/powerpoint/2010/main" val="15838021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816A1D-63BF-479C-BE3D-76FEA849E255}"/>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93F9287C-9F03-4900-A7F5-D1805218381F}"/>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4E1905A3-3AC1-42BE-BC1E-88307050911F}"/>
              </a:ext>
            </a:extLst>
          </p:cNvPr>
          <p:cNvSpPr>
            <a:spLocks noGrp="1"/>
          </p:cNvSpPr>
          <p:nvPr>
            <p:ph type="dt" sz="half" idx="10"/>
          </p:nvPr>
        </p:nvSpPr>
        <p:spPr/>
        <p:txBody>
          <a:bodyPr/>
          <a:lstStyle/>
          <a:p>
            <a:fld id="{5FEFFF90-DCC6-43C8-93C3-0AA1AE678EF0}" type="datetimeFigureOut">
              <a:rPr lang="en-GB" smtClean="0"/>
              <a:t>13/02/2021</a:t>
            </a:fld>
            <a:endParaRPr lang="en-GB"/>
          </a:p>
        </p:txBody>
      </p:sp>
      <p:sp>
        <p:nvSpPr>
          <p:cNvPr id="5" name="Footer Placeholder 4">
            <a:extLst>
              <a:ext uri="{FF2B5EF4-FFF2-40B4-BE49-F238E27FC236}">
                <a16:creationId xmlns:a16="http://schemas.microsoft.com/office/drawing/2014/main" id="{B3DB6C91-5D47-41D9-A885-7A646BF957AD}"/>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C9887C7C-4576-484D-B340-E89410EF37C3}"/>
              </a:ext>
            </a:extLst>
          </p:cNvPr>
          <p:cNvSpPr>
            <a:spLocks noGrp="1"/>
          </p:cNvSpPr>
          <p:nvPr>
            <p:ph type="sldNum" sz="quarter" idx="12"/>
          </p:nvPr>
        </p:nvSpPr>
        <p:spPr/>
        <p:txBody>
          <a:bodyPr/>
          <a:lstStyle/>
          <a:p>
            <a:fld id="{9EC3AE3A-6647-43A3-AB56-77A9EA9FC11D}" type="slidenum">
              <a:rPr lang="en-GB" smtClean="0"/>
              <a:t>‹#›</a:t>
            </a:fld>
            <a:endParaRPr lang="en-GB"/>
          </a:p>
        </p:txBody>
      </p:sp>
    </p:spTree>
    <p:extLst>
      <p:ext uri="{BB962C8B-B14F-4D97-AF65-F5344CB8AC3E}">
        <p14:creationId xmlns:p14="http://schemas.microsoft.com/office/powerpoint/2010/main" val="37679583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3E77DC-F427-4E59-BA08-EC4ACFA5F899}"/>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28B129B8-BF83-4C6F-8583-3A41BE5D4F4E}"/>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86C7C250-92BB-4050-B0FF-D5972AC76EFD}"/>
              </a:ext>
            </a:extLst>
          </p:cNvPr>
          <p:cNvSpPr>
            <a:spLocks noGrp="1"/>
          </p:cNvSpPr>
          <p:nvPr>
            <p:ph type="dt" sz="half" idx="10"/>
          </p:nvPr>
        </p:nvSpPr>
        <p:spPr/>
        <p:txBody>
          <a:bodyPr/>
          <a:lstStyle/>
          <a:p>
            <a:fld id="{5FEFFF90-DCC6-43C8-93C3-0AA1AE678EF0}" type="datetimeFigureOut">
              <a:rPr lang="en-GB" smtClean="0"/>
              <a:t>13/02/2021</a:t>
            </a:fld>
            <a:endParaRPr lang="en-GB"/>
          </a:p>
        </p:txBody>
      </p:sp>
      <p:sp>
        <p:nvSpPr>
          <p:cNvPr id="5" name="Footer Placeholder 4">
            <a:extLst>
              <a:ext uri="{FF2B5EF4-FFF2-40B4-BE49-F238E27FC236}">
                <a16:creationId xmlns:a16="http://schemas.microsoft.com/office/drawing/2014/main" id="{2F215444-A80E-4FC4-A72B-F62D611F2EEA}"/>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03D1CC55-38A2-4C50-BE3D-99112A115C0E}"/>
              </a:ext>
            </a:extLst>
          </p:cNvPr>
          <p:cNvSpPr>
            <a:spLocks noGrp="1"/>
          </p:cNvSpPr>
          <p:nvPr>
            <p:ph type="sldNum" sz="quarter" idx="12"/>
          </p:nvPr>
        </p:nvSpPr>
        <p:spPr/>
        <p:txBody>
          <a:bodyPr/>
          <a:lstStyle/>
          <a:p>
            <a:fld id="{9EC3AE3A-6647-43A3-AB56-77A9EA9FC11D}" type="slidenum">
              <a:rPr lang="en-GB" smtClean="0"/>
              <a:t>‹#›</a:t>
            </a:fld>
            <a:endParaRPr lang="en-GB"/>
          </a:p>
        </p:txBody>
      </p:sp>
    </p:spTree>
    <p:extLst>
      <p:ext uri="{BB962C8B-B14F-4D97-AF65-F5344CB8AC3E}">
        <p14:creationId xmlns:p14="http://schemas.microsoft.com/office/powerpoint/2010/main" val="17935081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E7F0CB-73FF-4C24-9032-4A5852BFC44A}"/>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B4C6287D-9765-48B7-999E-4E833DF84EEA}"/>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AB99446A-CBA6-401A-BC04-7B350B5E2E47}"/>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30273EA8-D2B9-4C51-B051-80F473B06063}"/>
              </a:ext>
            </a:extLst>
          </p:cNvPr>
          <p:cNvSpPr>
            <a:spLocks noGrp="1"/>
          </p:cNvSpPr>
          <p:nvPr>
            <p:ph type="dt" sz="half" idx="10"/>
          </p:nvPr>
        </p:nvSpPr>
        <p:spPr/>
        <p:txBody>
          <a:bodyPr/>
          <a:lstStyle/>
          <a:p>
            <a:fld id="{5FEFFF90-DCC6-43C8-93C3-0AA1AE678EF0}" type="datetimeFigureOut">
              <a:rPr lang="en-GB" smtClean="0"/>
              <a:t>13/02/2021</a:t>
            </a:fld>
            <a:endParaRPr lang="en-GB"/>
          </a:p>
        </p:txBody>
      </p:sp>
      <p:sp>
        <p:nvSpPr>
          <p:cNvPr id="6" name="Footer Placeholder 5">
            <a:extLst>
              <a:ext uri="{FF2B5EF4-FFF2-40B4-BE49-F238E27FC236}">
                <a16:creationId xmlns:a16="http://schemas.microsoft.com/office/drawing/2014/main" id="{BC8B0215-4B47-4200-907A-BA62BB3A013B}"/>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65B85CEA-90C8-47DC-82F5-C1AEBC358CBA}"/>
              </a:ext>
            </a:extLst>
          </p:cNvPr>
          <p:cNvSpPr>
            <a:spLocks noGrp="1"/>
          </p:cNvSpPr>
          <p:nvPr>
            <p:ph type="sldNum" sz="quarter" idx="12"/>
          </p:nvPr>
        </p:nvSpPr>
        <p:spPr/>
        <p:txBody>
          <a:bodyPr/>
          <a:lstStyle/>
          <a:p>
            <a:fld id="{9EC3AE3A-6647-43A3-AB56-77A9EA9FC11D}" type="slidenum">
              <a:rPr lang="en-GB" smtClean="0"/>
              <a:t>‹#›</a:t>
            </a:fld>
            <a:endParaRPr lang="en-GB"/>
          </a:p>
        </p:txBody>
      </p:sp>
    </p:spTree>
    <p:extLst>
      <p:ext uri="{BB962C8B-B14F-4D97-AF65-F5344CB8AC3E}">
        <p14:creationId xmlns:p14="http://schemas.microsoft.com/office/powerpoint/2010/main" val="307997118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5463EC-8845-42EE-81DC-3D703155C8C9}"/>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B71EE170-8E6E-4E6D-9E7B-E107DFC17A0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C8E7D03D-727C-469B-82B0-946F8BCFC194}"/>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CE6EE307-AF60-4647-9EE7-56238B1C7F0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04300FE3-D362-48C8-9177-A21901B43165}"/>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1FE52EDB-67E2-40FC-82E7-87E3E18C51AE}"/>
              </a:ext>
            </a:extLst>
          </p:cNvPr>
          <p:cNvSpPr>
            <a:spLocks noGrp="1"/>
          </p:cNvSpPr>
          <p:nvPr>
            <p:ph type="dt" sz="half" idx="10"/>
          </p:nvPr>
        </p:nvSpPr>
        <p:spPr/>
        <p:txBody>
          <a:bodyPr/>
          <a:lstStyle/>
          <a:p>
            <a:fld id="{5FEFFF90-DCC6-43C8-93C3-0AA1AE678EF0}" type="datetimeFigureOut">
              <a:rPr lang="en-GB" smtClean="0"/>
              <a:t>13/02/2021</a:t>
            </a:fld>
            <a:endParaRPr lang="en-GB"/>
          </a:p>
        </p:txBody>
      </p:sp>
      <p:sp>
        <p:nvSpPr>
          <p:cNvPr id="8" name="Footer Placeholder 7">
            <a:extLst>
              <a:ext uri="{FF2B5EF4-FFF2-40B4-BE49-F238E27FC236}">
                <a16:creationId xmlns:a16="http://schemas.microsoft.com/office/drawing/2014/main" id="{2310BA3E-960B-4D50-8712-36A167E7E781}"/>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7FF62D11-576F-4182-B91F-6EFC74451ACA}"/>
              </a:ext>
            </a:extLst>
          </p:cNvPr>
          <p:cNvSpPr>
            <a:spLocks noGrp="1"/>
          </p:cNvSpPr>
          <p:nvPr>
            <p:ph type="sldNum" sz="quarter" idx="12"/>
          </p:nvPr>
        </p:nvSpPr>
        <p:spPr/>
        <p:txBody>
          <a:bodyPr/>
          <a:lstStyle/>
          <a:p>
            <a:fld id="{9EC3AE3A-6647-43A3-AB56-77A9EA9FC11D}" type="slidenum">
              <a:rPr lang="en-GB" smtClean="0"/>
              <a:t>‹#›</a:t>
            </a:fld>
            <a:endParaRPr lang="en-GB"/>
          </a:p>
        </p:txBody>
      </p:sp>
    </p:spTree>
    <p:extLst>
      <p:ext uri="{BB962C8B-B14F-4D97-AF65-F5344CB8AC3E}">
        <p14:creationId xmlns:p14="http://schemas.microsoft.com/office/powerpoint/2010/main" val="54362654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F391A2-51C2-4F6F-86DB-286DFE556CFF}"/>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D0CBA9CD-5357-448D-A11F-7BB0EF15A813}"/>
              </a:ext>
            </a:extLst>
          </p:cNvPr>
          <p:cNvSpPr>
            <a:spLocks noGrp="1"/>
          </p:cNvSpPr>
          <p:nvPr>
            <p:ph type="dt" sz="half" idx="10"/>
          </p:nvPr>
        </p:nvSpPr>
        <p:spPr/>
        <p:txBody>
          <a:bodyPr/>
          <a:lstStyle/>
          <a:p>
            <a:fld id="{5FEFFF90-DCC6-43C8-93C3-0AA1AE678EF0}" type="datetimeFigureOut">
              <a:rPr lang="en-GB" smtClean="0"/>
              <a:t>13/02/2021</a:t>
            </a:fld>
            <a:endParaRPr lang="en-GB"/>
          </a:p>
        </p:txBody>
      </p:sp>
      <p:sp>
        <p:nvSpPr>
          <p:cNvPr id="4" name="Footer Placeholder 3">
            <a:extLst>
              <a:ext uri="{FF2B5EF4-FFF2-40B4-BE49-F238E27FC236}">
                <a16:creationId xmlns:a16="http://schemas.microsoft.com/office/drawing/2014/main" id="{AFF7D574-9975-45E2-BCA7-8ADED3B18D62}"/>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F2B3A9F7-01EE-4606-B153-FC265868C196}"/>
              </a:ext>
            </a:extLst>
          </p:cNvPr>
          <p:cNvSpPr>
            <a:spLocks noGrp="1"/>
          </p:cNvSpPr>
          <p:nvPr>
            <p:ph type="sldNum" sz="quarter" idx="12"/>
          </p:nvPr>
        </p:nvSpPr>
        <p:spPr/>
        <p:txBody>
          <a:bodyPr/>
          <a:lstStyle/>
          <a:p>
            <a:fld id="{9EC3AE3A-6647-43A3-AB56-77A9EA9FC11D}" type="slidenum">
              <a:rPr lang="en-GB" smtClean="0"/>
              <a:t>‹#›</a:t>
            </a:fld>
            <a:endParaRPr lang="en-GB"/>
          </a:p>
        </p:txBody>
      </p:sp>
    </p:spTree>
    <p:extLst>
      <p:ext uri="{BB962C8B-B14F-4D97-AF65-F5344CB8AC3E}">
        <p14:creationId xmlns:p14="http://schemas.microsoft.com/office/powerpoint/2010/main" val="11202644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DBA7B651-69EA-46F7-A9E8-E26A9389E789}"/>
              </a:ext>
            </a:extLst>
          </p:cNvPr>
          <p:cNvSpPr>
            <a:spLocks noGrp="1"/>
          </p:cNvSpPr>
          <p:nvPr>
            <p:ph type="dt" sz="half" idx="10"/>
          </p:nvPr>
        </p:nvSpPr>
        <p:spPr/>
        <p:txBody>
          <a:bodyPr/>
          <a:lstStyle/>
          <a:p>
            <a:fld id="{5FEFFF90-DCC6-43C8-93C3-0AA1AE678EF0}" type="datetimeFigureOut">
              <a:rPr lang="en-GB" smtClean="0"/>
              <a:t>13/02/2021</a:t>
            </a:fld>
            <a:endParaRPr lang="en-GB"/>
          </a:p>
        </p:txBody>
      </p:sp>
      <p:sp>
        <p:nvSpPr>
          <p:cNvPr id="3" name="Footer Placeholder 2">
            <a:extLst>
              <a:ext uri="{FF2B5EF4-FFF2-40B4-BE49-F238E27FC236}">
                <a16:creationId xmlns:a16="http://schemas.microsoft.com/office/drawing/2014/main" id="{55216A79-B8ED-4EDC-9BAC-A35552D0E1D0}"/>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7488532F-C148-4E22-A657-163B24B3CA31}"/>
              </a:ext>
            </a:extLst>
          </p:cNvPr>
          <p:cNvSpPr>
            <a:spLocks noGrp="1"/>
          </p:cNvSpPr>
          <p:nvPr>
            <p:ph type="sldNum" sz="quarter" idx="12"/>
          </p:nvPr>
        </p:nvSpPr>
        <p:spPr/>
        <p:txBody>
          <a:bodyPr/>
          <a:lstStyle/>
          <a:p>
            <a:fld id="{9EC3AE3A-6647-43A3-AB56-77A9EA9FC11D}" type="slidenum">
              <a:rPr lang="en-GB" smtClean="0"/>
              <a:t>‹#›</a:t>
            </a:fld>
            <a:endParaRPr lang="en-GB"/>
          </a:p>
        </p:txBody>
      </p:sp>
    </p:spTree>
    <p:extLst>
      <p:ext uri="{BB962C8B-B14F-4D97-AF65-F5344CB8AC3E}">
        <p14:creationId xmlns:p14="http://schemas.microsoft.com/office/powerpoint/2010/main" val="189694938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30A429-5010-43FE-AE02-13D244A3CBC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15474ED3-0C73-44AF-AE7C-14B2C8379A5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CD71DBB2-F171-4952-82F4-3CFFEDF04FC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A63EFC5-137B-40A0-8774-14EFD611511B}"/>
              </a:ext>
            </a:extLst>
          </p:cNvPr>
          <p:cNvSpPr>
            <a:spLocks noGrp="1"/>
          </p:cNvSpPr>
          <p:nvPr>
            <p:ph type="dt" sz="half" idx="10"/>
          </p:nvPr>
        </p:nvSpPr>
        <p:spPr/>
        <p:txBody>
          <a:bodyPr/>
          <a:lstStyle/>
          <a:p>
            <a:fld id="{5FEFFF90-DCC6-43C8-93C3-0AA1AE678EF0}" type="datetimeFigureOut">
              <a:rPr lang="en-GB" smtClean="0"/>
              <a:t>13/02/2021</a:t>
            </a:fld>
            <a:endParaRPr lang="en-GB"/>
          </a:p>
        </p:txBody>
      </p:sp>
      <p:sp>
        <p:nvSpPr>
          <p:cNvPr id="6" name="Footer Placeholder 5">
            <a:extLst>
              <a:ext uri="{FF2B5EF4-FFF2-40B4-BE49-F238E27FC236}">
                <a16:creationId xmlns:a16="http://schemas.microsoft.com/office/drawing/2014/main" id="{6E2C6191-AB69-42DC-89D2-E64A6D815C93}"/>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9809C8A0-80FD-4295-831B-713BCD33442F}"/>
              </a:ext>
            </a:extLst>
          </p:cNvPr>
          <p:cNvSpPr>
            <a:spLocks noGrp="1"/>
          </p:cNvSpPr>
          <p:nvPr>
            <p:ph type="sldNum" sz="quarter" idx="12"/>
          </p:nvPr>
        </p:nvSpPr>
        <p:spPr/>
        <p:txBody>
          <a:bodyPr/>
          <a:lstStyle/>
          <a:p>
            <a:fld id="{9EC3AE3A-6647-43A3-AB56-77A9EA9FC11D}" type="slidenum">
              <a:rPr lang="en-GB" smtClean="0"/>
              <a:t>‹#›</a:t>
            </a:fld>
            <a:endParaRPr lang="en-GB"/>
          </a:p>
        </p:txBody>
      </p:sp>
    </p:spTree>
    <p:extLst>
      <p:ext uri="{BB962C8B-B14F-4D97-AF65-F5344CB8AC3E}">
        <p14:creationId xmlns:p14="http://schemas.microsoft.com/office/powerpoint/2010/main" val="22082689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582F31-ED82-4E4B-A063-652593A1C81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1561E60D-94FA-44C4-B3E4-5A59C59F085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D0CDE773-7A8F-4573-8CAD-B6764C77EFE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F00ED5F-61C5-48A5-8A3A-7F768906F0E9}"/>
              </a:ext>
            </a:extLst>
          </p:cNvPr>
          <p:cNvSpPr>
            <a:spLocks noGrp="1"/>
          </p:cNvSpPr>
          <p:nvPr>
            <p:ph type="dt" sz="half" idx="10"/>
          </p:nvPr>
        </p:nvSpPr>
        <p:spPr/>
        <p:txBody>
          <a:bodyPr/>
          <a:lstStyle/>
          <a:p>
            <a:fld id="{5FEFFF90-DCC6-43C8-93C3-0AA1AE678EF0}" type="datetimeFigureOut">
              <a:rPr lang="en-GB" smtClean="0"/>
              <a:t>13/02/2021</a:t>
            </a:fld>
            <a:endParaRPr lang="en-GB"/>
          </a:p>
        </p:txBody>
      </p:sp>
      <p:sp>
        <p:nvSpPr>
          <p:cNvPr id="6" name="Footer Placeholder 5">
            <a:extLst>
              <a:ext uri="{FF2B5EF4-FFF2-40B4-BE49-F238E27FC236}">
                <a16:creationId xmlns:a16="http://schemas.microsoft.com/office/drawing/2014/main" id="{229853C8-9770-497F-B73C-CE184F8EA402}"/>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C45A0309-E926-4125-B45D-F934CEE4596D}"/>
              </a:ext>
            </a:extLst>
          </p:cNvPr>
          <p:cNvSpPr>
            <a:spLocks noGrp="1"/>
          </p:cNvSpPr>
          <p:nvPr>
            <p:ph type="sldNum" sz="quarter" idx="12"/>
          </p:nvPr>
        </p:nvSpPr>
        <p:spPr/>
        <p:txBody>
          <a:bodyPr/>
          <a:lstStyle/>
          <a:p>
            <a:fld id="{9EC3AE3A-6647-43A3-AB56-77A9EA9FC11D}" type="slidenum">
              <a:rPr lang="en-GB" smtClean="0"/>
              <a:t>‹#›</a:t>
            </a:fld>
            <a:endParaRPr lang="en-GB"/>
          </a:p>
        </p:txBody>
      </p:sp>
    </p:spTree>
    <p:extLst>
      <p:ext uri="{BB962C8B-B14F-4D97-AF65-F5344CB8AC3E}">
        <p14:creationId xmlns:p14="http://schemas.microsoft.com/office/powerpoint/2010/main" val="26267119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0802FE6-58D9-469E-8B1C-BC80212C29D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B3B1CC00-111C-49F4-BF5A-E9CF9D4CF48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712C7942-4783-4721-8930-68BCFCD01B4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FEFFF90-DCC6-43C8-93C3-0AA1AE678EF0}" type="datetimeFigureOut">
              <a:rPr lang="en-GB" smtClean="0"/>
              <a:t>13/02/2021</a:t>
            </a:fld>
            <a:endParaRPr lang="en-GB"/>
          </a:p>
        </p:txBody>
      </p:sp>
      <p:sp>
        <p:nvSpPr>
          <p:cNvPr id="5" name="Footer Placeholder 4">
            <a:extLst>
              <a:ext uri="{FF2B5EF4-FFF2-40B4-BE49-F238E27FC236}">
                <a16:creationId xmlns:a16="http://schemas.microsoft.com/office/drawing/2014/main" id="{66BBA740-476F-4B97-9088-75C0B438CFF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79BD6BDD-3F5C-4EDC-BFAA-A0DCF57F122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EC3AE3A-6647-43A3-AB56-77A9EA9FC11D}" type="slidenum">
              <a:rPr lang="en-GB" smtClean="0"/>
              <a:t>‹#›</a:t>
            </a:fld>
            <a:endParaRPr lang="en-GB"/>
          </a:p>
        </p:txBody>
      </p:sp>
    </p:spTree>
    <p:extLst>
      <p:ext uri="{BB962C8B-B14F-4D97-AF65-F5344CB8AC3E}">
        <p14:creationId xmlns:p14="http://schemas.microsoft.com/office/powerpoint/2010/main" val="180117500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4718A9-26F3-439F-94C3-CD5F8722EA54}"/>
              </a:ext>
            </a:extLst>
          </p:cNvPr>
          <p:cNvSpPr>
            <a:spLocks noGrp="1"/>
          </p:cNvSpPr>
          <p:nvPr>
            <p:ph type="ctrTitle"/>
          </p:nvPr>
        </p:nvSpPr>
        <p:spPr/>
        <p:txBody>
          <a:bodyPr>
            <a:normAutofit/>
          </a:bodyPr>
          <a:lstStyle/>
          <a:p>
            <a:pPr algn="l"/>
            <a:r>
              <a:rPr lang="en-GB" u="sng" dirty="0">
                <a:latin typeface="Arial" panose="020B0604020202020204" pitchFamily="34" charset="0"/>
                <a:cs typeface="Arial" panose="020B0604020202020204" pitchFamily="34" charset="0"/>
              </a:rPr>
              <a:t>Learning intention – </a:t>
            </a:r>
            <a:br>
              <a:rPr lang="en-GB" u="sng" dirty="0">
                <a:latin typeface="Arial" panose="020B0604020202020204" pitchFamily="34" charset="0"/>
                <a:cs typeface="Arial" panose="020B0604020202020204" pitchFamily="34" charset="0"/>
              </a:rPr>
            </a:br>
            <a:r>
              <a:rPr lang="en-GB" u="sng" dirty="0">
                <a:latin typeface="Arial" panose="020B0604020202020204" pitchFamily="34" charset="0"/>
                <a:cs typeface="Arial" panose="020B0604020202020204" pitchFamily="34" charset="0"/>
              </a:rPr>
              <a:t>To understand proportion</a:t>
            </a:r>
          </a:p>
        </p:txBody>
      </p:sp>
    </p:spTree>
    <p:extLst>
      <p:ext uri="{BB962C8B-B14F-4D97-AF65-F5344CB8AC3E}">
        <p14:creationId xmlns:p14="http://schemas.microsoft.com/office/powerpoint/2010/main" val="349269019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C5C7F2-E290-4B73-8425-E61D4CAF4E09}"/>
              </a:ext>
            </a:extLst>
          </p:cNvPr>
          <p:cNvSpPr>
            <a:spLocks noGrp="1"/>
          </p:cNvSpPr>
          <p:nvPr>
            <p:ph type="title"/>
          </p:nvPr>
        </p:nvSpPr>
        <p:spPr/>
        <p:txBody>
          <a:bodyPr/>
          <a:lstStyle/>
          <a:p>
            <a:r>
              <a:rPr lang="en-GB" dirty="0">
                <a:latin typeface="Arial" panose="020B0604020202020204" pitchFamily="34" charset="0"/>
                <a:cs typeface="Arial" panose="020B0604020202020204" pitchFamily="34" charset="0"/>
              </a:rPr>
              <a:t>Proportion</a:t>
            </a:r>
          </a:p>
        </p:txBody>
      </p:sp>
      <p:sp>
        <p:nvSpPr>
          <p:cNvPr id="3" name="Content Placeholder 2">
            <a:extLst>
              <a:ext uri="{FF2B5EF4-FFF2-40B4-BE49-F238E27FC236}">
                <a16:creationId xmlns:a16="http://schemas.microsoft.com/office/drawing/2014/main" id="{FD1381F2-93F8-40C2-83C2-3C99B8CD336E}"/>
              </a:ext>
            </a:extLst>
          </p:cNvPr>
          <p:cNvSpPr>
            <a:spLocks noGrp="1"/>
          </p:cNvSpPr>
          <p:nvPr>
            <p:ph idx="1"/>
          </p:nvPr>
        </p:nvSpPr>
        <p:spPr/>
        <p:txBody>
          <a:bodyPr/>
          <a:lstStyle/>
          <a:p>
            <a:pPr marL="0" indent="0">
              <a:buNone/>
            </a:pPr>
            <a:r>
              <a:rPr lang="en-GB" sz="2400" dirty="0">
                <a:latin typeface="Arial" panose="020B0604020202020204" pitchFamily="34" charset="0"/>
                <a:cs typeface="Arial" panose="020B0604020202020204" pitchFamily="34" charset="0"/>
              </a:rPr>
              <a:t>What is proportion?</a:t>
            </a:r>
          </a:p>
          <a:p>
            <a:pPr marL="0" indent="0" algn="l" fontAlgn="base">
              <a:buNone/>
            </a:pPr>
            <a:r>
              <a:rPr lang="en-GB" sz="2400" b="1" i="0" dirty="0">
                <a:effectLst/>
                <a:latin typeface="Arial" panose="020B0604020202020204" pitchFamily="34" charset="0"/>
                <a:cs typeface="Arial" panose="020B0604020202020204" pitchFamily="34" charset="0"/>
              </a:rPr>
              <a:t>Proportion tells us about a portion or part in relation to a whole.</a:t>
            </a:r>
            <a:endParaRPr lang="en-GB" sz="2400" b="0" i="0" dirty="0">
              <a:effectLst/>
              <a:latin typeface="Arial" panose="020B0604020202020204" pitchFamily="34" charset="0"/>
              <a:cs typeface="Arial" panose="020B0604020202020204" pitchFamily="34" charset="0"/>
            </a:endParaRPr>
          </a:p>
          <a:p>
            <a:pPr marL="0" indent="0" algn="l" fontAlgn="base">
              <a:buNone/>
            </a:pPr>
            <a:r>
              <a:rPr lang="en-GB" sz="2400" b="0" i="0" dirty="0">
                <a:effectLst/>
                <a:latin typeface="Arial" panose="020B0604020202020204" pitchFamily="34" charset="0"/>
                <a:cs typeface="Arial" panose="020B0604020202020204" pitchFamily="34" charset="0"/>
              </a:rPr>
              <a:t>For example, look at the following diagram, there are 2 green triangles in every six triangles (expressed as a fraction, 2/6 of the triangles are green).</a:t>
            </a:r>
          </a:p>
          <a:p>
            <a:pPr marL="0" indent="0" algn="l" fontAlgn="base">
              <a:buNone/>
            </a:pPr>
            <a:endParaRPr lang="en-GB" b="0" i="0" dirty="0">
              <a:solidFill>
                <a:srgbClr val="333333"/>
              </a:solidFill>
              <a:effectLst/>
              <a:latin typeface="Nunito"/>
            </a:endParaRPr>
          </a:p>
          <a:p>
            <a:pPr marL="0" indent="0">
              <a:buNone/>
            </a:pPr>
            <a:endParaRPr lang="en-GB" dirty="0"/>
          </a:p>
        </p:txBody>
      </p:sp>
      <p:pic>
        <p:nvPicPr>
          <p:cNvPr id="5" name="Picture 4">
            <a:extLst>
              <a:ext uri="{FF2B5EF4-FFF2-40B4-BE49-F238E27FC236}">
                <a16:creationId xmlns:a16="http://schemas.microsoft.com/office/drawing/2014/main" id="{4DF1047A-EAD8-4833-B2E6-5E7B670C9577}"/>
              </a:ext>
            </a:extLst>
          </p:cNvPr>
          <p:cNvPicPr>
            <a:picLocks noChangeAspect="1"/>
          </p:cNvPicPr>
          <p:nvPr/>
        </p:nvPicPr>
        <p:blipFill rotWithShape="1">
          <a:blip r:embed="rId2"/>
          <a:srcRect l="8370" t="48229" r="59022" b="40671"/>
          <a:stretch/>
        </p:blipFill>
        <p:spPr>
          <a:xfrm>
            <a:off x="954156" y="4129217"/>
            <a:ext cx="7438038" cy="1423444"/>
          </a:xfrm>
          <a:prstGeom prst="rect">
            <a:avLst/>
          </a:prstGeom>
        </p:spPr>
      </p:pic>
      <p:pic>
        <p:nvPicPr>
          <p:cNvPr id="6" name="Picture 5">
            <a:extLst>
              <a:ext uri="{FF2B5EF4-FFF2-40B4-BE49-F238E27FC236}">
                <a16:creationId xmlns:a16="http://schemas.microsoft.com/office/drawing/2014/main" id="{9D836B7B-8FB9-4BE6-BB91-F4FFF3B16A83}"/>
              </a:ext>
            </a:extLst>
          </p:cNvPr>
          <p:cNvPicPr>
            <a:picLocks noChangeAspect="1"/>
          </p:cNvPicPr>
          <p:nvPr/>
        </p:nvPicPr>
        <p:blipFill rotWithShape="1">
          <a:blip r:embed="rId2"/>
          <a:srcRect l="8370" t="48229" r="59022" b="40671"/>
          <a:stretch/>
        </p:blipFill>
        <p:spPr>
          <a:xfrm>
            <a:off x="954156" y="5288782"/>
            <a:ext cx="7438038" cy="1423444"/>
          </a:xfrm>
          <a:prstGeom prst="rect">
            <a:avLst/>
          </a:prstGeom>
        </p:spPr>
      </p:pic>
      <p:sp>
        <p:nvSpPr>
          <p:cNvPr id="7" name="TextBox 6">
            <a:extLst>
              <a:ext uri="{FF2B5EF4-FFF2-40B4-BE49-F238E27FC236}">
                <a16:creationId xmlns:a16="http://schemas.microsoft.com/office/drawing/2014/main" id="{13641C62-3831-45BC-BE70-BE286E23B71A}"/>
              </a:ext>
            </a:extLst>
          </p:cNvPr>
          <p:cNvSpPr txBox="1"/>
          <p:nvPr/>
        </p:nvSpPr>
        <p:spPr>
          <a:xfrm>
            <a:off x="8812696" y="4129217"/>
            <a:ext cx="2862469" cy="2308324"/>
          </a:xfrm>
          <a:prstGeom prst="rect">
            <a:avLst/>
          </a:prstGeom>
          <a:noFill/>
        </p:spPr>
        <p:txBody>
          <a:bodyPr wrap="square" rtlCol="0">
            <a:spAutoFit/>
          </a:bodyPr>
          <a:lstStyle/>
          <a:p>
            <a:r>
              <a:rPr lang="en-GB" b="0" i="0" dirty="0">
                <a:solidFill>
                  <a:srgbClr val="333333"/>
                </a:solidFill>
                <a:effectLst/>
                <a:latin typeface="Arial" panose="020B0604020202020204" pitchFamily="34" charset="0"/>
                <a:cs typeface="Arial" panose="020B0604020202020204" pitchFamily="34" charset="0"/>
              </a:rPr>
              <a:t>This is different to </a:t>
            </a:r>
            <a:r>
              <a:rPr lang="en-GB" b="0" i="0" u="none" strike="noStrike" dirty="0">
                <a:effectLst/>
                <a:latin typeface="Arial" panose="020B0604020202020204" pitchFamily="34" charset="0"/>
                <a:cs typeface="Arial" panose="020B0604020202020204" pitchFamily="34" charset="0"/>
              </a:rPr>
              <a:t>ratio</a:t>
            </a:r>
            <a:r>
              <a:rPr lang="en-GB" b="0" i="0" dirty="0">
                <a:effectLst/>
                <a:latin typeface="Arial" panose="020B0604020202020204" pitchFamily="34" charset="0"/>
                <a:cs typeface="Arial" panose="020B0604020202020204" pitchFamily="34" charset="0"/>
              </a:rPr>
              <a:t>,</a:t>
            </a:r>
            <a:r>
              <a:rPr lang="en-GB" b="0" i="0" dirty="0">
                <a:solidFill>
                  <a:srgbClr val="333333"/>
                </a:solidFill>
                <a:effectLst/>
                <a:latin typeface="Arial" panose="020B0604020202020204" pitchFamily="34" charset="0"/>
                <a:cs typeface="Arial" panose="020B0604020202020204" pitchFamily="34" charset="0"/>
              </a:rPr>
              <a:t> which compares how much of one thing there is compared to another thing; we would say the ratio of green triangles to yellow triangles, is two to four or 2:4.</a:t>
            </a:r>
            <a:endParaRPr lang="en-GB"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2876918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494E96-3EDF-4BB7-9E5B-30EC9BACCA16}"/>
              </a:ext>
            </a:extLst>
          </p:cNvPr>
          <p:cNvSpPr>
            <a:spLocks noGrp="1"/>
          </p:cNvSpPr>
          <p:nvPr>
            <p:ph type="title"/>
          </p:nvPr>
        </p:nvSpPr>
        <p:spPr>
          <a:xfrm>
            <a:off x="0" y="0"/>
            <a:ext cx="10515600" cy="1325563"/>
          </a:xfrm>
        </p:spPr>
        <p:txBody>
          <a:bodyPr/>
          <a:lstStyle/>
          <a:p>
            <a:r>
              <a:rPr lang="en-GB" dirty="0">
                <a:latin typeface="Arial" panose="020B0604020202020204" pitchFamily="34" charset="0"/>
                <a:cs typeface="Arial" panose="020B0604020202020204" pitchFamily="34" charset="0"/>
              </a:rPr>
              <a:t>Proportion problems</a:t>
            </a:r>
          </a:p>
        </p:txBody>
      </p:sp>
      <p:sp>
        <p:nvSpPr>
          <p:cNvPr id="3" name="Content Placeholder 2">
            <a:extLst>
              <a:ext uri="{FF2B5EF4-FFF2-40B4-BE49-F238E27FC236}">
                <a16:creationId xmlns:a16="http://schemas.microsoft.com/office/drawing/2014/main" id="{33DDDE5E-5332-4DD4-9031-C6E15753BBDA}"/>
              </a:ext>
            </a:extLst>
          </p:cNvPr>
          <p:cNvSpPr>
            <a:spLocks noGrp="1"/>
          </p:cNvSpPr>
          <p:nvPr>
            <p:ph idx="1"/>
          </p:nvPr>
        </p:nvSpPr>
        <p:spPr>
          <a:xfrm>
            <a:off x="318052" y="1205948"/>
            <a:ext cx="11569148" cy="5446643"/>
          </a:xfrm>
        </p:spPr>
        <p:txBody>
          <a:bodyPr>
            <a:normAutofit lnSpcReduction="10000"/>
          </a:bodyPr>
          <a:lstStyle/>
          <a:p>
            <a:pPr marL="0" indent="0" algn="l" fontAlgn="base">
              <a:buNone/>
            </a:pPr>
            <a:r>
              <a:rPr lang="en-GB" b="0" dirty="0">
                <a:effectLst/>
                <a:latin typeface="Arial" panose="020B0604020202020204" pitchFamily="34" charset="0"/>
                <a:cs typeface="Arial" panose="020B0604020202020204" pitchFamily="34" charset="0"/>
              </a:rPr>
              <a:t>There are 15 sweets in a jar. One in every 5 sweets is cherry-flavoured. How many sweets are cherry-flavoured?</a:t>
            </a:r>
          </a:p>
          <a:p>
            <a:pPr marL="0" indent="0" algn="l" fontAlgn="base">
              <a:buNone/>
            </a:pPr>
            <a:endParaRPr lang="en-GB" b="0" dirty="0">
              <a:effectLst/>
              <a:latin typeface="Arial" panose="020B0604020202020204" pitchFamily="34" charset="0"/>
              <a:cs typeface="Arial" panose="020B0604020202020204" pitchFamily="34" charset="0"/>
            </a:endParaRPr>
          </a:p>
          <a:p>
            <a:pPr marL="0" indent="0" algn="l" fontAlgn="base">
              <a:buNone/>
            </a:pPr>
            <a:r>
              <a:rPr lang="en-GB" b="0" dirty="0">
                <a:effectLst/>
                <a:latin typeface="Arial" panose="020B0604020202020204" pitchFamily="34" charset="0"/>
                <a:cs typeface="Arial" panose="020B0604020202020204" pitchFamily="34" charset="0"/>
              </a:rPr>
              <a:t>The long way to work this out would be to draw a diagram of the 15 sweets, with one symbol (X) for cherry-flavoured sweets and one symbol (0) for sweets that are not cherry-flavoured, for example:</a:t>
            </a:r>
          </a:p>
          <a:p>
            <a:pPr marL="0" indent="0" algn="l" fontAlgn="base">
              <a:buNone/>
            </a:pPr>
            <a:r>
              <a:rPr lang="en-GB" b="1" dirty="0">
                <a:effectLst/>
                <a:latin typeface="Arial" panose="020B0604020202020204" pitchFamily="34" charset="0"/>
                <a:cs typeface="Arial" panose="020B0604020202020204" pitchFamily="34" charset="0"/>
              </a:rPr>
              <a:t>X  0 0 0 0</a:t>
            </a:r>
            <a:endParaRPr lang="en-GB" b="0" dirty="0">
              <a:effectLst/>
              <a:latin typeface="Arial" panose="020B0604020202020204" pitchFamily="34" charset="0"/>
              <a:cs typeface="Arial" panose="020B0604020202020204" pitchFamily="34" charset="0"/>
            </a:endParaRPr>
          </a:p>
          <a:p>
            <a:pPr marL="0" indent="0" algn="l" fontAlgn="base">
              <a:buNone/>
            </a:pPr>
            <a:r>
              <a:rPr lang="en-GB" b="0" dirty="0">
                <a:effectLst/>
                <a:latin typeface="Arial" panose="020B0604020202020204" pitchFamily="34" charset="0"/>
                <a:cs typeface="Arial" panose="020B0604020202020204" pitchFamily="34" charset="0"/>
              </a:rPr>
              <a:t>X  0 0 0 0</a:t>
            </a:r>
          </a:p>
          <a:p>
            <a:pPr marL="0" indent="0" algn="l" fontAlgn="base">
              <a:buNone/>
            </a:pPr>
            <a:r>
              <a:rPr lang="en-GB" b="0" dirty="0">
                <a:effectLst/>
                <a:latin typeface="Arial" panose="020B0604020202020204" pitchFamily="34" charset="0"/>
                <a:cs typeface="Arial" panose="020B0604020202020204" pitchFamily="34" charset="0"/>
              </a:rPr>
              <a:t>X  0 0 0 0</a:t>
            </a:r>
          </a:p>
          <a:p>
            <a:pPr marL="0" indent="0" algn="l" fontAlgn="base">
              <a:buNone/>
            </a:pPr>
            <a:endParaRPr lang="en-GB" b="0" dirty="0">
              <a:effectLst/>
              <a:latin typeface="Arial" panose="020B0604020202020204" pitchFamily="34" charset="0"/>
              <a:cs typeface="Arial" panose="020B0604020202020204" pitchFamily="34" charset="0"/>
            </a:endParaRPr>
          </a:p>
          <a:p>
            <a:pPr marL="0" indent="0" algn="l" fontAlgn="base">
              <a:buNone/>
            </a:pPr>
            <a:r>
              <a:rPr lang="en-GB" b="0" dirty="0">
                <a:effectLst/>
                <a:latin typeface="Arial" panose="020B0604020202020204" pitchFamily="34" charset="0"/>
                <a:cs typeface="Arial" panose="020B0604020202020204" pitchFamily="34" charset="0"/>
              </a:rPr>
              <a:t>You can see from this diagram that there were three cherry-flavoured sweets altogether.</a:t>
            </a:r>
          </a:p>
          <a:p>
            <a:pPr marL="0" indent="0">
              <a:buNone/>
            </a:pPr>
            <a:endParaRPr lang="en-GB" dirty="0"/>
          </a:p>
        </p:txBody>
      </p:sp>
    </p:spTree>
    <p:extLst>
      <p:ext uri="{BB962C8B-B14F-4D97-AF65-F5344CB8AC3E}">
        <p14:creationId xmlns:p14="http://schemas.microsoft.com/office/powerpoint/2010/main" val="58978397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EB99516-DBFD-43FB-80EF-6C8CC0550AA5}"/>
              </a:ext>
            </a:extLst>
          </p:cNvPr>
          <p:cNvSpPr>
            <a:spLocks noGrp="1"/>
          </p:cNvSpPr>
          <p:nvPr>
            <p:ph idx="1"/>
          </p:nvPr>
        </p:nvSpPr>
        <p:spPr>
          <a:xfrm>
            <a:off x="450574" y="371061"/>
            <a:ext cx="11463130" cy="5805902"/>
          </a:xfrm>
        </p:spPr>
        <p:txBody>
          <a:bodyPr/>
          <a:lstStyle/>
          <a:p>
            <a:pPr marL="0" indent="0" algn="l" fontAlgn="base">
              <a:buNone/>
            </a:pPr>
            <a:r>
              <a:rPr lang="en-GB" b="1" i="0" dirty="0">
                <a:solidFill>
                  <a:srgbClr val="333333"/>
                </a:solidFill>
                <a:effectLst/>
                <a:latin typeface="Arial" panose="020B0604020202020204" pitchFamily="34" charset="0"/>
                <a:cs typeface="Arial" panose="020B0604020202020204" pitchFamily="34" charset="0"/>
              </a:rPr>
              <a:t>To solve proportion problems using a quicker method</a:t>
            </a:r>
            <a:r>
              <a:rPr lang="en-GB" b="0" i="0" dirty="0">
                <a:solidFill>
                  <a:srgbClr val="333333"/>
                </a:solidFill>
                <a:effectLst/>
                <a:latin typeface="Arial" panose="020B0604020202020204" pitchFamily="34" charset="0"/>
                <a:cs typeface="Arial" panose="020B0604020202020204" pitchFamily="34" charset="0"/>
              </a:rPr>
              <a:t>:</a:t>
            </a:r>
          </a:p>
          <a:p>
            <a:pPr marL="0" indent="0" algn="l" fontAlgn="base">
              <a:buNone/>
            </a:pPr>
            <a:endParaRPr lang="en-GB" b="0" i="0" dirty="0">
              <a:solidFill>
                <a:srgbClr val="333333"/>
              </a:solidFill>
              <a:effectLst/>
              <a:latin typeface="Arial" panose="020B0604020202020204" pitchFamily="34" charset="0"/>
              <a:cs typeface="Arial" panose="020B0604020202020204" pitchFamily="34" charset="0"/>
            </a:endParaRPr>
          </a:p>
          <a:p>
            <a:pPr marL="0" indent="0" algn="l" fontAlgn="base">
              <a:buNone/>
            </a:pPr>
            <a:r>
              <a:rPr lang="en-GB" b="0" i="1" dirty="0">
                <a:effectLst/>
                <a:latin typeface="Arial" panose="020B0604020202020204" pitchFamily="34" charset="0"/>
                <a:cs typeface="Arial" panose="020B0604020202020204" pitchFamily="34" charset="0"/>
              </a:rPr>
              <a:t>There are 56 bananas in a box. Two in every seven of them are bruised. How many are bruised?</a:t>
            </a:r>
          </a:p>
          <a:p>
            <a:pPr marL="0" indent="0" algn="l" fontAlgn="base">
              <a:buNone/>
            </a:pPr>
            <a:endParaRPr lang="en-GB" b="0" i="0" dirty="0">
              <a:effectLst/>
              <a:latin typeface="Arial" panose="020B0604020202020204" pitchFamily="34" charset="0"/>
              <a:cs typeface="Arial" panose="020B0604020202020204" pitchFamily="34" charset="0"/>
            </a:endParaRPr>
          </a:p>
          <a:p>
            <a:pPr marL="0" indent="0" algn="l">
              <a:buNone/>
            </a:pPr>
            <a:r>
              <a:rPr lang="en-GB" b="0" i="0" dirty="0">
                <a:effectLst/>
                <a:latin typeface="Arial" panose="020B0604020202020204" pitchFamily="34" charset="0"/>
                <a:cs typeface="Arial" panose="020B0604020202020204" pitchFamily="34" charset="0"/>
              </a:rPr>
              <a:t>Work this out by calculating how many groups of 7 bananas there are in the box.</a:t>
            </a:r>
          </a:p>
          <a:p>
            <a:pPr marL="0" indent="0" algn="l">
              <a:buNone/>
            </a:pPr>
            <a:endParaRPr lang="en-GB" b="0" i="0" dirty="0">
              <a:effectLst/>
              <a:latin typeface="Arial" panose="020B0604020202020204" pitchFamily="34" charset="0"/>
              <a:cs typeface="Arial" panose="020B0604020202020204" pitchFamily="34" charset="0"/>
            </a:endParaRPr>
          </a:p>
          <a:p>
            <a:pPr marL="0" indent="0" algn="l">
              <a:buNone/>
            </a:pPr>
            <a:r>
              <a:rPr lang="en-GB" b="0" i="0" dirty="0">
                <a:effectLst/>
                <a:latin typeface="Arial" panose="020B0604020202020204" pitchFamily="34" charset="0"/>
                <a:cs typeface="Arial" panose="020B0604020202020204" pitchFamily="34" charset="0"/>
              </a:rPr>
              <a:t>To do this, divide 56 by 7 which would give 8.</a:t>
            </a:r>
          </a:p>
          <a:p>
            <a:pPr marL="0" indent="0" algn="l">
              <a:buNone/>
            </a:pPr>
            <a:endParaRPr lang="en-GB" b="0" i="0" dirty="0">
              <a:effectLst/>
              <a:latin typeface="Arial" panose="020B0604020202020204" pitchFamily="34" charset="0"/>
              <a:cs typeface="Arial" panose="020B0604020202020204" pitchFamily="34" charset="0"/>
            </a:endParaRPr>
          </a:p>
          <a:p>
            <a:pPr marL="0" indent="0" algn="l">
              <a:buNone/>
            </a:pPr>
            <a:r>
              <a:rPr lang="en-GB" b="0" i="0" dirty="0">
                <a:effectLst/>
                <a:latin typeface="Arial" panose="020B0604020202020204" pitchFamily="34" charset="0"/>
                <a:cs typeface="Arial" panose="020B0604020202020204" pitchFamily="34" charset="0"/>
              </a:rPr>
              <a:t>Now multiply the 2 bruised bananas in every group by 8 to make 16.</a:t>
            </a:r>
          </a:p>
          <a:p>
            <a:pPr marL="0" indent="0">
              <a:buNone/>
            </a:pPr>
            <a:endParaRPr lang="en-GB" dirty="0"/>
          </a:p>
        </p:txBody>
      </p:sp>
    </p:spTree>
    <p:extLst>
      <p:ext uri="{BB962C8B-B14F-4D97-AF65-F5344CB8AC3E}">
        <p14:creationId xmlns:p14="http://schemas.microsoft.com/office/powerpoint/2010/main" val="402371228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7F6A594-F3D1-41D5-BDBD-7026B05DA909}"/>
              </a:ext>
            </a:extLst>
          </p:cNvPr>
          <p:cNvSpPr>
            <a:spLocks noGrp="1"/>
          </p:cNvSpPr>
          <p:nvPr>
            <p:ph idx="1"/>
          </p:nvPr>
        </p:nvSpPr>
        <p:spPr>
          <a:xfrm>
            <a:off x="225287" y="304800"/>
            <a:ext cx="11688417" cy="6334539"/>
          </a:xfrm>
        </p:spPr>
        <p:txBody>
          <a:bodyPr>
            <a:normAutofit/>
          </a:bodyPr>
          <a:lstStyle/>
          <a:p>
            <a:pPr marL="0" indent="0" algn="l" fontAlgn="base">
              <a:buNone/>
            </a:pPr>
            <a:r>
              <a:rPr lang="en-GB" sz="3600" b="0" i="0" dirty="0">
                <a:effectLst/>
                <a:latin typeface="Arial" panose="020B0604020202020204" pitchFamily="34" charset="0"/>
                <a:cs typeface="Arial" panose="020B0604020202020204" pitchFamily="34" charset="0"/>
              </a:rPr>
              <a:t>You may come across problems where you have to scale a recipe up or down, for example:</a:t>
            </a:r>
          </a:p>
          <a:p>
            <a:pPr marL="0" indent="0" algn="l" fontAlgn="base">
              <a:buNone/>
            </a:pPr>
            <a:endParaRPr lang="en-GB" sz="3600" b="0" i="0" dirty="0">
              <a:effectLst/>
              <a:latin typeface="Arial" panose="020B0604020202020204" pitchFamily="34" charset="0"/>
              <a:cs typeface="Arial" panose="020B0604020202020204" pitchFamily="34" charset="0"/>
            </a:endParaRPr>
          </a:p>
          <a:p>
            <a:pPr marL="0" indent="0" algn="l" fontAlgn="base">
              <a:buNone/>
            </a:pPr>
            <a:r>
              <a:rPr lang="en-GB" sz="3600" b="0" i="1" dirty="0">
                <a:effectLst/>
                <a:latin typeface="Arial" panose="020B0604020202020204" pitchFamily="34" charset="0"/>
                <a:cs typeface="Arial" panose="020B0604020202020204" pitchFamily="34" charset="0"/>
              </a:rPr>
              <a:t>This is a recipe that will make 24 cupcakes:</a:t>
            </a:r>
            <a:br>
              <a:rPr lang="en-GB" sz="3600" b="0" i="1" dirty="0">
                <a:effectLst/>
                <a:latin typeface="Arial" panose="020B0604020202020204" pitchFamily="34" charset="0"/>
                <a:cs typeface="Arial" panose="020B0604020202020204" pitchFamily="34" charset="0"/>
              </a:rPr>
            </a:br>
            <a:r>
              <a:rPr lang="en-GB" sz="3600" b="0" i="1" dirty="0">
                <a:effectLst/>
                <a:latin typeface="Arial" panose="020B0604020202020204" pitchFamily="34" charset="0"/>
                <a:cs typeface="Arial" panose="020B0604020202020204" pitchFamily="34" charset="0"/>
              </a:rPr>
              <a:t>2 eggs</a:t>
            </a:r>
            <a:br>
              <a:rPr lang="en-GB" sz="3600" b="0" i="1" dirty="0">
                <a:effectLst/>
                <a:latin typeface="Arial" panose="020B0604020202020204" pitchFamily="34" charset="0"/>
                <a:cs typeface="Arial" panose="020B0604020202020204" pitchFamily="34" charset="0"/>
              </a:rPr>
            </a:br>
            <a:r>
              <a:rPr lang="en-GB" sz="3600" b="0" i="1" dirty="0">
                <a:effectLst/>
                <a:latin typeface="Arial" panose="020B0604020202020204" pitchFamily="34" charset="0"/>
                <a:cs typeface="Arial" panose="020B0604020202020204" pitchFamily="34" charset="0"/>
              </a:rPr>
              <a:t>200g of flour</a:t>
            </a:r>
            <a:br>
              <a:rPr lang="en-GB" sz="3600" b="0" i="1" dirty="0">
                <a:effectLst/>
                <a:latin typeface="Arial" panose="020B0604020202020204" pitchFamily="34" charset="0"/>
                <a:cs typeface="Arial" panose="020B0604020202020204" pitchFamily="34" charset="0"/>
              </a:rPr>
            </a:br>
            <a:r>
              <a:rPr lang="en-GB" sz="3600" b="0" i="1" dirty="0">
                <a:effectLst/>
                <a:latin typeface="Arial" panose="020B0604020202020204" pitchFamily="34" charset="0"/>
                <a:cs typeface="Arial" panose="020B0604020202020204" pitchFamily="34" charset="0"/>
              </a:rPr>
              <a:t>100g of butter</a:t>
            </a:r>
            <a:br>
              <a:rPr lang="en-GB" sz="3600" b="0" i="1" dirty="0">
                <a:effectLst/>
                <a:latin typeface="Arial" panose="020B0604020202020204" pitchFamily="34" charset="0"/>
                <a:cs typeface="Arial" panose="020B0604020202020204" pitchFamily="34" charset="0"/>
              </a:rPr>
            </a:br>
            <a:r>
              <a:rPr lang="en-GB" sz="3600" b="0" i="1" dirty="0">
                <a:effectLst/>
                <a:latin typeface="Arial" panose="020B0604020202020204" pitchFamily="34" charset="0"/>
                <a:cs typeface="Arial" panose="020B0604020202020204" pitchFamily="34" charset="0"/>
              </a:rPr>
              <a:t>50g cocoa powder</a:t>
            </a:r>
            <a:br>
              <a:rPr lang="en-GB" sz="3600" b="0" i="1" dirty="0">
                <a:effectLst/>
                <a:latin typeface="Arial" panose="020B0604020202020204" pitchFamily="34" charset="0"/>
                <a:cs typeface="Arial" panose="020B0604020202020204" pitchFamily="34" charset="0"/>
              </a:rPr>
            </a:br>
            <a:r>
              <a:rPr lang="en-GB" sz="3600" b="0" i="1" dirty="0">
                <a:effectLst/>
                <a:latin typeface="Arial" panose="020B0604020202020204" pitchFamily="34" charset="0"/>
                <a:cs typeface="Arial" panose="020B0604020202020204" pitchFamily="34" charset="0"/>
              </a:rPr>
              <a:t>I need to make 36 cupcakes. How much do I need of each ingredient?</a:t>
            </a:r>
          </a:p>
          <a:p>
            <a:pPr marL="0" indent="0" algn="l" fontAlgn="base">
              <a:buNone/>
            </a:pPr>
            <a:endParaRPr lang="en-GB" b="0" i="0" dirty="0">
              <a:solidFill>
                <a:srgbClr val="333333"/>
              </a:solidFill>
              <a:effectLst/>
              <a:latin typeface="Nunito"/>
            </a:endParaRPr>
          </a:p>
          <a:p>
            <a:pPr marL="0" indent="0">
              <a:buNone/>
            </a:pPr>
            <a:endParaRPr lang="en-GB" dirty="0"/>
          </a:p>
        </p:txBody>
      </p:sp>
    </p:spTree>
    <p:extLst>
      <p:ext uri="{BB962C8B-B14F-4D97-AF65-F5344CB8AC3E}">
        <p14:creationId xmlns:p14="http://schemas.microsoft.com/office/powerpoint/2010/main" val="129560884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6153984-B582-4435-BFDF-6C13E42EBA56}"/>
              </a:ext>
            </a:extLst>
          </p:cNvPr>
          <p:cNvSpPr>
            <a:spLocks noGrp="1"/>
          </p:cNvSpPr>
          <p:nvPr>
            <p:ph idx="1"/>
          </p:nvPr>
        </p:nvSpPr>
        <p:spPr>
          <a:xfrm>
            <a:off x="397565" y="556591"/>
            <a:ext cx="11383618" cy="5620372"/>
          </a:xfrm>
        </p:spPr>
        <p:txBody>
          <a:bodyPr/>
          <a:lstStyle/>
          <a:p>
            <a:pPr marL="0" indent="0" algn="l" fontAlgn="base">
              <a:buNone/>
            </a:pPr>
            <a:r>
              <a:rPr lang="en-GB" b="0" i="0" dirty="0">
                <a:effectLst/>
                <a:latin typeface="Arial" panose="020B0604020202020204" pitchFamily="34" charset="0"/>
                <a:cs typeface="Arial" panose="020B0604020202020204" pitchFamily="34" charset="0"/>
              </a:rPr>
              <a:t>You could work this out by thinking about what both numbers 24 and 36 are divisible by. They are both divisible by 12. Since 12 is half of 24, you could halve all the ingredients to find out the ingredients needed to make 12 cupcakes, which would give you:</a:t>
            </a:r>
          </a:p>
          <a:p>
            <a:pPr marL="0" indent="0" algn="l" fontAlgn="base">
              <a:buNone/>
            </a:pPr>
            <a:r>
              <a:rPr lang="en-GB" b="1" i="0" dirty="0">
                <a:effectLst/>
                <a:latin typeface="Arial" panose="020B0604020202020204" pitchFamily="34" charset="0"/>
                <a:cs typeface="Arial" panose="020B0604020202020204" pitchFamily="34" charset="0"/>
              </a:rPr>
              <a:t>1 egg, 100g of flour, 50g of butter and 25g of cocoa powder</a:t>
            </a:r>
          </a:p>
          <a:p>
            <a:pPr marL="0" indent="0" algn="l" fontAlgn="base">
              <a:buNone/>
            </a:pPr>
            <a:endParaRPr lang="en-GB" b="0" i="0" dirty="0">
              <a:effectLst/>
              <a:latin typeface="Arial" panose="020B0604020202020204" pitchFamily="34" charset="0"/>
              <a:cs typeface="Arial" panose="020B0604020202020204" pitchFamily="34" charset="0"/>
            </a:endParaRPr>
          </a:p>
          <a:p>
            <a:pPr marL="0" indent="0" algn="l" fontAlgn="base">
              <a:buNone/>
            </a:pPr>
            <a:r>
              <a:rPr lang="en-GB" b="0" i="0" dirty="0">
                <a:effectLst/>
                <a:latin typeface="Arial" panose="020B0604020202020204" pitchFamily="34" charset="0"/>
                <a:cs typeface="Arial" panose="020B0604020202020204" pitchFamily="34" charset="0"/>
              </a:rPr>
              <a:t>Since we need to make 36 cupcakes and 36 is three times 12, we can just multiply each of these ingredients by 3 to make:</a:t>
            </a:r>
          </a:p>
          <a:p>
            <a:pPr marL="0" indent="0" algn="l" fontAlgn="base">
              <a:buNone/>
            </a:pPr>
            <a:r>
              <a:rPr lang="en-GB" b="1" i="0" dirty="0">
                <a:effectLst/>
                <a:latin typeface="Arial" panose="020B0604020202020204" pitchFamily="34" charset="0"/>
                <a:cs typeface="Arial" panose="020B0604020202020204" pitchFamily="34" charset="0"/>
              </a:rPr>
              <a:t>3 eggs, 300g of flour, 150g of butter and 75g of cocoa powder.</a:t>
            </a:r>
          </a:p>
          <a:p>
            <a:pPr marL="0" indent="0">
              <a:buNone/>
            </a:pPr>
            <a:endParaRPr lang="en-GB" dirty="0"/>
          </a:p>
        </p:txBody>
      </p:sp>
    </p:spTree>
    <p:extLst>
      <p:ext uri="{BB962C8B-B14F-4D97-AF65-F5344CB8AC3E}">
        <p14:creationId xmlns:p14="http://schemas.microsoft.com/office/powerpoint/2010/main" val="296452747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74</TotalTime>
  <Words>441</Words>
  <Application>Microsoft Macintosh PowerPoint</Application>
  <PresentationFormat>Widescreen</PresentationFormat>
  <Paragraphs>32</Paragraphs>
  <Slides>6</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6</vt:i4>
      </vt:variant>
    </vt:vector>
  </HeadingPairs>
  <TitlesOfParts>
    <vt:vector size="11" baseType="lpstr">
      <vt:lpstr>Arial</vt:lpstr>
      <vt:lpstr>Calibri</vt:lpstr>
      <vt:lpstr>Calibri Light</vt:lpstr>
      <vt:lpstr>Nunito</vt:lpstr>
      <vt:lpstr>Office Theme</vt:lpstr>
      <vt:lpstr>Learning intention –  To understand proportion</vt:lpstr>
      <vt:lpstr>Proportion</vt:lpstr>
      <vt:lpstr>Proportion problems</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Learning intention – understanding proportion</dc:title>
  <dc:creator>Lincoln-Johnson, Nicola</dc:creator>
  <cp:lastModifiedBy>Kilmartin, Rachel</cp:lastModifiedBy>
  <cp:revision>8</cp:revision>
  <dcterms:created xsi:type="dcterms:W3CDTF">2021-02-10T14:44:50Z</dcterms:created>
  <dcterms:modified xsi:type="dcterms:W3CDTF">2021-02-13T15:57:39Z</dcterms:modified>
</cp:coreProperties>
</file>