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49" r:id="rId2"/>
    <p:sldId id="354" r:id="rId3"/>
    <p:sldId id="353" r:id="rId4"/>
    <p:sldId id="355" r:id="rId5"/>
    <p:sldId id="343" r:id="rId6"/>
    <p:sldId id="344" r:id="rId7"/>
    <p:sldId id="345" r:id="rId8"/>
    <p:sldId id="356" r:id="rId9"/>
    <p:sldId id="348" r:id="rId10"/>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8D42E-F0DB-49E5-AD3E-F99ECAA6BCC9}">
          <p14:sldIdLst>
            <p14:sldId id="349"/>
            <p14:sldId id="354"/>
            <p14:sldId id="353"/>
            <p14:sldId id="355"/>
            <p14:sldId id="343"/>
            <p14:sldId id="344"/>
            <p14:sldId id="345"/>
            <p14:sldId id="356"/>
            <p14:sldId id="348"/>
          </p14:sldIdLst>
        </p14:section>
        <p14:section name="Untitled Section" id="{B63DA3AE-77E7-45D5-A90B-FC187CF1CBDF}">
          <p14:sldIdLst/>
        </p14:section>
      </p14:sectionLst>
    </p:ext>
    <p:ext uri="{EFAFB233-063F-42B5-8137-9DF3F51BA10A}">
      <p15:sldGuideLst xmlns:p15="http://schemas.microsoft.com/office/powerpoint/2012/main">
        <p15:guide id="1" orient="horz" pos="247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EFC1FF"/>
    <a:srgbClr val="FF0066"/>
    <a:srgbClr val="0000FF"/>
    <a:srgbClr val="FFABCD"/>
    <a:srgbClr val="FFC000"/>
    <a:srgbClr val="FF6600"/>
    <a:srgbClr val="7030A0"/>
    <a:srgbClr val="FF7D7D"/>
    <a:srgbClr val="C7A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243" autoAdjust="0"/>
  </p:normalViewPr>
  <p:slideViewPr>
    <p:cSldViewPr snapToGrid="0">
      <p:cViewPr varScale="1">
        <p:scale>
          <a:sx n="76" d="100"/>
          <a:sy n="76" d="100"/>
        </p:scale>
        <p:origin x="86" y="163"/>
      </p:cViewPr>
      <p:guideLst>
        <p:guide orient="horz" pos="2478"/>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2" d="100"/>
          <a:sy n="52" d="100"/>
        </p:scale>
        <p:origin x="2862" y="96"/>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3145069D-0DA1-4F58-8F43-90C43489E8AD}" type="datetimeFigureOut">
              <a:rPr lang="en-GB" smtClean="0"/>
              <a:t>03/02/2021</a:t>
            </a:fld>
            <a:endParaRPr lang="en-GB" dirty="0"/>
          </a:p>
        </p:txBody>
      </p:sp>
      <p:sp>
        <p:nvSpPr>
          <p:cNvPr id="4" name="Slide Image Placeholder 3"/>
          <p:cNvSpPr>
            <a:spLocks noGrp="1" noRot="1" noChangeAspect="1"/>
          </p:cNvSpPr>
          <p:nvPr>
            <p:ph type="sldImg" idx="2"/>
          </p:nvPr>
        </p:nvSpPr>
        <p:spPr>
          <a:xfrm>
            <a:off x="107950" y="750888"/>
            <a:ext cx="6665913" cy="3749675"/>
          </a:xfrm>
          <a:prstGeom prst="rect">
            <a:avLst/>
          </a:prstGeom>
          <a:noFill/>
          <a:ln w="12700">
            <a:solidFill>
              <a:prstClr val="black"/>
            </a:solidFill>
          </a:ln>
        </p:spPr>
        <p:txBody>
          <a:bodyPr vert="horz" lIns="96478" tIns="48239" rIns="96478" bIns="48239" rtlCol="0" anchor="ctr"/>
          <a:lstStyle/>
          <a:p>
            <a:endParaRPr lang="en-GB" dirty="0"/>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03/02/2021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microsoft.com/office/2007/relationships/media" Target="../media/media3.m4a"/><Relationship Id="rId7"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4" Type="http://schemas.openxmlformats.org/officeDocument/2006/relationships/audio" Target="../media/media3.m4a"/><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FC1B-1AA4-425C-8DE2-D8AFEA9E1724}"/>
              </a:ext>
            </a:extLst>
          </p:cNvPr>
          <p:cNvSpPr>
            <a:spLocks noGrp="1"/>
          </p:cNvSpPr>
          <p:nvPr>
            <p:ph type="ctrTitle"/>
          </p:nvPr>
        </p:nvSpPr>
        <p:spPr/>
        <p:txBody>
          <a:bodyPr>
            <a:normAutofit fontScale="90000"/>
          </a:bodyPr>
          <a:lstStyle/>
          <a:p>
            <a:r>
              <a:rPr lang="en-GB" u="sng" dirty="0">
                <a:latin typeface="Arial" panose="020B0604020202020204" pitchFamily="34" charset="0"/>
                <a:cs typeface="Arial" panose="020B0604020202020204" pitchFamily="34" charset="0"/>
              </a:rPr>
              <a:t>Learning Intention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Speech</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Identifying speech punctuation</a:t>
            </a:r>
          </a:p>
        </p:txBody>
      </p:sp>
      <p:sp>
        <p:nvSpPr>
          <p:cNvPr id="3" name="Subtitle 2">
            <a:extLst>
              <a:ext uri="{FF2B5EF4-FFF2-40B4-BE49-F238E27FC236}">
                <a16:creationId xmlns:a16="http://schemas.microsoft.com/office/drawing/2014/main" id="{668E2E37-F08A-4962-9877-0A120DBEC59F}"/>
              </a:ext>
            </a:extLst>
          </p:cNvPr>
          <p:cNvSpPr>
            <a:spLocks noGrp="1"/>
          </p:cNvSpPr>
          <p:nvPr>
            <p:ph type="subTitle" idx="1"/>
          </p:nvPr>
        </p:nvSpPr>
        <p:spPr/>
        <p:txBody>
          <a:bodyPr/>
          <a:lstStyle/>
          <a:p>
            <a:endParaRPr lang="en-GB"/>
          </a:p>
        </p:txBody>
      </p:sp>
      <p:pic>
        <p:nvPicPr>
          <p:cNvPr id="4" name="Recorded Sound">
            <a:hlinkClick r:id="" action="ppaction://media"/>
            <a:extLst>
              <a:ext uri="{FF2B5EF4-FFF2-40B4-BE49-F238E27FC236}">
                <a16:creationId xmlns:a16="http://schemas.microsoft.com/office/drawing/2014/main" id="{CE852D52-FED1-44E6-B9F2-EDBB54848F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8573300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5AA4-30F4-426A-9654-AF8D47728F21}"/>
              </a:ext>
            </a:extLst>
          </p:cNvPr>
          <p:cNvSpPr>
            <a:spLocks noGrp="1"/>
          </p:cNvSpPr>
          <p:nvPr>
            <p:ph type="title"/>
          </p:nvPr>
        </p:nvSpPr>
        <p:spPr>
          <a:xfrm>
            <a:off x="951321" y="2476729"/>
            <a:ext cx="4525652" cy="1793613"/>
          </a:xfrm>
        </p:spPr>
        <p:txBody>
          <a:bodyPr>
            <a:noAutofit/>
          </a:bodyPr>
          <a:lstStyle/>
          <a:p>
            <a:r>
              <a:rPr lang="en-GB" sz="2800" u="sng" dirty="0"/>
              <a:t>Synonyms for ‘said’</a:t>
            </a:r>
            <a:br>
              <a:rPr lang="en-GB" sz="2800" u="sng" dirty="0"/>
            </a:br>
            <a:br>
              <a:rPr lang="en-GB" sz="2800" u="sng" dirty="0"/>
            </a:br>
            <a:r>
              <a:rPr lang="en-GB" sz="2800" dirty="0"/>
              <a:t>A synonym is a word that means the same as another word. </a:t>
            </a:r>
            <a:br>
              <a:rPr lang="en-GB" sz="2800" dirty="0"/>
            </a:br>
            <a:br>
              <a:rPr lang="en-GB" sz="2800" dirty="0"/>
            </a:br>
            <a:r>
              <a:rPr lang="en-GB" sz="2800" dirty="0"/>
              <a:t>Example:</a:t>
            </a:r>
            <a:br>
              <a:rPr lang="en-GB" sz="2800" dirty="0"/>
            </a:br>
            <a:r>
              <a:rPr lang="en-GB" sz="2800" dirty="0"/>
              <a:t>big – </a:t>
            </a:r>
            <a:r>
              <a:rPr lang="en-GB" sz="2800" dirty="0">
                <a:solidFill>
                  <a:srgbClr val="9900CC"/>
                </a:solidFill>
              </a:rPr>
              <a:t>large, huge, </a:t>
            </a:r>
            <a:br>
              <a:rPr lang="en-GB" sz="2800" dirty="0">
                <a:solidFill>
                  <a:srgbClr val="9900CC"/>
                </a:solidFill>
              </a:rPr>
            </a:br>
            <a:r>
              <a:rPr lang="en-GB" sz="2800" dirty="0">
                <a:solidFill>
                  <a:srgbClr val="9900CC"/>
                </a:solidFill>
              </a:rPr>
              <a:t>massive, vast.</a:t>
            </a:r>
            <a:br>
              <a:rPr lang="en-GB" sz="2800" dirty="0">
                <a:solidFill>
                  <a:srgbClr val="9900CC"/>
                </a:solidFill>
              </a:rPr>
            </a:br>
            <a:br>
              <a:rPr lang="en-GB" sz="2800" dirty="0"/>
            </a:br>
            <a:r>
              <a:rPr lang="en-GB" sz="2800" dirty="0"/>
              <a:t>Walk – </a:t>
            </a:r>
            <a:r>
              <a:rPr lang="en-GB" sz="2800" dirty="0">
                <a:solidFill>
                  <a:srgbClr val="9900CC"/>
                </a:solidFill>
              </a:rPr>
              <a:t>wander, creep, </a:t>
            </a:r>
            <a:br>
              <a:rPr lang="en-GB" sz="2800" dirty="0">
                <a:solidFill>
                  <a:srgbClr val="9900CC"/>
                </a:solidFill>
              </a:rPr>
            </a:br>
            <a:r>
              <a:rPr lang="en-GB" sz="2800" dirty="0">
                <a:solidFill>
                  <a:srgbClr val="9900CC"/>
                </a:solidFill>
              </a:rPr>
              <a:t>dash, hurry</a:t>
            </a:r>
            <a:br>
              <a:rPr lang="en-GB" sz="2800" dirty="0">
                <a:solidFill>
                  <a:srgbClr val="9900CC"/>
                </a:solidFill>
              </a:rPr>
            </a:br>
            <a:br>
              <a:rPr lang="en-GB" sz="2800" dirty="0">
                <a:solidFill>
                  <a:srgbClr val="9900CC"/>
                </a:solidFill>
              </a:rPr>
            </a:br>
            <a:r>
              <a:rPr lang="en-GB" sz="2800" dirty="0"/>
              <a:t>Synonyms make your writing more expressive and exciting for the reader.  </a:t>
            </a:r>
          </a:p>
        </p:txBody>
      </p:sp>
      <p:pic>
        <p:nvPicPr>
          <p:cNvPr id="1026" name="Picture 2">
            <a:extLst>
              <a:ext uri="{FF2B5EF4-FFF2-40B4-BE49-F238E27FC236}">
                <a16:creationId xmlns:a16="http://schemas.microsoft.com/office/drawing/2014/main" id="{795D6016-D10C-4A6F-8127-C97393F5E9C4}"/>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54720" t="10531" b="7215"/>
          <a:stretch/>
        </p:blipFill>
        <p:spPr bwMode="auto">
          <a:xfrm>
            <a:off x="7604555" y="180888"/>
            <a:ext cx="3324368" cy="4272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15E8A7-BE4B-4809-873C-466C9EAC869E}"/>
              </a:ext>
            </a:extLst>
          </p:cNvPr>
          <p:cNvSpPr txBox="1"/>
          <p:nvPr/>
        </p:nvSpPr>
        <p:spPr>
          <a:xfrm>
            <a:off x="6706598" y="4569909"/>
            <a:ext cx="5120281" cy="1938992"/>
          </a:xfrm>
          <a:prstGeom prst="rect">
            <a:avLst/>
          </a:prstGeom>
          <a:noFill/>
        </p:spPr>
        <p:txBody>
          <a:bodyPr wrap="square" rtlCol="0">
            <a:spAutoFit/>
          </a:bodyPr>
          <a:lstStyle/>
          <a:p>
            <a:r>
              <a:rPr lang="en-GB" sz="2400" dirty="0">
                <a:solidFill>
                  <a:srgbClr val="9900CC"/>
                </a:solidFill>
                <a:latin typeface="Arial" panose="020B0604020202020204" pitchFamily="34" charset="0"/>
                <a:cs typeface="Arial" panose="020B0604020202020204" pitchFamily="34" charset="0"/>
              </a:rPr>
              <a:t>These are just some of the words used instead of ‘said’. They help the reader understand how a character is feeling and make reading more interesting and exciting.</a:t>
            </a:r>
          </a:p>
        </p:txBody>
      </p:sp>
      <p:pic>
        <p:nvPicPr>
          <p:cNvPr id="5" name="Recorded Sound">
            <a:hlinkClick r:id="" action="ppaction://media"/>
            <a:extLst>
              <a:ext uri="{FF2B5EF4-FFF2-40B4-BE49-F238E27FC236}">
                <a16:creationId xmlns:a16="http://schemas.microsoft.com/office/drawing/2014/main" id="{FF7D2FB1-3A73-4F5E-B020-AE0BC9522F8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51525" y="3184525"/>
            <a:ext cx="487363" cy="487363"/>
          </a:xfrm>
          <a:prstGeom prst="rect">
            <a:avLst/>
          </a:prstGeom>
        </p:spPr>
      </p:pic>
      <p:pic>
        <p:nvPicPr>
          <p:cNvPr id="6" name="Recorded Sound">
            <a:hlinkClick r:id="" action="ppaction://media"/>
            <a:extLst>
              <a:ext uri="{FF2B5EF4-FFF2-40B4-BE49-F238E27FC236}">
                <a16:creationId xmlns:a16="http://schemas.microsoft.com/office/drawing/2014/main" id="{103FF7E1-7CF2-4071-8007-C2E1D4D3ED0D}"/>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51525" y="3184525"/>
            <a:ext cx="487363" cy="487363"/>
          </a:xfrm>
          <a:prstGeom prst="rect">
            <a:avLst/>
          </a:prstGeom>
        </p:spPr>
      </p:pic>
      <p:pic>
        <p:nvPicPr>
          <p:cNvPr id="7" name="Recorded Sound">
            <a:hlinkClick r:id="" action="ppaction://media"/>
            <a:extLst>
              <a:ext uri="{FF2B5EF4-FFF2-40B4-BE49-F238E27FC236}">
                <a16:creationId xmlns:a16="http://schemas.microsoft.com/office/drawing/2014/main" id="{2DB3FF3E-95B8-48B7-91EE-8640C7E4455F}"/>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6834934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0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243" fill="hold"/>
                                        <p:tgtEl>
                                          <p:spTgt spid="7"/>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audio>
              <p:cMediaNode vol="80000">
                <p:cTn id="18" fill="hold" display="0">
                  <p:stCondLst>
                    <p:cond delay="indefinite"/>
                  </p:stCondLst>
                  <p:endCondLst>
                    <p:cond evt="onStopAudio" delay="0">
                      <p:tgtEl>
                        <p:sldTgt/>
                      </p:tgtEl>
                    </p:cond>
                  </p:endCondLst>
                </p:cTn>
                <p:tgtEl>
                  <p:spTgt spid="6"/>
                </p:tgtEl>
              </p:cMediaNode>
            </p:audio>
            <p:audio>
              <p:cMediaNode vol="80000">
                <p:cTn id="19" fill="hold" display="0">
                  <p:stCondLst>
                    <p:cond delay="indefinite"/>
                  </p:stCondLst>
                  <p:endCondLst>
                    <p:cond evt="onStopAudio" delay="0">
                      <p:tgtEl>
                        <p:sldTgt/>
                      </p:tgtEl>
                    </p:cond>
                  </p:endCondLst>
                </p:cTn>
                <p:tgtEl>
                  <p:spTgt spid="7"/>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D06B-9092-45F0-9665-64455BE357E5}"/>
              </a:ext>
            </a:extLst>
          </p:cNvPr>
          <p:cNvSpPr>
            <a:spLocks noGrp="1"/>
          </p:cNvSpPr>
          <p:nvPr>
            <p:ph type="title"/>
          </p:nvPr>
        </p:nvSpPr>
        <p:spPr/>
        <p:txBody>
          <a:bodyPr/>
          <a:lstStyle/>
          <a:p>
            <a:r>
              <a:rPr lang="en-GB" u="sng" dirty="0"/>
              <a:t>Key vocabulary</a:t>
            </a:r>
          </a:p>
        </p:txBody>
      </p:sp>
      <p:sp>
        <p:nvSpPr>
          <p:cNvPr id="3" name="Content Placeholder 2">
            <a:extLst>
              <a:ext uri="{FF2B5EF4-FFF2-40B4-BE49-F238E27FC236}">
                <a16:creationId xmlns:a16="http://schemas.microsoft.com/office/drawing/2014/main" id="{62937AD3-8DFE-4E0A-A375-FE1201F2B349}"/>
              </a:ext>
            </a:extLst>
          </p:cNvPr>
          <p:cNvSpPr>
            <a:spLocks noGrp="1"/>
          </p:cNvSpPr>
          <p:nvPr>
            <p:ph idx="1"/>
          </p:nvPr>
        </p:nvSpPr>
        <p:spPr>
          <a:xfrm>
            <a:off x="838200" y="1825625"/>
            <a:ext cx="4421957" cy="4351338"/>
          </a:xfrm>
        </p:spPr>
        <p:txBody>
          <a:bodyPr>
            <a:normAutofit/>
          </a:bodyPr>
          <a:lstStyle/>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said</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yelled</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whispered</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shouted</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suggested</a:t>
            </a:r>
            <a:endParaRPr lang="en-GB" sz="4000" dirty="0"/>
          </a:p>
        </p:txBody>
      </p:sp>
      <p:sp>
        <p:nvSpPr>
          <p:cNvPr id="4" name="Content Placeholder 2">
            <a:extLst>
              <a:ext uri="{FF2B5EF4-FFF2-40B4-BE49-F238E27FC236}">
                <a16:creationId xmlns:a16="http://schemas.microsoft.com/office/drawing/2014/main" id="{3BFF384E-8746-4CC4-A2E4-EEB08F138D41}"/>
              </a:ext>
            </a:extLst>
          </p:cNvPr>
          <p:cNvSpPr txBox="1">
            <a:spLocks/>
          </p:cNvSpPr>
          <p:nvPr/>
        </p:nvSpPr>
        <p:spPr>
          <a:xfrm>
            <a:off x="5590881" y="1833448"/>
            <a:ext cx="44219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10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asked</a:t>
            </a:r>
          </a:p>
          <a:p>
            <a:pPr>
              <a:lnSpc>
                <a:spcPct val="115000"/>
              </a:lnSpc>
              <a:spcAft>
                <a:spcPts val="10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screamed</a:t>
            </a:r>
          </a:p>
          <a:p>
            <a:pPr>
              <a:lnSpc>
                <a:spcPct val="115000"/>
              </a:lnSpc>
              <a:spcAft>
                <a:spcPts val="10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demanded</a:t>
            </a:r>
          </a:p>
          <a:p>
            <a:pPr>
              <a:lnSpc>
                <a:spcPct val="115000"/>
              </a:lnSpc>
              <a:spcAft>
                <a:spcPts val="10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declared </a:t>
            </a:r>
          </a:p>
          <a:p>
            <a:pPr>
              <a:lnSpc>
                <a:spcPct val="115000"/>
              </a:lnSpc>
              <a:spcAft>
                <a:spcPts val="10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cried</a:t>
            </a:r>
          </a:p>
          <a:p>
            <a:endParaRPr lang="en-GB" dirty="0"/>
          </a:p>
          <a:p>
            <a:endParaRPr lang="en-GB" dirty="0"/>
          </a:p>
          <a:p>
            <a:endParaRPr lang="en-GB" dirty="0"/>
          </a:p>
          <a:p>
            <a:endParaRPr lang="en-GB" dirty="0"/>
          </a:p>
          <a:p>
            <a:endParaRPr lang="en-GB" dirty="0"/>
          </a:p>
        </p:txBody>
      </p:sp>
      <p:pic>
        <p:nvPicPr>
          <p:cNvPr id="5" name="Recorded Sound">
            <a:hlinkClick r:id="" action="ppaction://media"/>
            <a:extLst>
              <a:ext uri="{FF2B5EF4-FFF2-40B4-BE49-F238E27FC236}">
                <a16:creationId xmlns:a16="http://schemas.microsoft.com/office/drawing/2014/main" id="{9853DBEF-8CA1-4A97-9249-E4F920BF7A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0042975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E2A8-1506-4781-BE78-39F4DF06352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1D7CEF9-D0A9-4774-9079-B015864F7D84}"/>
              </a:ext>
            </a:extLst>
          </p:cNvPr>
          <p:cNvSpPr>
            <a:spLocks noGrp="1"/>
          </p:cNvSpPr>
          <p:nvPr>
            <p:ph idx="1"/>
          </p:nvPr>
        </p:nvSpPr>
        <p:spPr/>
        <p:txBody>
          <a:bodyPr/>
          <a:lstStyle/>
          <a:p>
            <a:r>
              <a:rPr lang="en-GB" dirty="0"/>
              <a:t>We are going to read back chapter 7.</a:t>
            </a:r>
          </a:p>
          <a:p>
            <a:r>
              <a:rPr lang="en-GB" dirty="0"/>
              <a:t>As we do can you notice which words Roald Dahl has used instead of ‘said’ and does it make the story more interesting and the characters show more emotion?</a:t>
            </a:r>
          </a:p>
          <a:p>
            <a:endParaRPr lang="en-GB" dirty="0"/>
          </a:p>
          <a:p>
            <a:endParaRPr lang="en-GB" dirty="0"/>
          </a:p>
          <a:p>
            <a:r>
              <a:rPr lang="en-GB" dirty="0"/>
              <a:t>When we have finished you will complete a task choosing the best word for ‘said’ to express emotion for some sentences.</a:t>
            </a:r>
          </a:p>
        </p:txBody>
      </p:sp>
      <p:pic>
        <p:nvPicPr>
          <p:cNvPr id="4" name="Recorded Sound">
            <a:hlinkClick r:id="" action="ppaction://media"/>
            <a:extLst>
              <a:ext uri="{FF2B5EF4-FFF2-40B4-BE49-F238E27FC236}">
                <a16:creationId xmlns:a16="http://schemas.microsoft.com/office/drawing/2014/main" id="{A96B6B0D-5E9E-44EF-928C-4401420BA1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267641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E604-77B5-4E09-926B-047339A6D6FA}"/>
              </a:ext>
            </a:extLst>
          </p:cNvPr>
          <p:cNvSpPr>
            <a:spLocks noGrp="1"/>
          </p:cNvSpPr>
          <p:nvPr>
            <p:ph type="title"/>
          </p:nvPr>
        </p:nvSpPr>
        <p:spPr>
          <a:xfrm>
            <a:off x="838200" y="365125"/>
            <a:ext cx="10515600" cy="1963296"/>
          </a:xfrm>
        </p:spPr>
        <p:txBody>
          <a:bodyPr>
            <a:normAutofit fontScale="90000"/>
          </a:bodyPr>
          <a:lstStyle/>
          <a:p>
            <a:pPr>
              <a:lnSpc>
                <a:spcPct val="150000"/>
              </a:lnSpc>
              <a:spcAft>
                <a:spcPts val="1000"/>
              </a:spcAft>
            </a:pPr>
            <a:r>
              <a:rPr lang="en-GB" sz="3600" b="1" dirty="0">
                <a:ea typeface="Times New Roman" panose="02020603050405020304" pitchFamily="18" charset="0"/>
                <a:cs typeface="Times New Roman" panose="02020603050405020304" pitchFamily="18" charset="0"/>
              </a:rPr>
              <a:t>Fantastic Mr Fox – Chapter 7</a:t>
            </a:r>
            <a:br>
              <a:rPr lang="en-GB" sz="3600" dirty="0">
                <a:latin typeface="Calibri" panose="020F0502020204030204" pitchFamily="34" charset="0"/>
                <a:ea typeface="Times New Roman" panose="02020603050405020304" pitchFamily="18" charset="0"/>
                <a:cs typeface="Times New Roman" panose="02020603050405020304" pitchFamily="18" charset="0"/>
              </a:rPr>
            </a:br>
            <a:r>
              <a:rPr lang="en-GB" sz="3600" b="1" dirty="0">
                <a:ea typeface="Times New Roman" panose="02020603050405020304" pitchFamily="18" charset="0"/>
                <a:cs typeface="Times New Roman" panose="02020603050405020304" pitchFamily="18" charset="0"/>
              </a:rPr>
              <a:t>“We’ll never let him go!”</a:t>
            </a:r>
            <a:br>
              <a:rPr lang="en-GB" sz="36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A8E359E-39B6-47AA-8A1A-46B00C6AF56C}"/>
              </a:ext>
            </a:extLst>
          </p:cNvPr>
          <p:cNvSpPr>
            <a:spLocks noGrp="1"/>
          </p:cNvSpPr>
          <p:nvPr>
            <p:ph idx="1"/>
          </p:nvPr>
        </p:nvSpPr>
        <p:spPr/>
        <p:txBody>
          <a:bodyPr>
            <a:normAutofit/>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At six o’clock in the evening, Bean switched off the motor of his tractor and climbed down from the driver’s seat. Bunce did the same. Both men had had enough. They were tired and stiff from driving the tractors all day. They were also hungry. Slowly they walked over to the small fox’s hole in the bottom of the huge crater. Bean’s face was purple with rage. Bunce was cursing the fox with dirty words that cannot be printed. Boggis came waddling up. ‘Dang and blast that filthy stinking fox!’ he said. ‘What the heck do we do now?’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600" dirty="0"/>
          </a:p>
        </p:txBody>
      </p:sp>
      <p:pic>
        <p:nvPicPr>
          <p:cNvPr id="4" name="Recorded Sound">
            <a:hlinkClick r:id="" action="ppaction://media"/>
            <a:extLst>
              <a:ext uri="{FF2B5EF4-FFF2-40B4-BE49-F238E27FC236}">
                <a16:creationId xmlns:a16="http://schemas.microsoft.com/office/drawing/2014/main" id="{CCAAEB21-D8C7-4B58-B019-58A1865125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44240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A605D-DDE1-4FF7-A840-9327272D19C9}"/>
              </a:ext>
            </a:extLst>
          </p:cNvPr>
          <p:cNvSpPr>
            <a:spLocks noGrp="1"/>
          </p:cNvSpPr>
          <p:nvPr>
            <p:ph idx="1"/>
          </p:nvPr>
        </p:nvSpPr>
        <p:spPr>
          <a:xfrm>
            <a:off x="838200" y="791852"/>
            <a:ext cx="10515600" cy="5385111"/>
          </a:xfrm>
        </p:spPr>
        <p:txBody>
          <a:bodyPr>
            <a:normAutofit fontScale="92500"/>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‘I’ll tell you what we </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don’t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do,’ Bean said. ‘We don’t let him go!’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‘We’ll never let him go!’ Bunce declared.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‘Never </a:t>
            </a:r>
            <a:r>
              <a:rPr lang="en-GB" sz="2400" dirty="0" err="1">
                <a:effectLst/>
                <a:latin typeface="Arial" panose="020B0604020202020204" pitchFamily="34" charset="0"/>
                <a:ea typeface="Times New Roman" panose="02020603050405020304" pitchFamily="18" charset="0"/>
                <a:cs typeface="Times New Roman" panose="02020603050405020304" pitchFamily="18" charset="0"/>
              </a:rPr>
              <a:t>never</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400" dirty="0" err="1">
                <a:effectLst/>
                <a:latin typeface="Arial" panose="020B0604020202020204" pitchFamily="34" charset="0"/>
                <a:ea typeface="Times New Roman" panose="02020603050405020304" pitchFamily="18" charset="0"/>
                <a:cs typeface="Times New Roman" panose="02020603050405020304" pitchFamily="18" charset="0"/>
              </a:rPr>
              <a:t>never</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cried Boggis.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‘Did you hear that, Mr Fox!’ yelled Bean, bending low and shouting down the hole. ‘It’s not over yet, Mr Fox! We’re not going home till we’ve strung you up dead as a dingbat!’ Whereupon the three men all shook hands with one another and swore a solemn oath that they would not go back to their farms until the fox was caught.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400" dirty="0">
                <a:effectLst/>
                <a:latin typeface="Arial" panose="020B0604020202020204" pitchFamily="34" charset="0"/>
                <a:ea typeface="Times New Roman" panose="02020603050405020304" pitchFamily="18" charset="0"/>
              </a:rPr>
              <a:t>‘What’s the next move?’ asked Bunce, the pot-bellied dwarf. </a:t>
            </a:r>
            <a:endParaRPr lang="en-GB" sz="3600" dirty="0"/>
          </a:p>
        </p:txBody>
      </p:sp>
      <p:pic>
        <p:nvPicPr>
          <p:cNvPr id="4" name="Recorded Sound">
            <a:hlinkClick r:id="" action="ppaction://media"/>
            <a:extLst>
              <a:ext uri="{FF2B5EF4-FFF2-40B4-BE49-F238E27FC236}">
                <a16:creationId xmlns:a16="http://schemas.microsoft.com/office/drawing/2014/main" id="{8D8EDB3B-D748-4669-8058-0F1BB840A2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8435878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C6AB-9B04-4AFF-85C1-E1DE23E0B3B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128265-823E-4E77-8F96-ADBC7DAD5FB2}"/>
              </a:ext>
            </a:extLst>
          </p:cNvPr>
          <p:cNvSpPr>
            <a:spLocks noGrp="1"/>
          </p:cNvSpPr>
          <p:nvPr>
            <p:ph idx="1"/>
          </p:nvPr>
        </p:nvSpPr>
        <p:spPr>
          <a:xfrm>
            <a:off x="838200" y="1036948"/>
            <a:ext cx="10515600" cy="5140015"/>
          </a:xfrm>
        </p:spPr>
        <p:txBody>
          <a:bodyPr>
            <a:normAutofit fontScale="92500" lnSpcReduction="20000"/>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‘We’re sending you down the hole to fetch him up,’ said Bean. ‘Down you go, you miserable midget!’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‘Not me!’ screamed Bunce, running away.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Bean made a sickly smile. When he smiled you saw his scarlet gums. You saw more gums than teeth. ‘Then there’s only one thing to do,’ he said. ‘We starve him out. We camp here day and night watching the hole. He’ll come out in the end. He’ll have to.’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So Boggis and Bunce and Bean sent messages down to their farms asking for tents, sleeping-bags and supper.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3600" dirty="0"/>
          </a:p>
        </p:txBody>
      </p:sp>
      <p:pic>
        <p:nvPicPr>
          <p:cNvPr id="4" name="Recorded Sound">
            <a:hlinkClick r:id="" action="ppaction://media"/>
            <a:extLst>
              <a:ext uri="{FF2B5EF4-FFF2-40B4-BE49-F238E27FC236}">
                <a16:creationId xmlns:a16="http://schemas.microsoft.com/office/drawing/2014/main" id="{E1B4F93A-36D5-4498-9664-44ECF65905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056301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3298-BA11-49CA-8BFE-AAE8EFA55AD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67ABE1-84A5-4D98-A892-E8997C99DE62}"/>
              </a:ext>
            </a:extLst>
          </p:cNvPr>
          <p:cNvSpPr>
            <a:spLocks noGrp="1"/>
          </p:cNvSpPr>
          <p:nvPr>
            <p:ph idx="1"/>
          </p:nvPr>
        </p:nvSpPr>
        <p:spPr/>
        <p:txBody>
          <a:bodyPr/>
          <a:lstStyle/>
          <a:p>
            <a:r>
              <a:rPr lang="en-GB" dirty="0"/>
              <a:t>Now find the sheet ‘English Alternative 1 synonyms for said’</a:t>
            </a:r>
          </a:p>
          <a:p>
            <a:r>
              <a:rPr lang="en-GB" dirty="0"/>
              <a:t>Choose which expressive synonym for said’ would work for each sentence.</a:t>
            </a:r>
          </a:p>
          <a:p>
            <a:endParaRPr lang="en-GB" dirty="0"/>
          </a:p>
          <a:p>
            <a:r>
              <a:rPr lang="en-GB" dirty="0">
                <a:solidFill>
                  <a:srgbClr val="9900CC"/>
                </a:solidFill>
              </a:rPr>
              <a:t>Top Tip</a:t>
            </a:r>
          </a:p>
          <a:p>
            <a:r>
              <a:rPr lang="en-GB" dirty="0">
                <a:solidFill>
                  <a:srgbClr val="9900CC"/>
                </a:solidFill>
              </a:rPr>
              <a:t>When you have ? Remember the character is asking a question so choose an ‘asking’ word.</a:t>
            </a:r>
          </a:p>
        </p:txBody>
      </p:sp>
    </p:spTree>
    <p:extLst>
      <p:ext uri="{BB962C8B-B14F-4D97-AF65-F5344CB8AC3E}">
        <p14:creationId xmlns:p14="http://schemas.microsoft.com/office/powerpoint/2010/main" val="308070305"/>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CDA8-648E-4BDF-8535-FFEB1D1DC4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29E2CD-141C-4FCC-BCAB-22C8B1CAB5B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17877107"/>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11179</TotalTime>
  <Words>591</Words>
  <Application>Microsoft Office PowerPoint</Application>
  <PresentationFormat>Widescreen</PresentationFormat>
  <Paragraphs>38</Paragraphs>
  <Slides>9</Slides>
  <Notes>0</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Learning Intention Speech Identifying speech punctuation</vt:lpstr>
      <vt:lpstr>Synonyms for ‘said’  A synonym is a word that means the same as another word.   Example: big – large, huge,  massive, vast.  Walk – wander, creep,  dash, hurry  Synonyms make your writing more expressive and exciting for the reader.  </vt:lpstr>
      <vt:lpstr>Key vocabulary</vt:lpstr>
      <vt:lpstr>PowerPoint Presentation</vt:lpstr>
      <vt:lpstr>Fantastic Mr Fox – Chapter 7 “We’ll never let him go!”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Matilda Scott-Wilkinson</cp:lastModifiedBy>
  <cp:revision>657</cp:revision>
  <cp:lastPrinted>2018-05-09T10:54:19Z</cp:lastPrinted>
  <dcterms:created xsi:type="dcterms:W3CDTF">2013-08-23T07:43:20Z</dcterms:created>
  <dcterms:modified xsi:type="dcterms:W3CDTF">2021-02-03T15:57:56Z</dcterms:modified>
</cp:coreProperties>
</file>