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8" r:id="rId2"/>
    <p:sldId id="287" r:id="rId3"/>
    <p:sldId id="288" r:id="rId4"/>
    <p:sldId id="289" r:id="rId5"/>
    <p:sldId id="290" r:id="rId6"/>
    <p:sldId id="291" r:id="rId7"/>
    <p:sldId id="293" r:id="rId8"/>
    <p:sldId id="286" r:id="rId9"/>
    <p:sldId id="294" r:id="rId10"/>
    <p:sldId id="295" r:id="rId11"/>
    <p:sldId id="297" r:id="rId12"/>
    <p:sldId id="296" r:id="rId13"/>
    <p:sldId id="298" r:id="rId14"/>
    <p:sldId id="299" r:id="rId15"/>
    <p:sldId id="300" r:id="rId16"/>
    <p:sldId id="301" r:id="rId17"/>
    <p:sldId id="303" r:id="rId18"/>
    <p:sldId id="302" r:id="rId19"/>
    <p:sldId id="304" r:id="rId20"/>
    <p:sldId id="305" r:id="rId21"/>
    <p:sldId id="306" r:id="rId22"/>
    <p:sldId id="307" r:id="rId23"/>
    <p:sldId id="308" r:id="rId2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01" d="100"/>
          <a:sy n="101" d="100"/>
        </p:scale>
        <p:origin x="1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0" y="0"/>
                <a:ext cx="9906000" cy="5932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6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5932843"/>
              </a:xfrm>
              <a:prstGeom prst="rect">
                <a:avLst/>
              </a:prstGeom>
              <a:blipFill>
                <a:blip r:embed="rId4"/>
                <a:stretch>
                  <a:fillRect b="-14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990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Unit fractions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Can you remember what these fractions are? What is the same and different about each fraction?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18B6A01-6794-6943-A133-856FD10F4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9"/>
    </mc:Choice>
    <mc:Fallback xmlns="">
      <p:transition spd="slow" advTm="1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Non-unit fractions</a:t>
            </a: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These are all shared into quarters. This is because there are 4 parts or groups. 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would each one be written as a fraction?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0B516-BDAA-6A4E-B019-AA00C89C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98" y="3801837"/>
            <a:ext cx="4531203" cy="1495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1F749A9-B06F-CA43-970D-C71FB090CD47}"/>
                  </a:ext>
                </a:extLst>
              </p:cNvPr>
              <p:cNvSpPr/>
              <p:nvPr/>
            </p:nvSpPr>
            <p:spPr>
              <a:xfrm>
                <a:off x="2847052" y="5058906"/>
                <a:ext cx="4339650" cy="1528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</a:t>
                </a:r>
                <a:endParaRPr lang="en-GB" sz="6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1F749A9-B06F-CA43-970D-C71FB090CD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052" y="5058906"/>
                <a:ext cx="4339650" cy="1528624"/>
              </a:xfrm>
              <a:prstGeom prst="rect">
                <a:avLst/>
              </a:prstGeom>
              <a:blipFill>
                <a:blip r:embed="rId5"/>
                <a:stretch>
                  <a:fillRect l="-2332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36B138-80F7-094F-A699-5AB7CEF9D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9"/>
    </mc:Choice>
    <mc:Fallback xmlns="">
      <p:transition spd="slow" advTm="3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646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pPr algn="ctr"/>
                <a:endParaRPr lang="en-US" sz="44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Today we are going to practically find non-unit fractions of amounts. You could use any objects you can find - counters, blocks, toys, socks, fruit…</a:t>
                </a:r>
              </a:p>
              <a:p>
                <a:pPr algn="ctr"/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E.g. to find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you would want 8 objects.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6466707"/>
              </a:xfrm>
              <a:prstGeom prst="rect">
                <a:avLst/>
              </a:prstGeom>
              <a:blipFill>
                <a:blip r:embed="rId4"/>
                <a:stretch>
                  <a:fillRect t="-1965" b="-35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6820F6-69B3-6049-8FC3-CC67F584E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4435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4435381"/>
              </a:xfrm>
              <a:prstGeom prst="rect">
                <a:avLst/>
              </a:prstGeom>
              <a:blipFill>
                <a:blip r:embed="rId4"/>
                <a:stretch>
                  <a:fillRect t="-2865" b="-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D920CE-043A-EB4C-9764-1FA2EB4569BF}"/>
              </a:ext>
            </a:extLst>
          </p:cNvPr>
          <p:cNvCxnSpPr/>
          <p:nvPr/>
        </p:nvCxnSpPr>
        <p:spPr>
          <a:xfrm flipH="1" flipV="1">
            <a:off x="3033486" y="2946400"/>
            <a:ext cx="93600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C31C84-3195-7440-86DC-5B7533F91FCA}"/>
              </a:ext>
            </a:extLst>
          </p:cNvPr>
          <p:cNvCxnSpPr>
            <a:cxnSpLocks/>
          </p:cNvCxnSpPr>
          <p:nvPr/>
        </p:nvCxnSpPr>
        <p:spPr>
          <a:xfrm flipH="1">
            <a:off x="3033486" y="4223656"/>
            <a:ext cx="93600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D6A52D-7F2C-264E-846C-CB244E9876C4}"/>
              </a:ext>
            </a:extLst>
          </p:cNvPr>
          <p:cNvCxnSpPr>
            <a:cxnSpLocks/>
          </p:cNvCxnSpPr>
          <p:nvPr/>
        </p:nvCxnSpPr>
        <p:spPr>
          <a:xfrm flipH="1">
            <a:off x="5319486" y="2946400"/>
            <a:ext cx="93600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76AE69-DDFC-5846-8B86-C0BD4F8B2EB2}"/>
              </a:ext>
            </a:extLst>
          </p:cNvPr>
          <p:cNvSpPr txBox="1"/>
          <p:nvPr/>
        </p:nvSpPr>
        <p:spPr>
          <a:xfrm>
            <a:off x="348343" y="2137405"/>
            <a:ext cx="3367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Numerator - how many groups or parts to count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DDA2A-948D-3E44-8F5B-17B02687FF0E}"/>
              </a:ext>
            </a:extLst>
          </p:cNvPr>
          <p:cNvSpPr txBox="1"/>
          <p:nvPr/>
        </p:nvSpPr>
        <p:spPr>
          <a:xfrm>
            <a:off x="348342" y="4799656"/>
            <a:ext cx="3367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Denominator - how many groups or parts altogether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A6A55-A0B8-4544-9F09-8AB05D80846C}"/>
              </a:ext>
            </a:extLst>
          </p:cNvPr>
          <p:cNvSpPr txBox="1"/>
          <p:nvPr/>
        </p:nvSpPr>
        <p:spPr>
          <a:xfrm>
            <a:off x="5319486" y="2137405"/>
            <a:ext cx="3367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Amount - the number being shared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E5C2F6D-8AA7-C341-927D-84E67A8C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1"/>
    </mc:Choice>
    <mc:Fallback xmlns="">
      <p:transition spd="slow" advTm="3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blipFill>
                <a:blip r:embed="rId5"/>
                <a:stretch>
                  <a:fillRect l="-385" t="-529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41F322-8EA3-6146-BEE0-1ACBAC990CF6}"/>
              </a:ext>
            </a:extLst>
          </p:cNvPr>
          <p:cNvSpPr/>
          <p:nvPr/>
        </p:nvSpPr>
        <p:spPr>
          <a:xfrm>
            <a:off x="689428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575C15-7FBD-E74F-B09A-E6E285019E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1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7"/>
    </mc:Choice>
    <mc:Fallback xmlns="">
      <p:transition spd="slow" advTm="28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blipFill>
                <a:blip r:embed="rId5"/>
                <a:stretch>
                  <a:fillRect l="-385" t="-529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2E1DD-1C59-BE47-9C97-72DFEC90B506}"/>
              </a:ext>
            </a:extLst>
          </p:cNvPr>
          <p:cNvSpPr/>
          <p:nvPr/>
        </p:nvSpPr>
        <p:spPr>
          <a:xfrm>
            <a:off x="9415601" y="6410916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41F322-8EA3-6146-BEE0-1ACBAC990CF6}"/>
              </a:ext>
            </a:extLst>
          </p:cNvPr>
          <p:cNvSpPr/>
          <p:nvPr/>
        </p:nvSpPr>
        <p:spPr>
          <a:xfrm>
            <a:off x="689428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285317-E74E-B94B-8E6F-D8466432A9DA}"/>
              </a:ext>
            </a:extLst>
          </p:cNvPr>
          <p:cNvSpPr/>
          <p:nvPr/>
        </p:nvSpPr>
        <p:spPr>
          <a:xfrm>
            <a:off x="6344288" y="641817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CFDBCE-6607-3E4D-A26D-F0E6624878CF}"/>
              </a:ext>
            </a:extLst>
          </p:cNvPr>
          <p:cNvSpPr/>
          <p:nvPr/>
        </p:nvSpPr>
        <p:spPr>
          <a:xfrm>
            <a:off x="6771532" y="641817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504FE-75C3-9140-9329-A3C1A3C534E5}"/>
              </a:ext>
            </a:extLst>
          </p:cNvPr>
          <p:cNvSpPr/>
          <p:nvPr/>
        </p:nvSpPr>
        <p:spPr>
          <a:xfrm>
            <a:off x="7216688" y="641817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10AC1B-3B3A-BD49-8F75-B3C76E473D21}"/>
              </a:ext>
            </a:extLst>
          </p:cNvPr>
          <p:cNvSpPr/>
          <p:nvPr/>
        </p:nvSpPr>
        <p:spPr>
          <a:xfrm>
            <a:off x="7643932" y="641817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3714D-BA72-CD46-9C2F-ACDD166C11E3}"/>
              </a:ext>
            </a:extLst>
          </p:cNvPr>
          <p:cNvSpPr/>
          <p:nvPr/>
        </p:nvSpPr>
        <p:spPr>
          <a:xfrm>
            <a:off x="8089088" y="641817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8FBB4-DF19-6642-9561-F11B1B5747DF}"/>
              </a:ext>
            </a:extLst>
          </p:cNvPr>
          <p:cNvSpPr/>
          <p:nvPr/>
        </p:nvSpPr>
        <p:spPr>
          <a:xfrm>
            <a:off x="8543201" y="6410916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23BD73-A3FA-634E-9D6C-1ADB3620AA11}"/>
              </a:ext>
            </a:extLst>
          </p:cNvPr>
          <p:cNvSpPr/>
          <p:nvPr/>
        </p:nvSpPr>
        <p:spPr>
          <a:xfrm>
            <a:off x="8979401" y="641817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EDD63E-191E-A94F-BFAF-AA2CC8AF41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1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2"/>
    </mc:Choice>
    <mc:Fallback xmlns="">
      <p:transition spd="slow" advTm="1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2.96296E-6 L -0.51009 -0.3965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13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051E-6 2.96296E-6 L -0.35432 -0.3965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4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727 -0.42986 " pathEditMode="relative" ptsTypes="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42 -0.40903 " pathEditMode="relative" ptsTypes="AA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2628 -0.36204 " pathEditMode="relative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137 -0.34884 " pathEditMode="relative" ptsTypes="AA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166 -0.36713 " pathEditMode="relative" ptsTypes="AA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17 -0.32801 " pathEditMode="relative" ptsTypes="AA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blipFill>
                <a:blip r:embed="rId4"/>
                <a:stretch>
                  <a:fillRect l="-385" t="-529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2E1DD-1C59-BE47-9C97-72DFEC90B506}"/>
              </a:ext>
            </a:extLst>
          </p:cNvPr>
          <p:cNvSpPr/>
          <p:nvPr/>
        </p:nvSpPr>
        <p:spPr>
          <a:xfrm>
            <a:off x="7810460" y="401320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41F322-8EA3-6146-BEE0-1ACBAC990CF6}"/>
              </a:ext>
            </a:extLst>
          </p:cNvPr>
          <p:cNvSpPr/>
          <p:nvPr/>
        </p:nvSpPr>
        <p:spPr>
          <a:xfrm>
            <a:off x="689428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285317-E74E-B94B-8E6F-D8466432A9DA}"/>
              </a:ext>
            </a:extLst>
          </p:cNvPr>
          <p:cNvSpPr/>
          <p:nvPr/>
        </p:nvSpPr>
        <p:spPr>
          <a:xfrm>
            <a:off x="1447143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CFDBCE-6607-3E4D-A26D-F0E6624878CF}"/>
              </a:ext>
            </a:extLst>
          </p:cNvPr>
          <p:cNvSpPr/>
          <p:nvPr/>
        </p:nvSpPr>
        <p:spPr>
          <a:xfrm>
            <a:off x="3260846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504FE-75C3-9140-9329-A3C1A3C534E5}"/>
              </a:ext>
            </a:extLst>
          </p:cNvPr>
          <p:cNvSpPr/>
          <p:nvPr/>
        </p:nvSpPr>
        <p:spPr>
          <a:xfrm>
            <a:off x="5286288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10AC1B-3B3A-BD49-8F75-B3C76E473D21}"/>
              </a:ext>
            </a:extLst>
          </p:cNvPr>
          <p:cNvSpPr/>
          <p:nvPr/>
        </p:nvSpPr>
        <p:spPr>
          <a:xfrm>
            <a:off x="7347934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3714D-BA72-CD46-9C2F-ACDD166C11E3}"/>
              </a:ext>
            </a:extLst>
          </p:cNvPr>
          <p:cNvSpPr/>
          <p:nvPr/>
        </p:nvSpPr>
        <p:spPr>
          <a:xfrm>
            <a:off x="1916504" y="386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8FBB4-DF19-6642-9561-F11B1B5747DF}"/>
              </a:ext>
            </a:extLst>
          </p:cNvPr>
          <p:cNvSpPr/>
          <p:nvPr/>
        </p:nvSpPr>
        <p:spPr>
          <a:xfrm>
            <a:off x="3622858" y="388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23BD73-A3FA-634E-9D6C-1ADB3620AA11}"/>
              </a:ext>
            </a:extLst>
          </p:cNvPr>
          <p:cNvSpPr/>
          <p:nvPr/>
        </p:nvSpPr>
        <p:spPr>
          <a:xfrm>
            <a:off x="5711060" y="404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07F2B4-A79B-484B-87D0-8C3E7DB5F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3"/>
    </mc:Choice>
    <mc:Fallback xmlns="">
      <p:transition spd="slow" advTm="1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blipFill>
                <a:blip r:embed="rId4"/>
                <a:stretch>
                  <a:fillRect l="-385" t="-529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2E1DD-1C59-BE47-9C97-72DFEC90B506}"/>
              </a:ext>
            </a:extLst>
          </p:cNvPr>
          <p:cNvSpPr/>
          <p:nvPr/>
        </p:nvSpPr>
        <p:spPr>
          <a:xfrm>
            <a:off x="7810460" y="401320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41F322-8EA3-6146-BEE0-1ACBAC990CF6}"/>
              </a:ext>
            </a:extLst>
          </p:cNvPr>
          <p:cNvSpPr/>
          <p:nvPr/>
        </p:nvSpPr>
        <p:spPr>
          <a:xfrm>
            <a:off x="689428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285317-E74E-B94B-8E6F-D8466432A9DA}"/>
              </a:ext>
            </a:extLst>
          </p:cNvPr>
          <p:cNvSpPr/>
          <p:nvPr/>
        </p:nvSpPr>
        <p:spPr>
          <a:xfrm>
            <a:off x="1447143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CFDBCE-6607-3E4D-A26D-F0E6624878CF}"/>
              </a:ext>
            </a:extLst>
          </p:cNvPr>
          <p:cNvSpPr/>
          <p:nvPr/>
        </p:nvSpPr>
        <p:spPr>
          <a:xfrm>
            <a:off x="3260846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504FE-75C3-9140-9329-A3C1A3C534E5}"/>
              </a:ext>
            </a:extLst>
          </p:cNvPr>
          <p:cNvSpPr/>
          <p:nvPr/>
        </p:nvSpPr>
        <p:spPr>
          <a:xfrm>
            <a:off x="5286288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10AC1B-3B3A-BD49-8F75-B3C76E473D21}"/>
              </a:ext>
            </a:extLst>
          </p:cNvPr>
          <p:cNvSpPr/>
          <p:nvPr/>
        </p:nvSpPr>
        <p:spPr>
          <a:xfrm>
            <a:off x="7347934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3714D-BA72-CD46-9C2F-ACDD166C11E3}"/>
              </a:ext>
            </a:extLst>
          </p:cNvPr>
          <p:cNvSpPr/>
          <p:nvPr/>
        </p:nvSpPr>
        <p:spPr>
          <a:xfrm>
            <a:off x="1916504" y="386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8FBB4-DF19-6642-9561-F11B1B5747DF}"/>
              </a:ext>
            </a:extLst>
          </p:cNvPr>
          <p:cNvSpPr/>
          <p:nvPr/>
        </p:nvSpPr>
        <p:spPr>
          <a:xfrm>
            <a:off x="3622858" y="388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23BD73-A3FA-634E-9D6C-1ADB3620AA11}"/>
              </a:ext>
            </a:extLst>
          </p:cNvPr>
          <p:cNvSpPr/>
          <p:nvPr/>
        </p:nvSpPr>
        <p:spPr>
          <a:xfrm>
            <a:off x="5711060" y="404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5CD04D-35E3-5E41-9F37-97EA1072ACEA}"/>
              </a:ext>
            </a:extLst>
          </p:cNvPr>
          <p:cNvCxnSpPr>
            <a:cxnSpLocks/>
          </p:cNvCxnSpPr>
          <p:nvPr/>
        </p:nvCxnSpPr>
        <p:spPr>
          <a:xfrm>
            <a:off x="1175657" y="5341257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12AF1F-ADA1-C043-A1C2-560255C0EB38}"/>
              </a:ext>
            </a:extLst>
          </p:cNvPr>
          <p:cNvCxnSpPr>
            <a:cxnSpLocks/>
          </p:cNvCxnSpPr>
          <p:nvPr/>
        </p:nvCxnSpPr>
        <p:spPr>
          <a:xfrm>
            <a:off x="3156857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88F48A-3956-AD43-A348-701195C0031A}"/>
              </a:ext>
            </a:extLst>
          </p:cNvPr>
          <p:cNvCxnSpPr>
            <a:cxnSpLocks/>
          </p:cNvCxnSpPr>
          <p:nvPr/>
        </p:nvCxnSpPr>
        <p:spPr>
          <a:xfrm>
            <a:off x="5286288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15D1500-2291-7144-B1C3-C15EBAC34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2"/>
    </mc:Choice>
    <mc:Fallback xmlns="">
      <p:transition spd="slow" advTm="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2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blipFill>
                <a:blip r:embed="rId4"/>
                <a:stretch>
                  <a:fillRect l="-385" t="-529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2E1DD-1C59-BE47-9C97-72DFEC90B506}"/>
              </a:ext>
            </a:extLst>
          </p:cNvPr>
          <p:cNvSpPr/>
          <p:nvPr/>
        </p:nvSpPr>
        <p:spPr>
          <a:xfrm>
            <a:off x="7810460" y="401320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41F322-8EA3-6146-BEE0-1ACBAC990CF6}"/>
              </a:ext>
            </a:extLst>
          </p:cNvPr>
          <p:cNvSpPr/>
          <p:nvPr/>
        </p:nvSpPr>
        <p:spPr>
          <a:xfrm>
            <a:off x="689428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285317-E74E-B94B-8E6F-D8466432A9DA}"/>
              </a:ext>
            </a:extLst>
          </p:cNvPr>
          <p:cNvSpPr/>
          <p:nvPr/>
        </p:nvSpPr>
        <p:spPr>
          <a:xfrm>
            <a:off x="1447143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CFDBCE-6607-3E4D-A26D-F0E6624878CF}"/>
              </a:ext>
            </a:extLst>
          </p:cNvPr>
          <p:cNvSpPr/>
          <p:nvPr/>
        </p:nvSpPr>
        <p:spPr>
          <a:xfrm>
            <a:off x="3260846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504FE-75C3-9140-9329-A3C1A3C534E5}"/>
              </a:ext>
            </a:extLst>
          </p:cNvPr>
          <p:cNvSpPr/>
          <p:nvPr/>
        </p:nvSpPr>
        <p:spPr>
          <a:xfrm>
            <a:off x="5286288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10AC1B-3B3A-BD49-8F75-B3C76E473D21}"/>
              </a:ext>
            </a:extLst>
          </p:cNvPr>
          <p:cNvSpPr/>
          <p:nvPr/>
        </p:nvSpPr>
        <p:spPr>
          <a:xfrm>
            <a:off x="7347934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3714D-BA72-CD46-9C2F-ACDD166C11E3}"/>
              </a:ext>
            </a:extLst>
          </p:cNvPr>
          <p:cNvSpPr/>
          <p:nvPr/>
        </p:nvSpPr>
        <p:spPr>
          <a:xfrm>
            <a:off x="1916504" y="386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8FBB4-DF19-6642-9561-F11B1B5747DF}"/>
              </a:ext>
            </a:extLst>
          </p:cNvPr>
          <p:cNvSpPr/>
          <p:nvPr/>
        </p:nvSpPr>
        <p:spPr>
          <a:xfrm>
            <a:off x="3622858" y="388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23BD73-A3FA-634E-9D6C-1ADB3620AA11}"/>
              </a:ext>
            </a:extLst>
          </p:cNvPr>
          <p:cNvSpPr/>
          <p:nvPr/>
        </p:nvSpPr>
        <p:spPr>
          <a:xfrm>
            <a:off x="5711060" y="404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5CD04D-35E3-5E41-9F37-97EA1072ACEA}"/>
              </a:ext>
            </a:extLst>
          </p:cNvPr>
          <p:cNvCxnSpPr>
            <a:cxnSpLocks/>
          </p:cNvCxnSpPr>
          <p:nvPr/>
        </p:nvCxnSpPr>
        <p:spPr>
          <a:xfrm>
            <a:off x="1175657" y="5341257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12AF1F-ADA1-C043-A1C2-560255C0EB38}"/>
              </a:ext>
            </a:extLst>
          </p:cNvPr>
          <p:cNvCxnSpPr>
            <a:cxnSpLocks/>
          </p:cNvCxnSpPr>
          <p:nvPr/>
        </p:nvCxnSpPr>
        <p:spPr>
          <a:xfrm>
            <a:off x="3156857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88F48A-3956-AD43-A348-701195C0031A}"/>
              </a:ext>
            </a:extLst>
          </p:cNvPr>
          <p:cNvCxnSpPr>
            <a:cxnSpLocks/>
          </p:cNvCxnSpPr>
          <p:nvPr/>
        </p:nvCxnSpPr>
        <p:spPr>
          <a:xfrm>
            <a:off x="5286288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97E73ED-10FD-9843-81D7-979758B9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75" t="21429" b="31274"/>
          <a:stretch/>
        </p:blipFill>
        <p:spPr>
          <a:xfrm>
            <a:off x="2460036" y="1202028"/>
            <a:ext cx="1601620" cy="13611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612D16-F3F3-3743-80F9-468ECD0AB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0"/>
    </mc:Choice>
    <mc:Fallback xmlns="">
      <p:transition spd="slow" advTm="2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6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04056"/>
              </a:xfrm>
              <a:prstGeom prst="rect">
                <a:avLst/>
              </a:prstGeom>
              <a:blipFill>
                <a:blip r:embed="rId4"/>
                <a:stretch>
                  <a:fillRect l="-385" t="-529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82E1DD-1C59-BE47-9C97-72DFEC90B506}"/>
              </a:ext>
            </a:extLst>
          </p:cNvPr>
          <p:cNvSpPr/>
          <p:nvPr/>
        </p:nvSpPr>
        <p:spPr>
          <a:xfrm>
            <a:off x="7810460" y="401320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41F322-8EA3-6146-BEE0-1ACBAC990CF6}"/>
              </a:ext>
            </a:extLst>
          </p:cNvPr>
          <p:cNvSpPr/>
          <p:nvPr/>
        </p:nvSpPr>
        <p:spPr>
          <a:xfrm>
            <a:off x="689428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285317-E74E-B94B-8E6F-D8466432A9DA}"/>
              </a:ext>
            </a:extLst>
          </p:cNvPr>
          <p:cNvSpPr/>
          <p:nvPr/>
        </p:nvSpPr>
        <p:spPr>
          <a:xfrm>
            <a:off x="1447143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CFDBCE-6607-3E4D-A26D-F0E6624878CF}"/>
              </a:ext>
            </a:extLst>
          </p:cNvPr>
          <p:cNvSpPr/>
          <p:nvPr/>
        </p:nvSpPr>
        <p:spPr>
          <a:xfrm>
            <a:off x="3260846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504FE-75C3-9140-9329-A3C1A3C534E5}"/>
              </a:ext>
            </a:extLst>
          </p:cNvPr>
          <p:cNvSpPr/>
          <p:nvPr/>
        </p:nvSpPr>
        <p:spPr>
          <a:xfrm>
            <a:off x="5286288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10AC1B-3B3A-BD49-8F75-B3C76E473D21}"/>
              </a:ext>
            </a:extLst>
          </p:cNvPr>
          <p:cNvSpPr/>
          <p:nvPr/>
        </p:nvSpPr>
        <p:spPr>
          <a:xfrm>
            <a:off x="7347934" y="352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3714D-BA72-CD46-9C2F-ACDD166C11E3}"/>
              </a:ext>
            </a:extLst>
          </p:cNvPr>
          <p:cNvSpPr/>
          <p:nvPr/>
        </p:nvSpPr>
        <p:spPr>
          <a:xfrm>
            <a:off x="1916504" y="386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8FBB4-DF19-6642-9561-F11B1B5747DF}"/>
              </a:ext>
            </a:extLst>
          </p:cNvPr>
          <p:cNvSpPr/>
          <p:nvPr/>
        </p:nvSpPr>
        <p:spPr>
          <a:xfrm>
            <a:off x="3622858" y="3889832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23BD73-A3FA-634E-9D6C-1ADB3620AA11}"/>
              </a:ext>
            </a:extLst>
          </p:cNvPr>
          <p:cNvSpPr/>
          <p:nvPr/>
        </p:nvSpPr>
        <p:spPr>
          <a:xfrm>
            <a:off x="5711060" y="404166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5CD04D-35E3-5E41-9F37-97EA1072ACEA}"/>
              </a:ext>
            </a:extLst>
          </p:cNvPr>
          <p:cNvCxnSpPr>
            <a:cxnSpLocks/>
          </p:cNvCxnSpPr>
          <p:nvPr/>
        </p:nvCxnSpPr>
        <p:spPr>
          <a:xfrm>
            <a:off x="1175657" y="5341257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12AF1F-ADA1-C043-A1C2-560255C0EB38}"/>
              </a:ext>
            </a:extLst>
          </p:cNvPr>
          <p:cNvCxnSpPr>
            <a:cxnSpLocks/>
          </p:cNvCxnSpPr>
          <p:nvPr/>
        </p:nvCxnSpPr>
        <p:spPr>
          <a:xfrm>
            <a:off x="3156857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88F48A-3956-AD43-A348-701195C0031A}"/>
              </a:ext>
            </a:extLst>
          </p:cNvPr>
          <p:cNvCxnSpPr>
            <a:cxnSpLocks/>
          </p:cNvCxnSpPr>
          <p:nvPr/>
        </p:nvCxnSpPr>
        <p:spPr>
          <a:xfrm>
            <a:off x="5286288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97E73ED-10FD-9843-81D7-979758B9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1" t="21429" r="45715" b="31274"/>
          <a:stretch/>
        </p:blipFill>
        <p:spPr>
          <a:xfrm>
            <a:off x="2452914" y="1114871"/>
            <a:ext cx="1785257" cy="13611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612090-270D-F54E-8A45-A87AFF6AC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5"/>
    </mc:Choice>
    <mc:Fallback xmlns="">
      <p:transition spd="slow" advTm="2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12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blipFill>
                <a:blip r:embed="rId5"/>
                <a:stretch>
                  <a:fillRect l="-385" t="-5155" b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344840-153C-7F49-95C1-E6B14F128A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75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8"/>
    </mc:Choice>
    <mc:Fallback xmlns="">
      <p:transition spd="slow" advTm="32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0" y="0"/>
                <a:ext cx="9906000" cy="691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6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6600" dirty="0"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</a:p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one 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half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one </a:t>
                </a:r>
                <a:r>
                  <a:rPr 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third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one </a:t>
                </a:r>
                <a:r>
                  <a:rPr lang="en-US" sz="3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quarter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6917728"/>
              </a:xfrm>
              <a:prstGeom prst="rect">
                <a:avLst/>
              </a:prstGeom>
              <a:blipFill>
                <a:blip r:embed="rId4"/>
                <a:stretch>
                  <a:fillRect b="-1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990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Unit fractions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 denominators are different, so there will be different amounts of groups or parts of a whole.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69C460-88BE-CF4C-9A58-0769D759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4"/>
    </mc:Choice>
    <mc:Fallback xmlns="">
      <p:transition spd="slow" advTm="3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12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blipFill>
                <a:blip r:embed="rId5"/>
                <a:stretch>
                  <a:fillRect l="-385" t="-5155" b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023E15-CE06-DD4B-8E24-03F5812C15ED}"/>
              </a:ext>
            </a:extLst>
          </p:cNvPr>
          <p:cNvSpPr/>
          <p:nvPr/>
        </p:nvSpPr>
        <p:spPr>
          <a:xfrm>
            <a:off x="1342260" y="347560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A003DA-C88C-8648-AFC1-5B079B9B7ACE}"/>
              </a:ext>
            </a:extLst>
          </p:cNvPr>
          <p:cNvSpPr/>
          <p:nvPr/>
        </p:nvSpPr>
        <p:spPr>
          <a:xfrm>
            <a:off x="2017560" y="375863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77C2A8-D92A-7D4D-BAE6-8B70A4585933}"/>
              </a:ext>
            </a:extLst>
          </p:cNvPr>
          <p:cNvSpPr/>
          <p:nvPr/>
        </p:nvSpPr>
        <p:spPr>
          <a:xfrm>
            <a:off x="3142260" y="347560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CFE018-F560-B240-ACA4-814667CD949D}"/>
              </a:ext>
            </a:extLst>
          </p:cNvPr>
          <p:cNvSpPr/>
          <p:nvPr/>
        </p:nvSpPr>
        <p:spPr>
          <a:xfrm>
            <a:off x="3884412" y="3727199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4DC527-0377-EF47-B47B-A8855F1E4113}"/>
              </a:ext>
            </a:extLst>
          </p:cNvPr>
          <p:cNvSpPr/>
          <p:nvPr/>
        </p:nvSpPr>
        <p:spPr>
          <a:xfrm>
            <a:off x="5438573" y="323698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7907ED-0F36-A249-94B2-94647036B3C1}"/>
              </a:ext>
            </a:extLst>
          </p:cNvPr>
          <p:cNvSpPr/>
          <p:nvPr/>
        </p:nvSpPr>
        <p:spPr>
          <a:xfrm>
            <a:off x="6023005" y="345383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29FFC9-FEA4-8E4C-A1C4-1FE8996BE998}"/>
              </a:ext>
            </a:extLst>
          </p:cNvPr>
          <p:cNvSpPr/>
          <p:nvPr/>
        </p:nvSpPr>
        <p:spPr>
          <a:xfrm>
            <a:off x="1167277" y="407851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2E2B72-F066-474E-B710-34FB95561DAF}"/>
              </a:ext>
            </a:extLst>
          </p:cNvPr>
          <p:cNvSpPr/>
          <p:nvPr/>
        </p:nvSpPr>
        <p:spPr>
          <a:xfrm>
            <a:off x="1790889" y="435114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1ABE41-8FD9-8848-A1C1-F1AFD03E8078}"/>
              </a:ext>
            </a:extLst>
          </p:cNvPr>
          <p:cNvSpPr/>
          <p:nvPr/>
        </p:nvSpPr>
        <p:spPr>
          <a:xfrm>
            <a:off x="3177505" y="4209630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B500B2-B31A-4847-AD5F-B1DDCD5C020E}"/>
              </a:ext>
            </a:extLst>
          </p:cNvPr>
          <p:cNvSpPr/>
          <p:nvPr/>
        </p:nvSpPr>
        <p:spPr>
          <a:xfrm>
            <a:off x="3884412" y="4389630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FB7A85-397C-6D48-84CC-11BCAEAEA435}"/>
              </a:ext>
            </a:extLst>
          </p:cNvPr>
          <p:cNvSpPr/>
          <p:nvPr/>
        </p:nvSpPr>
        <p:spPr>
          <a:xfrm>
            <a:off x="5421118" y="407851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D9F1F9-9937-464F-9528-B08C41486B5E}"/>
              </a:ext>
            </a:extLst>
          </p:cNvPr>
          <p:cNvSpPr/>
          <p:nvPr/>
        </p:nvSpPr>
        <p:spPr>
          <a:xfrm>
            <a:off x="6059845" y="419874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3EADC5-AC2B-CC46-B0CD-37E5EC0059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0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22"/>
    </mc:Choice>
    <mc:Fallback xmlns="">
      <p:transition spd="slow" advTm="4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12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blipFill>
                <a:blip r:embed="rId4"/>
                <a:stretch>
                  <a:fillRect l="-385" t="-5155" b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023E15-CE06-DD4B-8E24-03F5812C15ED}"/>
              </a:ext>
            </a:extLst>
          </p:cNvPr>
          <p:cNvSpPr/>
          <p:nvPr/>
        </p:nvSpPr>
        <p:spPr>
          <a:xfrm>
            <a:off x="1342260" y="347560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A003DA-C88C-8648-AFC1-5B079B9B7ACE}"/>
              </a:ext>
            </a:extLst>
          </p:cNvPr>
          <p:cNvSpPr/>
          <p:nvPr/>
        </p:nvSpPr>
        <p:spPr>
          <a:xfrm>
            <a:off x="2017560" y="375863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77C2A8-D92A-7D4D-BAE6-8B70A4585933}"/>
              </a:ext>
            </a:extLst>
          </p:cNvPr>
          <p:cNvSpPr/>
          <p:nvPr/>
        </p:nvSpPr>
        <p:spPr>
          <a:xfrm>
            <a:off x="3142260" y="347560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CFE018-F560-B240-ACA4-814667CD949D}"/>
              </a:ext>
            </a:extLst>
          </p:cNvPr>
          <p:cNvSpPr/>
          <p:nvPr/>
        </p:nvSpPr>
        <p:spPr>
          <a:xfrm>
            <a:off x="3884412" y="3727199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4DC527-0377-EF47-B47B-A8855F1E4113}"/>
              </a:ext>
            </a:extLst>
          </p:cNvPr>
          <p:cNvSpPr/>
          <p:nvPr/>
        </p:nvSpPr>
        <p:spPr>
          <a:xfrm>
            <a:off x="5438573" y="323698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7907ED-0F36-A249-94B2-94647036B3C1}"/>
              </a:ext>
            </a:extLst>
          </p:cNvPr>
          <p:cNvSpPr/>
          <p:nvPr/>
        </p:nvSpPr>
        <p:spPr>
          <a:xfrm>
            <a:off x="6023005" y="345383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29FFC9-FEA4-8E4C-A1C4-1FE8996BE998}"/>
              </a:ext>
            </a:extLst>
          </p:cNvPr>
          <p:cNvSpPr/>
          <p:nvPr/>
        </p:nvSpPr>
        <p:spPr>
          <a:xfrm>
            <a:off x="1167277" y="407851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2E2B72-F066-474E-B710-34FB95561DAF}"/>
              </a:ext>
            </a:extLst>
          </p:cNvPr>
          <p:cNvSpPr/>
          <p:nvPr/>
        </p:nvSpPr>
        <p:spPr>
          <a:xfrm>
            <a:off x="1790889" y="435114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1ABE41-8FD9-8848-A1C1-F1AFD03E8078}"/>
              </a:ext>
            </a:extLst>
          </p:cNvPr>
          <p:cNvSpPr/>
          <p:nvPr/>
        </p:nvSpPr>
        <p:spPr>
          <a:xfrm>
            <a:off x="3177505" y="4209630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B500B2-B31A-4847-AD5F-B1DDCD5C020E}"/>
              </a:ext>
            </a:extLst>
          </p:cNvPr>
          <p:cNvSpPr/>
          <p:nvPr/>
        </p:nvSpPr>
        <p:spPr>
          <a:xfrm>
            <a:off x="3884412" y="4389630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FB7A85-397C-6D48-84CC-11BCAEAEA435}"/>
              </a:ext>
            </a:extLst>
          </p:cNvPr>
          <p:cNvSpPr/>
          <p:nvPr/>
        </p:nvSpPr>
        <p:spPr>
          <a:xfrm>
            <a:off x="5421118" y="407851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D9F1F9-9937-464F-9528-B08C41486B5E}"/>
              </a:ext>
            </a:extLst>
          </p:cNvPr>
          <p:cNvSpPr/>
          <p:nvPr/>
        </p:nvSpPr>
        <p:spPr>
          <a:xfrm>
            <a:off x="6059845" y="419874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FA028C-3147-8B49-9539-800B58C5B319}"/>
              </a:ext>
            </a:extLst>
          </p:cNvPr>
          <p:cNvCxnSpPr>
            <a:cxnSpLocks/>
          </p:cNvCxnSpPr>
          <p:nvPr/>
        </p:nvCxnSpPr>
        <p:spPr>
          <a:xfrm>
            <a:off x="1175657" y="5341257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3B710E-E23D-E74D-8C01-236D4196667A}"/>
              </a:ext>
            </a:extLst>
          </p:cNvPr>
          <p:cNvCxnSpPr>
            <a:cxnSpLocks/>
          </p:cNvCxnSpPr>
          <p:nvPr/>
        </p:nvCxnSpPr>
        <p:spPr>
          <a:xfrm>
            <a:off x="3156857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FD824C-3F85-A547-8F30-CFA19BEF6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1"/>
    </mc:Choice>
    <mc:Fallback xmlns="">
      <p:transition spd="slow" advTm="1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 of amounts</a:t>
                </a:r>
              </a:p>
              <a:p>
                <a:endParaRPr lang="en-US" sz="4400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12 = 8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2464008"/>
              </a:xfrm>
              <a:prstGeom prst="rect">
                <a:avLst/>
              </a:prstGeom>
              <a:blipFill>
                <a:blip r:embed="rId4"/>
                <a:stretch>
                  <a:fillRect l="-385" t="-5155" b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69142C2-791A-2B4B-BE4F-9BA76222D86F}"/>
              </a:ext>
            </a:extLst>
          </p:cNvPr>
          <p:cNvSpPr/>
          <p:nvPr/>
        </p:nvSpPr>
        <p:spPr>
          <a:xfrm>
            <a:off x="90714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D01F3E-D2FD-8A40-8C35-62420199433A}"/>
              </a:ext>
            </a:extLst>
          </p:cNvPr>
          <p:cNvSpPr/>
          <p:nvPr/>
        </p:nvSpPr>
        <p:spPr>
          <a:xfrm>
            <a:off x="2902858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968762-FDB1-4740-8FD3-BEF13BC67358}"/>
              </a:ext>
            </a:extLst>
          </p:cNvPr>
          <p:cNvSpPr/>
          <p:nvPr/>
        </p:nvSpPr>
        <p:spPr>
          <a:xfrm>
            <a:off x="4898573" y="314365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023E15-CE06-DD4B-8E24-03F5812C15ED}"/>
              </a:ext>
            </a:extLst>
          </p:cNvPr>
          <p:cNvSpPr/>
          <p:nvPr/>
        </p:nvSpPr>
        <p:spPr>
          <a:xfrm>
            <a:off x="1342260" y="347560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A003DA-C88C-8648-AFC1-5B079B9B7ACE}"/>
              </a:ext>
            </a:extLst>
          </p:cNvPr>
          <p:cNvSpPr/>
          <p:nvPr/>
        </p:nvSpPr>
        <p:spPr>
          <a:xfrm>
            <a:off x="2017560" y="375863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77C2A8-D92A-7D4D-BAE6-8B70A4585933}"/>
              </a:ext>
            </a:extLst>
          </p:cNvPr>
          <p:cNvSpPr/>
          <p:nvPr/>
        </p:nvSpPr>
        <p:spPr>
          <a:xfrm>
            <a:off x="3142260" y="347560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CFE018-F560-B240-ACA4-814667CD949D}"/>
              </a:ext>
            </a:extLst>
          </p:cNvPr>
          <p:cNvSpPr/>
          <p:nvPr/>
        </p:nvSpPr>
        <p:spPr>
          <a:xfrm>
            <a:off x="3884412" y="3727199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4DC527-0377-EF47-B47B-A8855F1E4113}"/>
              </a:ext>
            </a:extLst>
          </p:cNvPr>
          <p:cNvSpPr/>
          <p:nvPr/>
        </p:nvSpPr>
        <p:spPr>
          <a:xfrm>
            <a:off x="5438573" y="3236981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7907ED-0F36-A249-94B2-94647036B3C1}"/>
              </a:ext>
            </a:extLst>
          </p:cNvPr>
          <p:cNvSpPr/>
          <p:nvPr/>
        </p:nvSpPr>
        <p:spPr>
          <a:xfrm>
            <a:off x="6023005" y="345383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29FFC9-FEA4-8E4C-A1C4-1FE8996BE998}"/>
              </a:ext>
            </a:extLst>
          </p:cNvPr>
          <p:cNvSpPr/>
          <p:nvPr/>
        </p:nvSpPr>
        <p:spPr>
          <a:xfrm>
            <a:off x="1167277" y="407851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2E2B72-F066-474E-B710-34FB95561DAF}"/>
              </a:ext>
            </a:extLst>
          </p:cNvPr>
          <p:cNvSpPr/>
          <p:nvPr/>
        </p:nvSpPr>
        <p:spPr>
          <a:xfrm>
            <a:off x="1790889" y="435114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1ABE41-8FD9-8848-A1C1-F1AFD03E8078}"/>
              </a:ext>
            </a:extLst>
          </p:cNvPr>
          <p:cNvSpPr/>
          <p:nvPr/>
        </p:nvSpPr>
        <p:spPr>
          <a:xfrm>
            <a:off x="3177505" y="4209630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B500B2-B31A-4847-AD5F-B1DDCD5C020E}"/>
              </a:ext>
            </a:extLst>
          </p:cNvPr>
          <p:cNvSpPr/>
          <p:nvPr/>
        </p:nvSpPr>
        <p:spPr>
          <a:xfrm>
            <a:off x="3884412" y="4389630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FB7A85-397C-6D48-84CC-11BCAEAEA435}"/>
              </a:ext>
            </a:extLst>
          </p:cNvPr>
          <p:cNvSpPr/>
          <p:nvPr/>
        </p:nvSpPr>
        <p:spPr>
          <a:xfrm>
            <a:off x="5421118" y="4078514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D9F1F9-9937-464F-9528-B08C41486B5E}"/>
              </a:ext>
            </a:extLst>
          </p:cNvPr>
          <p:cNvSpPr/>
          <p:nvPr/>
        </p:nvSpPr>
        <p:spPr>
          <a:xfrm>
            <a:off x="6059845" y="4198745"/>
            <a:ext cx="360000" cy="36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FA028C-3147-8B49-9539-800B58C5B319}"/>
              </a:ext>
            </a:extLst>
          </p:cNvPr>
          <p:cNvCxnSpPr>
            <a:cxnSpLocks/>
          </p:cNvCxnSpPr>
          <p:nvPr/>
        </p:nvCxnSpPr>
        <p:spPr>
          <a:xfrm>
            <a:off x="1175657" y="5341257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3B710E-E23D-E74D-8C01-236D4196667A}"/>
              </a:ext>
            </a:extLst>
          </p:cNvPr>
          <p:cNvCxnSpPr>
            <a:cxnSpLocks/>
          </p:cNvCxnSpPr>
          <p:nvPr/>
        </p:nvCxnSpPr>
        <p:spPr>
          <a:xfrm>
            <a:off x="3156857" y="5363028"/>
            <a:ext cx="1277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B8C005-08EA-0C46-8386-3BA6355B3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"/>
    </mc:Choice>
    <mc:Fallback xmlns="">
      <p:transition spd="slow" advTm="3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664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Non-unit fractions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15 = 								</a:t>
                </a:r>
                <a:r>
                  <a:rPr lang="en-US" sz="4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20 = 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16 =								</a:t>
                </a:r>
                <a:r>
                  <a:rPr lang="en-US" sz="4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28 = 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9 =									</a:t>
                </a:r>
                <a:r>
                  <a:rPr lang="en-US" sz="4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24 = 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21 =								</a:t>
                </a:r>
                <a:r>
                  <a:rPr lang="en-US" sz="4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24 =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6644383"/>
              </a:xfrm>
              <a:prstGeom prst="rect">
                <a:avLst/>
              </a:prstGeom>
              <a:blipFill>
                <a:blip r:embed="rId4"/>
                <a:stretch>
                  <a:fillRect l="-385" t="-1912" b="-9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6762CA-A55F-9A49-B5DC-446B4AF32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2"/>
    </mc:Choice>
    <mc:Fallback xmlns="">
      <p:transition spd="slow" advTm="1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0" y="0"/>
                <a:ext cx="9906000" cy="691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6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6600" dirty="0"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</a:p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one 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half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one </a:t>
                </a:r>
                <a:r>
                  <a:rPr 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third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one </a:t>
                </a:r>
                <a:r>
                  <a:rPr lang="en-US" sz="3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quarter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6917728"/>
              </a:xfrm>
              <a:prstGeom prst="rect">
                <a:avLst/>
              </a:prstGeom>
              <a:blipFill>
                <a:blip r:embed="rId4"/>
                <a:stretch>
                  <a:fillRect b="-1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990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Unit fractions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 numerators are the same (1), so we count  one (1) group or one part of a whole.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1B39C3-643F-8541-ADD9-4DA753D7F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7"/>
    </mc:Choice>
    <mc:Fallback xmlns="">
      <p:transition spd="slow" advTm="19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0" y="0"/>
                <a:ext cx="9906000" cy="691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6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6600" dirty="0"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</a:p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one 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half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one </a:t>
                </a:r>
                <a:r>
                  <a:rPr 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third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one </a:t>
                </a:r>
                <a:r>
                  <a:rPr lang="en-US" sz="3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quarter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6917728"/>
              </a:xfrm>
              <a:prstGeom prst="rect">
                <a:avLst/>
              </a:prstGeom>
              <a:blipFill>
                <a:blip r:embed="rId4"/>
                <a:stretch>
                  <a:fillRect b="-1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990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Unit fractions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Unit fractions count (1) one part or one group.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7F192A1-A82E-BB45-B7A9-AF879E2D0A2E}"/>
              </a:ext>
            </a:extLst>
          </p:cNvPr>
          <p:cNvSpPr/>
          <p:nvPr/>
        </p:nvSpPr>
        <p:spPr>
          <a:xfrm>
            <a:off x="2046515" y="3239247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77D50A-425C-A44E-937C-3DAF37B9F5D6}"/>
              </a:ext>
            </a:extLst>
          </p:cNvPr>
          <p:cNvSpPr/>
          <p:nvPr/>
        </p:nvSpPr>
        <p:spPr>
          <a:xfrm>
            <a:off x="4477658" y="3239247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21DCCD-7CFD-A14F-A1F4-DA13C2CEE048}"/>
              </a:ext>
            </a:extLst>
          </p:cNvPr>
          <p:cNvSpPr/>
          <p:nvPr/>
        </p:nvSpPr>
        <p:spPr>
          <a:xfrm>
            <a:off x="6807203" y="3239247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3307C84D-6593-964B-9CF1-533A95BFEE52}"/>
              </a:ext>
            </a:extLst>
          </p:cNvPr>
          <p:cNvSpPr/>
          <p:nvPr/>
        </p:nvSpPr>
        <p:spPr>
          <a:xfrm>
            <a:off x="2046515" y="3243254"/>
            <a:ext cx="1080000" cy="1080000"/>
          </a:xfrm>
          <a:prstGeom prst="chord">
            <a:avLst>
              <a:gd name="adj1" fmla="val 5298564"/>
              <a:gd name="adj2" fmla="val 1620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8378E88A-E7F5-2D4F-8936-22742A3EE523}"/>
              </a:ext>
            </a:extLst>
          </p:cNvPr>
          <p:cNvSpPr/>
          <p:nvPr/>
        </p:nvSpPr>
        <p:spPr>
          <a:xfrm>
            <a:off x="4477658" y="3239247"/>
            <a:ext cx="1080000" cy="1080000"/>
          </a:xfrm>
          <a:prstGeom prst="pie">
            <a:avLst>
              <a:gd name="adj1" fmla="val 8535680"/>
              <a:gd name="adj2" fmla="val 1620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ie 9">
            <a:extLst>
              <a:ext uri="{FF2B5EF4-FFF2-40B4-BE49-F238E27FC236}">
                <a16:creationId xmlns:a16="http://schemas.microsoft.com/office/drawing/2014/main" id="{77D485A8-BBD5-0B4B-A60D-00DA2B3A624D}"/>
              </a:ext>
            </a:extLst>
          </p:cNvPr>
          <p:cNvSpPr/>
          <p:nvPr/>
        </p:nvSpPr>
        <p:spPr>
          <a:xfrm flipH="1">
            <a:off x="4477658" y="3239247"/>
            <a:ext cx="1080000" cy="1080000"/>
          </a:xfrm>
          <a:prstGeom prst="pie">
            <a:avLst>
              <a:gd name="adj1" fmla="val 8625965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61AE600E-3A12-C147-BCB5-DC233A87A500}"/>
              </a:ext>
            </a:extLst>
          </p:cNvPr>
          <p:cNvSpPr/>
          <p:nvPr/>
        </p:nvSpPr>
        <p:spPr>
          <a:xfrm>
            <a:off x="6807203" y="3239247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Pie 12">
            <a:extLst>
              <a:ext uri="{FF2B5EF4-FFF2-40B4-BE49-F238E27FC236}">
                <a16:creationId xmlns:a16="http://schemas.microsoft.com/office/drawing/2014/main" id="{C1CE3B2A-6F16-244D-AD30-E17695F9E2B8}"/>
              </a:ext>
            </a:extLst>
          </p:cNvPr>
          <p:cNvSpPr/>
          <p:nvPr/>
        </p:nvSpPr>
        <p:spPr>
          <a:xfrm rot="5400000">
            <a:off x="6807203" y="3239247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Pie 13">
            <a:extLst>
              <a:ext uri="{FF2B5EF4-FFF2-40B4-BE49-F238E27FC236}">
                <a16:creationId xmlns:a16="http://schemas.microsoft.com/office/drawing/2014/main" id="{C28EBB5D-D95A-8641-A6B7-87B3B6944046}"/>
              </a:ext>
            </a:extLst>
          </p:cNvPr>
          <p:cNvSpPr/>
          <p:nvPr/>
        </p:nvSpPr>
        <p:spPr>
          <a:xfrm rot="16200000">
            <a:off x="6807203" y="3239247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70F4BC8-F7B1-FC40-B4E6-72F6CAEF5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8"/>
    </mc:Choice>
    <mc:Fallback xmlns="">
      <p:transition spd="slow" advTm="1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0" y="5326362"/>
                <a:ext cx="9906000" cy="15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 	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6600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6600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6600" dirty="0">
                  <a:solidFill>
                    <a:srgbClr val="00B05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26362"/>
                <a:ext cx="9906000" cy="1533753"/>
              </a:xfrm>
              <a:prstGeom prst="rect">
                <a:avLst/>
              </a:prstGeom>
              <a:blipFill>
                <a:blip r:embed="rId4"/>
                <a:stretch>
                  <a:fillRect b="-90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Non-unit fractions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Unit fractions count more than one (1) part or one group. This means the top number of the fraction (numerator) is not 1.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77D50A-425C-A44E-937C-3DAF37B9F5D6}"/>
              </a:ext>
            </a:extLst>
          </p:cNvPr>
          <p:cNvSpPr/>
          <p:nvPr/>
        </p:nvSpPr>
        <p:spPr>
          <a:xfrm>
            <a:off x="7259" y="4211703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21DCCD-7CFD-A14F-A1F4-DA13C2CEE048}"/>
              </a:ext>
            </a:extLst>
          </p:cNvPr>
          <p:cNvSpPr/>
          <p:nvPr/>
        </p:nvSpPr>
        <p:spPr>
          <a:xfrm>
            <a:off x="6270174" y="4211703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8378E88A-E7F5-2D4F-8936-22742A3EE523}"/>
              </a:ext>
            </a:extLst>
          </p:cNvPr>
          <p:cNvSpPr/>
          <p:nvPr/>
        </p:nvSpPr>
        <p:spPr>
          <a:xfrm>
            <a:off x="7259" y="4211703"/>
            <a:ext cx="1080000" cy="1080000"/>
          </a:xfrm>
          <a:prstGeom prst="pie">
            <a:avLst>
              <a:gd name="adj1" fmla="val 8535680"/>
              <a:gd name="adj2" fmla="val 1620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ie 9">
            <a:extLst>
              <a:ext uri="{FF2B5EF4-FFF2-40B4-BE49-F238E27FC236}">
                <a16:creationId xmlns:a16="http://schemas.microsoft.com/office/drawing/2014/main" id="{77D485A8-BBD5-0B4B-A60D-00DA2B3A624D}"/>
              </a:ext>
            </a:extLst>
          </p:cNvPr>
          <p:cNvSpPr/>
          <p:nvPr/>
        </p:nvSpPr>
        <p:spPr>
          <a:xfrm flipH="1">
            <a:off x="7259" y="4211703"/>
            <a:ext cx="1080000" cy="1080000"/>
          </a:xfrm>
          <a:prstGeom prst="pie">
            <a:avLst>
              <a:gd name="adj1" fmla="val 8625965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61AE600E-3A12-C147-BCB5-DC233A87A500}"/>
              </a:ext>
            </a:extLst>
          </p:cNvPr>
          <p:cNvSpPr/>
          <p:nvPr/>
        </p:nvSpPr>
        <p:spPr>
          <a:xfrm>
            <a:off x="6270174" y="4211703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Pie 12">
            <a:extLst>
              <a:ext uri="{FF2B5EF4-FFF2-40B4-BE49-F238E27FC236}">
                <a16:creationId xmlns:a16="http://schemas.microsoft.com/office/drawing/2014/main" id="{C1CE3B2A-6F16-244D-AD30-E17695F9E2B8}"/>
              </a:ext>
            </a:extLst>
          </p:cNvPr>
          <p:cNvSpPr/>
          <p:nvPr/>
        </p:nvSpPr>
        <p:spPr>
          <a:xfrm rot="5400000">
            <a:off x="6270174" y="4211703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Pie 13">
            <a:extLst>
              <a:ext uri="{FF2B5EF4-FFF2-40B4-BE49-F238E27FC236}">
                <a16:creationId xmlns:a16="http://schemas.microsoft.com/office/drawing/2014/main" id="{C28EBB5D-D95A-8641-A6B7-87B3B6944046}"/>
              </a:ext>
            </a:extLst>
          </p:cNvPr>
          <p:cNvSpPr/>
          <p:nvPr/>
        </p:nvSpPr>
        <p:spPr>
          <a:xfrm rot="16200000">
            <a:off x="6270174" y="4211703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858B3A-78C8-6C46-AFCF-037C860C0357}"/>
              </a:ext>
            </a:extLst>
          </p:cNvPr>
          <p:cNvSpPr/>
          <p:nvPr/>
        </p:nvSpPr>
        <p:spPr>
          <a:xfrm>
            <a:off x="1219202" y="4211703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e 15">
            <a:extLst>
              <a:ext uri="{FF2B5EF4-FFF2-40B4-BE49-F238E27FC236}">
                <a16:creationId xmlns:a16="http://schemas.microsoft.com/office/drawing/2014/main" id="{38B80A3A-C620-4E42-9F64-6E80AFD2AF45}"/>
              </a:ext>
            </a:extLst>
          </p:cNvPr>
          <p:cNvSpPr/>
          <p:nvPr/>
        </p:nvSpPr>
        <p:spPr>
          <a:xfrm>
            <a:off x="1219202" y="4211703"/>
            <a:ext cx="1080000" cy="1080000"/>
          </a:xfrm>
          <a:prstGeom prst="pie">
            <a:avLst>
              <a:gd name="adj1" fmla="val 8535680"/>
              <a:gd name="adj2" fmla="val 1620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Pie 16">
            <a:extLst>
              <a:ext uri="{FF2B5EF4-FFF2-40B4-BE49-F238E27FC236}">
                <a16:creationId xmlns:a16="http://schemas.microsoft.com/office/drawing/2014/main" id="{B3970019-C635-9A49-8CD8-4AAA1CE77DE2}"/>
              </a:ext>
            </a:extLst>
          </p:cNvPr>
          <p:cNvSpPr/>
          <p:nvPr/>
        </p:nvSpPr>
        <p:spPr>
          <a:xfrm flipH="1">
            <a:off x="1219202" y="4211703"/>
            <a:ext cx="1080000" cy="1080000"/>
          </a:xfrm>
          <a:prstGeom prst="pie">
            <a:avLst>
              <a:gd name="adj1" fmla="val 8625965"/>
              <a:gd name="adj2" fmla="val 1620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252EEC-8518-CA49-ACF4-91B9CC82B86B}"/>
              </a:ext>
            </a:extLst>
          </p:cNvPr>
          <p:cNvSpPr/>
          <p:nvPr/>
        </p:nvSpPr>
        <p:spPr>
          <a:xfrm>
            <a:off x="7482117" y="4211703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e 18">
            <a:extLst>
              <a:ext uri="{FF2B5EF4-FFF2-40B4-BE49-F238E27FC236}">
                <a16:creationId xmlns:a16="http://schemas.microsoft.com/office/drawing/2014/main" id="{F47AEAE9-4A4B-9346-9A00-03185BD7C8B1}"/>
              </a:ext>
            </a:extLst>
          </p:cNvPr>
          <p:cNvSpPr/>
          <p:nvPr/>
        </p:nvSpPr>
        <p:spPr>
          <a:xfrm>
            <a:off x="7482117" y="4211703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Pie 19">
            <a:extLst>
              <a:ext uri="{FF2B5EF4-FFF2-40B4-BE49-F238E27FC236}">
                <a16:creationId xmlns:a16="http://schemas.microsoft.com/office/drawing/2014/main" id="{3BAE7082-0621-2642-BC6D-958C6DE5BE69}"/>
              </a:ext>
            </a:extLst>
          </p:cNvPr>
          <p:cNvSpPr/>
          <p:nvPr/>
        </p:nvSpPr>
        <p:spPr>
          <a:xfrm rot="5400000">
            <a:off x="7482117" y="4211703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Pie 20">
            <a:extLst>
              <a:ext uri="{FF2B5EF4-FFF2-40B4-BE49-F238E27FC236}">
                <a16:creationId xmlns:a16="http://schemas.microsoft.com/office/drawing/2014/main" id="{2DB013FC-83CC-4849-B8E5-C6CA9CC670C3}"/>
              </a:ext>
            </a:extLst>
          </p:cNvPr>
          <p:cNvSpPr/>
          <p:nvPr/>
        </p:nvSpPr>
        <p:spPr>
          <a:xfrm rot="16200000">
            <a:off x="7482117" y="4211703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31588A-D3FF-EB41-BA1F-BE0EDEC29341}"/>
              </a:ext>
            </a:extLst>
          </p:cNvPr>
          <p:cNvSpPr/>
          <p:nvPr/>
        </p:nvSpPr>
        <p:spPr>
          <a:xfrm>
            <a:off x="8694060" y="4217334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e 22">
            <a:extLst>
              <a:ext uri="{FF2B5EF4-FFF2-40B4-BE49-F238E27FC236}">
                <a16:creationId xmlns:a16="http://schemas.microsoft.com/office/drawing/2014/main" id="{91194A9D-ED38-1648-8A17-8D9450C90C1A}"/>
              </a:ext>
            </a:extLst>
          </p:cNvPr>
          <p:cNvSpPr/>
          <p:nvPr/>
        </p:nvSpPr>
        <p:spPr>
          <a:xfrm>
            <a:off x="8694060" y="4217334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Pie 23">
            <a:extLst>
              <a:ext uri="{FF2B5EF4-FFF2-40B4-BE49-F238E27FC236}">
                <a16:creationId xmlns:a16="http://schemas.microsoft.com/office/drawing/2014/main" id="{767AEDF1-51AD-3247-94E9-888DC44C6934}"/>
              </a:ext>
            </a:extLst>
          </p:cNvPr>
          <p:cNvSpPr/>
          <p:nvPr/>
        </p:nvSpPr>
        <p:spPr>
          <a:xfrm rot="5400000">
            <a:off x="8694060" y="4217334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Pie 24">
            <a:extLst>
              <a:ext uri="{FF2B5EF4-FFF2-40B4-BE49-F238E27FC236}">
                <a16:creationId xmlns:a16="http://schemas.microsoft.com/office/drawing/2014/main" id="{4D1054D8-0027-BA49-82AD-B1DAA689DCEC}"/>
              </a:ext>
            </a:extLst>
          </p:cNvPr>
          <p:cNvSpPr/>
          <p:nvPr/>
        </p:nvSpPr>
        <p:spPr>
          <a:xfrm rot="16200000">
            <a:off x="8694060" y="4217334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27F3732-6542-3C4A-8411-5DE572B6E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0"/>
    </mc:Choice>
    <mc:Fallback xmlns="">
      <p:transition spd="slow" advTm="5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Non-unit fractions</a:t>
            </a: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When all parts or groups are counted, the numerator and denominator are the same. This is the same as one whole.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3A17AD-71D5-0940-B111-C6E834BD5D0D}"/>
              </a:ext>
            </a:extLst>
          </p:cNvPr>
          <p:cNvSpPr/>
          <p:nvPr/>
        </p:nvSpPr>
        <p:spPr>
          <a:xfrm>
            <a:off x="2046515" y="3689190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3791CE-1F13-E446-9BC9-9F638D3F7C3E}"/>
              </a:ext>
            </a:extLst>
          </p:cNvPr>
          <p:cNvSpPr/>
          <p:nvPr/>
        </p:nvSpPr>
        <p:spPr>
          <a:xfrm>
            <a:off x="4477658" y="3689190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459B0-96F2-EE43-AF0B-23A65E28C6A8}"/>
              </a:ext>
            </a:extLst>
          </p:cNvPr>
          <p:cNvSpPr/>
          <p:nvPr/>
        </p:nvSpPr>
        <p:spPr>
          <a:xfrm>
            <a:off x="6807203" y="368919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hord 8">
            <a:extLst>
              <a:ext uri="{FF2B5EF4-FFF2-40B4-BE49-F238E27FC236}">
                <a16:creationId xmlns:a16="http://schemas.microsoft.com/office/drawing/2014/main" id="{B6FC3708-8BA0-A447-8220-E4B14FDAA454}"/>
              </a:ext>
            </a:extLst>
          </p:cNvPr>
          <p:cNvSpPr/>
          <p:nvPr/>
        </p:nvSpPr>
        <p:spPr>
          <a:xfrm>
            <a:off x="2046515" y="3693197"/>
            <a:ext cx="1080000" cy="1080000"/>
          </a:xfrm>
          <a:prstGeom prst="chord">
            <a:avLst>
              <a:gd name="adj1" fmla="val 5298564"/>
              <a:gd name="adj2" fmla="val 1620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e 9">
            <a:extLst>
              <a:ext uri="{FF2B5EF4-FFF2-40B4-BE49-F238E27FC236}">
                <a16:creationId xmlns:a16="http://schemas.microsoft.com/office/drawing/2014/main" id="{6D9E6972-4C95-A546-830F-634D93B74E3F}"/>
              </a:ext>
            </a:extLst>
          </p:cNvPr>
          <p:cNvSpPr/>
          <p:nvPr/>
        </p:nvSpPr>
        <p:spPr>
          <a:xfrm>
            <a:off x="4477658" y="3689190"/>
            <a:ext cx="1080000" cy="1080000"/>
          </a:xfrm>
          <a:prstGeom prst="pie">
            <a:avLst>
              <a:gd name="adj1" fmla="val 8535680"/>
              <a:gd name="adj2" fmla="val 1620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B7063C36-2D20-614C-A53C-698B246DA39F}"/>
              </a:ext>
            </a:extLst>
          </p:cNvPr>
          <p:cNvSpPr/>
          <p:nvPr/>
        </p:nvSpPr>
        <p:spPr>
          <a:xfrm flipH="1">
            <a:off x="4477658" y="3689190"/>
            <a:ext cx="1080000" cy="1080000"/>
          </a:xfrm>
          <a:prstGeom prst="pie">
            <a:avLst>
              <a:gd name="adj1" fmla="val 8625965"/>
              <a:gd name="adj2" fmla="val 1620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5598DF53-C936-ED43-9EDE-0445C8D722C3}"/>
              </a:ext>
            </a:extLst>
          </p:cNvPr>
          <p:cNvSpPr/>
          <p:nvPr/>
        </p:nvSpPr>
        <p:spPr>
          <a:xfrm>
            <a:off x="6807203" y="3689190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Pie 12">
            <a:extLst>
              <a:ext uri="{FF2B5EF4-FFF2-40B4-BE49-F238E27FC236}">
                <a16:creationId xmlns:a16="http://schemas.microsoft.com/office/drawing/2014/main" id="{C3CE5C7D-2FEA-AC4A-8E8A-9FC350BE91B0}"/>
              </a:ext>
            </a:extLst>
          </p:cNvPr>
          <p:cNvSpPr/>
          <p:nvPr/>
        </p:nvSpPr>
        <p:spPr>
          <a:xfrm rot="5400000">
            <a:off x="6807203" y="3689190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Pie 13">
            <a:extLst>
              <a:ext uri="{FF2B5EF4-FFF2-40B4-BE49-F238E27FC236}">
                <a16:creationId xmlns:a16="http://schemas.microsoft.com/office/drawing/2014/main" id="{18087785-2F77-104D-9C2F-C36A13F91A78}"/>
              </a:ext>
            </a:extLst>
          </p:cNvPr>
          <p:cNvSpPr/>
          <p:nvPr/>
        </p:nvSpPr>
        <p:spPr>
          <a:xfrm rot="16200000">
            <a:off x="6807203" y="3689190"/>
            <a:ext cx="1080000" cy="1080000"/>
          </a:xfrm>
          <a:prstGeom prst="pie">
            <a:avLst>
              <a:gd name="adj1" fmla="val 10781929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AC7962D-C2B5-AC49-9AEB-80FC342ABC79}"/>
                  </a:ext>
                </a:extLst>
              </p:cNvPr>
              <p:cNvSpPr/>
              <p:nvPr/>
            </p:nvSpPr>
            <p:spPr>
              <a:xfrm>
                <a:off x="2205798" y="4986334"/>
                <a:ext cx="5540299" cy="1533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GB" sz="6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6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AC7962D-C2B5-AC49-9AEB-80FC342ABC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798" y="4986334"/>
                <a:ext cx="5540299" cy="1533753"/>
              </a:xfrm>
              <a:prstGeom prst="rect">
                <a:avLst/>
              </a:prstGeom>
              <a:blipFill>
                <a:blip r:embed="rId4"/>
                <a:stretch>
                  <a:fillRect l="-1831" r="-686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708C68-BE29-494F-88EA-2C9C5EF8D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2"/>
    </mc:Choice>
    <mc:Fallback xmlns="">
      <p:transition spd="slow" advTm="1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Non-unit fractions</a:t>
            </a: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These are all shared into thirds. This is because there are 3 parts or groups. 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would each one be written as a fraction?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0A4B0-8647-DF40-B6F4-A2E6A0C84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82" y="3516355"/>
            <a:ext cx="3636036" cy="1636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62C199-5758-B848-8FBE-0B356688D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4"/>
    </mc:Choice>
    <mc:Fallback xmlns="">
      <p:transition spd="slow" advTm="1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Non-unit fractions</a:t>
            </a: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These are all shared into thirds. This is because there are 3 parts or groups. 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would each one be written as a fraction?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0A4B0-8647-DF40-B6F4-A2E6A0C84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82" y="3516355"/>
            <a:ext cx="3636036" cy="1636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55D997-0AFA-834B-8393-C96C5F8D1F92}"/>
                  </a:ext>
                </a:extLst>
              </p:cNvPr>
              <p:cNvSpPr/>
              <p:nvPr/>
            </p:nvSpPr>
            <p:spPr>
              <a:xfrm>
                <a:off x="3326343" y="4942791"/>
                <a:ext cx="3416320" cy="1533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6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6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cs typeface="Arial" panose="020B0604020202020204" pitchFamily="34" charset="0"/>
                  </a:rPr>
                  <a:t>	</a:t>
                </a:r>
                <a:endParaRPr lang="en-GB" sz="6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55D997-0AFA-834B-8393-C96C5F8D1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43" y="4942791"/>
                <a:ext cx="3416320" cy="1533753"/>
              </a:xfrm>
              <a:prstGeom prst="rect">
                <a:avLst/>
              </a:prstGeom>
              <a:blipFill>
                <a:blip r:embed="rId5"/>
                <a:stretch>
                  <a:fillRect l="-2963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783D490-70AD-1A42-8D92-653C35B97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7"/>
    </mc:Choice>
    <mc:Fallback xmlns="">
      <p:transition spd="slow" advTm="2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Non-unit fractions</a:t>
            </a: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These are all shared into quarters. This is because there are 4 parts or groups. 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would each one be written as a fraction?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0B516-BDAA-6A4E-B019-AA00C89C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98" y="3801837"/>
            <a:ext cx="4531203" cy="14958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58445C-9338-DC4D-B6F3-FB623E164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7"/>
    </mc:Choice>
    <mc:Fallback xmlns="">
      <p:transition spd="slow" advTm="1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0.9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2|1.4|1.3|1.2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0.8|0.9|0.9|1|1|1.1|0.9|1|0.8|1.1|1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603</Words>
  <Application>Microsoft Macintosh PowerPoint</Application>
  <PresentationFormat>A4 Paper (210x297 mm)</PresentationFormat>
  <Paragraphs>123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Kilmartin, Rachel</cp:lastModifiedBy>
  <cp:revision>32</cp:revision>
  <dcterms:created xsi:type="dcterms:W3CDTF">2021-01-12T12:51:38Z</dcterms:created>
  <dcterms:modified xsi:type="dcterms:W3CDTF">2021-01-19T19:33:34Z</dcterms:modified>
</cp:coreProperties>
</file>