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4" r:id="rId2"/>
    <p:sldId id="266" r:id="rId3"/>
    <p:sldId id="282" r:id="rId4"/>
    <p:sldId id="273" r:id="rId5"/>
    <p:sldId id="284" r:id="rId6"/>
    <p:sldId id="287" r:id="rId7"/>
    <p:sldId id="288" r:id="rId8"/>
    <p:sldId id="289" r:id="rId9"/>
    <p:sldId id="293" r:id="rId10"/>
    <p:sldId id="291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8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0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6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84909"/>
            <a:ext cx="8215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use division methods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8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example of repeated </a:t>
            </a:r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 on 18 and subtract 2s because the question is ÷ 2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2s will we be subtracting?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7551175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7337322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7"/>
    </mc:Choice>
    <mc:Fallback xmlns="">
      <p:transition spd="slow" advTm="12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jumps of 2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2 so 18 ÷ 2 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02EBF-9760-F74C-822D-4BC22105BF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249A1E46-2447-054C-98F6-F97CAE5906AC}"/>
              </a:ext>
            </a:extLst>
          </p:cNvPr>
          <p:cNvSpPr/>
          <p:nvPr/>
        </p:nvSpPr>
        <p:spPr>
          <a:xfrm>
            <a:off x="7551175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D6541-0E18-8440-875D-5712F7D582B5}"/>
              </a:ext>
            </a:extLst>
          </p:cNvPr>
          <p:cNvSpPr txBox="1"/>
          <p:nvPr/>
        </p:nvSpPr>
        <p:spPr>
          <a:xfrm>
            <a:off x="7337322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41B09D3-BC98-BF46-AFD7-A8F24BF871EB}"/>
              </a:ext>
            </a:extLst>
          </p:cNvPr>
          <p:cNvSpPr/>
          <p:nvPr/>
        </p:nvSpPr>
        <p:spPr>
          <a:xfrm>
            <a:off x="6651524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2F03F-E12E-9C46-9776-4871878E140D}"/>
              </a:ext>
            </a:extLst>
          </p:cNvPr>
          <p:cNvSpPr txBox="1"/>
          <p:nvPr/>
        </p:nvSpPr>
        <p:spPr>
          <a:xfrm>
            <a:off x="6437671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BAB50B2-F818-BB4A-8B9A-8D28F8588E4B}"/>
              </a:ext>
            </a:extLst>
          </p:cNvPr>
          <p:cNvSpPr/>
          <p:nvPr/>
        </p:nvSpPr>
        <p:spPr>
          <a:xfrm>
            <a:off x="575187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8F76B-1700-7745-803B-9F31EA0B22A9}"/>
              </a:ext>
            </a:extLst>
          </p:cNvPr>
          <p:cNvSpPr txBox="1"/>
          <p:nvPr/>
        </p:nvSpPr>
        <p:spPr>
          <a:xfrm>
            <a:off x="553801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309ECD4-07F8-2849-B3C3-8B1EFAE9296C}"/>
              </a:ext>
            </a:extLst>
          </p:cNvPr>
          <p:cNvSpPr/>
          <p:nvPr/>
        </p:nvSpPr>
        <p:spPr>
          <a:xfrm>
            <a:off x="487434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92094-C856-C24D-9D67-DA3D5A976984}"/>
              </a:ext>
            </a:extLst>
          </p:cNvPr>
          <p:cNvSpPr txBox="1"/>
          <p:nvPr/>
        </p:nvSpPr>
        <p:spPr>
          <a:xfrm>
            <a:off x="466048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464640D-4EC5-6A4C-9658-22098CE01E75}"/>
              </a:ext>
            </a:extLst>
          </p:cNvPr>
          <p:cNvSpPr/>
          <p:nvPr/>
        </p:nvSpPr>
        <p:spPr>
          <a:xfrm>
            <a:off x="399804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8807D-3821-8741-8BD7-E4FD366B9821}"/>
              </a:ext>
            </a:extLst>
          </p:cNvPr>
          <p:cNvSpPr txBox="1"/>
          <p:nvPr/>
        </p:nvSpPr>
        <p:spPr>
          <a:xfrm>
            <a:off x="378418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8CE64F4-8190-2946-A433-CC561B343CB0}"/>
              </a:ext>
            </a:extLst>
          </p:cNvPr>
          <p:cNvSpPr/>
          <p:nvPr/>
        </p:nvSpPr>
        <p:spPr>
          <a:xfrm>
            <a:off x="3098390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25770-4271-034A-9F8F-890834548555}"/>
              </a:ext>
            </a:extLst>
          </p:cNvPr>
          <p:cNvSpPr txBox="1"/>
          <p:nvPr/>
        </p:nvSpPr>
        <p:spPr>
          <a:xfrm>
            <a:off x="2884537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D99B097-258D-BE48-ADB1-41A58BF63191}"/>
              </a:ext>
            </a:extLst>
          </p:cNvPr>
          <p:cNvSpPr/>
          <p:nvPr/>
        </p:nvSpPr>
        <p:spPr>
          <a:xfrm>
            <a:off x="2192594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40A80-FE78-9144-965B-4A9095AE0568}"/>
              </a:ext>
            </a:extLst>
          </p:cNvPr>
          <p:cNvSpPr txBox="1"/>
          <p:nvPr/>
        </p:nvSpPr>
        <p:spPr>
          <a:xfrm>
            <a:off x="1978741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C71028C-B2E0-1546-8C59-0434C541A0C3}"/>
              </a:ext>
            </a:extLst>
          </p:cNvPr>
          <p:cNvSpPr/>
          <p:nvPr/>
        </p:nvSpPr>
        <p:spPr>
          <a:xfrm>
            <a:off x="1286798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783D6-170C-4048-9BD3-E6C5D707B8A6}"/>
              </a:ext>
            </a:extLst>
          </p:cNvPr>
          <p:cNvSpPr txBox="1"/>
          <p:nvPr/>
        </p:nvSpPr>
        <p:spPr>
          <a:xfrm>
            <a:off x="1072945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8126A6-1D10-054F-B56A-0880C1C79120}"/>
              </a:ext>
            </a:extLst>
          </p:cNvPr>
          <p:cNvSpPr/>
          <p:nvPr/>
        </p:nvSpPr>
        <p:spPr>
          <a:xfrm>
            <a:off x="40435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DBAF1E-36FB-C847-A7DF-1B351A1A3CB9}"/>
              </a:ext>
            </a:extLst>
          </p:cNvPr>
          <p:cNvSpPr txBox="1"/>
          <p:nvPr/>
        </p:nvSpPr>
        <p:spPr>
          <a:xfrm>
            <a:off x="19049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8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4"/>
    </mc:Choice>
    <mc:Fallback xmlns="">
      <p:transition spd="slow" advTm="28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Division recap: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divided by 2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is the same as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shared into 2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lvl="0"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amount being divided				     The number of groups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shared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B56F35-0718-6646-ADFC-398C482D830B}"/>
              </a:ext>
            </a:extLst>
          </p:cNvPr>
          <p:cNvCxnSpPr>
            <a:cxnSpLocks/>
          </p:cNvCxnSpPr>
          <p:nvPr/>
        </p:nvCxnSpPr>
        <p:spPr>
          <a:xfrm flipV="1">
            <a:off x="2153266" y="5279923"/>
            <a:ext cx="663676" cy="51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B869E-5A95-7446-AC05-D7BA9D454206}"/>
              </a:ext>
            </a:extLst>
          </p:cNvPr>
          <p:cNvCxnSpPr>
            <a:cxnSpLocks/>
          </p:cNvCxnSpPr>
          <p:nvPr/>
        </p:nvCxnSpPr>
        <p:spPr>
          <a:xfrm flipH="1" flipV="1">
            <a:off x="6209071" y="5279923"/>
            <a:ext cx="901159" cy="51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1"/>
    </mc:Choice>
    <mc:Fallback xmlns="">
      <p:transition spd="slow" advTm="13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Work out the answer. You can choose to do it practically by sharing, pictorially by sharing, or as a bar model.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8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8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"/>
    </mc:Choice>
    <mc:Fallback xmlns="">
      <p:transition spd="slow" advTm="1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30F2889B-B0AC-2548-AF7A-D8FBF24F7B37}"/>
              </a:ext>
            </a:extLst>
          </p:cNvPr>
          <p:cNvSpPr/>
          <p:nvPr/>
        </p:nvSpPr>
        <p:spPr>
          <a:xfrm>
            <a:off x="4850340" y="3144972"/>
            <a:ext cx="4668036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7A962-03E4-D14E-AC1A-5A522AF3543C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GB" sz="8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model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7D7E0F-304A-E34A-B62C-6CD063BE53AF}"/>
              </a:ext>
            </a:extLst>
          </p:cNvPr>
          <p:cNvSpPr/>
          <p:nvPr/>
        </p:nvSpPr>
        <p:spPr>
          <a:xfrm>
            <a:off x="0" y="2447337"/>
            <a:ext cx="51619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dots/objects being shared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there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each group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46717"/>
              </p:ext>
            </p:extLst>
          </p:nvPr>
        </p:nvGraphicFramePr>
        <p:xfrm>
          <a:off x="3716593" y="5044076"/>
          <a:ext cx="6041920" cy="174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960">
                  <a:extLst>
                    <a:ext uri="{9D8B030D-6E8A-4147-A177-3AD203B41FA5}">
                      <a16:colId xmlns:a16="http://schemas.microsoft.com/office/drawing/2014/main" val="2227784462"/>
                    </a:ext>
                  </a:extLst>
                </a:gridCol>
                <a:gridCol w="3020960">
                  <a:extLst>
                    <a:ext uri="{9D8B030D-6E8A-4147-A177-3AD203B41FA5}">
                      <a16:colId xmlns:a16="http://schemas.microsoft.com/office/drawing/2014/main" val="3468470547"/>
                    </a:ext>
                  </a:extLst>
                </a:gridCol>
              </a:tblGrid>
              <a:tr h="8700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70850"/>
                  </a:ext>
                </a:extLst>
              </a:tr>
              <a:tr h="870092"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1534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0" y="5561954"/>
            <a:ext cx="368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parts of the bar model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F2889B-B0AC-2548-AF7A-D8FBF24F7B37}"/>
              </a:ext>
            </a:extLst>
          </p:cNvPr>
          <p:cNvSpPr/>
          <p:nvPr/>
        </p:nvSpPr>
        <p:spPr>
          <a:xfrm>
            <a:off x="91152" y="3144972"/>
            <a:ext cx="4668036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D79998-248C-9244-B177-0E405FC9AE80}"/>
              </a:ext>
            </a:extLst>
          </p:cNvPr>
          <p:cNvSpPr/>
          <p:nvPr/>
        </p:nvSpPr>
        <p:spPr>
          <a:xfrm>
            <a:off x="917061" y="339758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450F90-C24B-E342-B8A7-BE6B91960F3E}"/>
              </a:ext>
            </a:extLst>
          </p:cNvPr>
          <p:cNvSpPr/>
          <p:nvPr/>
        </p:nvSpPr>
        <p:spPr>
          <a:xfrm>
            <a:off x="1750530" y="333446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34ECF3-5A15-8C44-86D8-8E5D81451C31}"/>
              </a:ext>
            </a:extLst>
          </p:cNvPr>
          <p:cNvSpPr/>
          <p:nvPr/>
        </p:nvSpPr>
        <p:spPr>
          <a:xfrm>
            <a:off x="2288273" y="332384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D8F0DE-8BCD-B847-8FA9-E4529C2D5AF3}"/>
              </a:ext>
            </a:extLst>
          </p:cNvPr>
          <p:cNvSpPr/>
          <p:nvPr/>
        </p:nvSpPr>
        <p:spPr>
          <a:xfrm>
            <a:off x="2875938" y="332623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EA4B27-F18A-074C-86AE-1C9848285662}"/>
              </a:ext>
            </a:extLst>
          </p:cNvPr>
          <p:cNvSpPr/>
          <p:nvPr/>
        </p:nvSpPr>
        <p:spPr>
          <a:xfrm>
            <a:off x="3450002" y="335333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28104A-7545-C14F-A11E-A0A5292E374C}"/>
              </a:ext>
            </a:extLst>
          </p:cNvPr>
          <p:cNvSpPr/>
          <p:nvPr/>
        </p:nvSpPr>
        <p:spPr>
          <a:xfrm>
            <a:off x="5491704" y="338283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CB5BFB-70D1-264E-9645-AA9B141736B7}"/>
              </a:ext>
            </a:extLst>
          </p:cNvPr>
          <p:cNvSpPr/>
          <p:nvPr/>
        </p:nvSpPr>
        <p:spPr>
          <a:xfrm>
            <a:off x="6254984" y="333685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E374D6C-F06B-7E49-9FC3-6A37A1BFB77A}"/>
              </a:ext>
            </a:extLst>
          </p:cNvPr>
          <p:cNvSpPr/>
          <p:nvPr/>
        </p:nvSpPr>
        <p:spPr>
          <a:xfrm>
            <a:off x="6989602" y="332384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BDB0E6-6F3D-D442-BE4B-809E95B4274B}"/>
              </a:ext>
            </a:extLst>
          </p:cNvPr>
          <p:cNvSpPr/>
          <p:nvPr/>
        </p:nvSpPr>
        <p:spPr>
          <a:xfrm>
            <a:off x="7743279" y="329283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4D37500-B64F-074D-858F-0CC836450F61}"/>
              </a:ext>
            </a:extLst>
          </p:cNvPr>
          <p:cNvSpPr/>
          <p:nvPr/>
        </p:nvSpPr>
        <p:spPr>
          <a:xfrm>
            <a:off x="8623651" y="341384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24F83C4-A09F-3146-A2B7-9C61291BC038}"/>
              </a:ext>
            </a:extLst>
          </p:cNvPr>
          <p:cNvSpPr/>
          <p:nvPr/>
        </p:nvSpPr>
        <p:spPr>
          <a:xfrm>
            <a:off x="3802438" y="615060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BC29FED-24FD-6746-AE85-6F9650A12ECE}"/>
              </a:ext>
            </a:extLst>
          </p:cNvPr>
          <p:cNvSpPr/>
          <p:nvPr/>
        </p:nvSpPr>
        <p:spPr>
          <a:xfrm>
            <a:off x="4426788" y="61260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10C5FB-BB8D-3745-B7BB-513C891395D1}"/>
              </a:ext>
            </a:extLst>
          </p:cNvPr>
          <p:cNvSpPr/>
          <p:nvPr/>
        </p:nvSpPr>
        <p:spPr>
          <a:xfrm>
            <a:off x="5729560" y="610144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357E650-EC53-B047-B213-CE48E5A1CD98}"/>
              </a:ext>
            </a:extLst>
          </p:cNvPr>
          <p:cNvSpPr/>
          <p:nvPr/>
        </p:nvSpPr>
        <p:spPr>
          <a:xfrm>
            <a:off x="5036388" y="611619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54A3FE3-F5DD-0243-8CE9-139B424BF1D9}"/>
              </a:ext>
            </a:extLst>
          </p:cNvPr>
          <p:cNvSpPr/>
          <p:nvPr/>
        </p:nvSpPr>
        <p:spPr>
          <a:xfrm>
            <a:off x="6231006" y="613094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476DC9-2B79-9F4F-ACD7-D4DCB0AC0593}"/>
              </a:ext>
            </a:extLst>
          </p:cNvPr>
          <p:cNvSpPr/>
          <p:nvPr/>
        </p:nvSpPr>
        <p:spPr>
          <a:xfrm>
            <a:off x="6786529" y="614077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A1349A-2061-2B44-A330-924AFA1C9559}"/>
              </a:ext>
            </a:extLst>
          </p:cNvPr>
          <p:cNvSpPr/>
          <p:nvPr/>
        </p:nvSpPr>
        <p:spPr>
          <a:xfrm>
            <a:off x="7410879" y="611619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D00DAB8-C7CF-2E4E-99B0-953056253661}"/>
              </a:ext>
            </a:extLst>
          </p:cNvPr>
          <p:cNvSpPr/>
          <p:nvPr/>
        </p:nvSpPr>
        <p:spPr>
          <a:xfrm>
            <a:off x="8713651" y="609161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E632DC0-1A1E-9D45-A5B7-9824067831B5}"/>
              </a:ext>
            </a:extLst>
          </p:cNvPr>
          <p:cNvSpPr/>
          <p:nvPr/>
        </p:nvSpPr>
        <p:spPr>
          <a:xfrm>
            <a:off x="8020479" y="610636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62A3A14-44C0-D443-A4DF-9B8A648F821A}"/>
              </a:ext>
            </a:extLst>
          </p:cNvPr>
          <p:cNvSpPr/>
          <p:nvPr/>
        </p:nvSpPr>
        <p:spPr>
          <a:xfrm>
            <a:off x="9215097" y="61211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4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38"/>
    </mc:Choice>
    <mc:Fallback xmlns="">
      <p:transition spd="slow" advTm="45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31" grpId="0" animBg="1"/>
      <p:bldP spid="33" grpId="0" animBg="1"/>
      <p:bldP spid="37" grpId="0" animBg="1"/>
      <p:bldP spid="39" grpId="0" animBg="1"/>
      <p:bldP spid="41" grpId="0" animBg="1"/>
      <p:bldP spid="43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Recap: </a:t>
            </a:r>
            <a:r>
              <a:rPr lang="en-GB" sz="5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or grouping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groups of 2</a:t>
            </a:r>
            <a:r>
              <a:rPr lang="en-GB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make?</a:t>
            </a:r>
          </a:p>
          <a:p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2</a:t>
            </a:r>
            <a:r>
              <a:rPr lang="en-GB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subtract to get 0?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06F4AD-955F-6D4B-AA3E-8BE0FB84CBDC}"/>
              </a:ext>
            </a:extLst>
          </p:cNvPr>
          <p:cNvSpPr/>
          <p:nvPr/>
        </p:nvSpPr>
        <p:spPr>
          <a:xfrm>
            <a:off x="158801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3D241-1B9E-8F4B-BFEA-11E4B44406B2}"/>
              </a:ext>
            </a:extLst>
          </p:cNvPr>
          <p:cNvSpPr/>
          <p:nvPr/>
        </p:nvSpPr>
        <p:spPr>
          <a:xfrm>
            <a:off x="600840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3F4E4-E547-9048-AEB7-F8F585DEAF68}"/>
              </a:ext>
            </a:extLst>
          </p:cNvPr>
          <p:cNvSpPr/>
          <p:nvPr/>
        </p:nvSpPr>
        <p:spPr>
          <a:xfrm>
            <a:off x="1044526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54D3FD-8F82-C44C-9375-420EDBED7A34}"/>
              </a:ext>
            </a:extLst>
          </p:cNvPr>
          <p:cNvSpPr/>
          <p:nvPr/>
        </p:nvSpPr>
        <p:spPr>
          <a:xfrm>
            <a:off x="1497800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C5AA3B-8A9C-6E40-9D4A-C63A5D639F58}"/>
              </a:ext>
            </a:extLst>
          </p:cNvPr>
          <p:cNvSpPr/>
          <p:nvPr/>
        </p:nvSpPr>
        <p:spPr>
          <a:xfrm>
            <a:off x="1936935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D47990-4BAB-7E40-90B2-B34A3327003D}"/>
              </a:ext>
            </a:extLst>
          </p:cNvPr>
          <p:cNvSpPr/>
          <p:nvPr/>
        </p:nvSpPr>
        <p:spPr>
          <a:xfrm>
            <a:off x="2376070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BA3C34-2099-AE48-B3AF-8FA0FCC498F8}"/>
              </a:ext>
            </a:extLst>
          </p:cNvPr>
          <p:cNvSpPr/>
          <p:nvPr/>
        </p:nvSpPr>
        <p:spPr>
          <a:xfrm>
            <a:off x="2818109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716C4E-CC2E-3E46-9030-8AF7DFB74028}"/>
              </a:ext>
            </a:extLst>
          </p:cNvPr>
          <p:cNvSpPr/>
          <p:nvPr/>
        </p:nvSpPr>
        <p:spPr>
          <a:xfrm>
            <a:off x="3261795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E26A0F-0FEE-7B4A-8E65-1A1FC95C4786}"/>
              </a:ext>
            </a:extLst>
          </p:cNvPr>
          <p:cNvSpPr/>
          <p:nvPr/>
        </p:nvSpPr>
        <p:spPr>
          <a:xfrm>
            <a:off x="3715069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F0976A-C6D2-9B46-A7BC-0D4B51D72202}"/>
              </a:ext>
            </a:extLst>
          </p:cNvPr>
          <p:cNvSpPr/>
          <p:nvPr/>
        </p:nvSpPr>
        <p:spPr>
          <a:xfrm>
            <a:off x="4154204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6"/>
    </mc:Choice>
    <mc:Fallback xmlns="">
      <p:transition spd="slow" advTm="1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/ grouping example: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2 = 4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2 = 2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2 = 2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723508" y="740529"/>
            <a:ext cx="1171582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723507" y="914397"/>
            <a:ext cx="1171583" cy="68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955433" y="107170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397472" y="105537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723507" y="1801552"/>
            <a:ext cx="1171582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723506" y="1975420"/>
            <a:ext cx="1171583" cy="68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955432" y="21327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397471" y="211640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758123" y="2915029"/>
            <a:ext cx="1171582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758122" y="3088897"/>
            <a:ext cx="1171583" cy="68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990048" y="324620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432087" y="322987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758122" y="3979909"/>
            <a:ext cx="1171582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758121" y="4153777"/>
            <a:ext cx="1171583" cy="68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990047" y="43110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432086" y="42947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745372" y="5039084"/>
            <a:ext cx="1171582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745371" y="5212952"/>
            <a:ext cx="1171583" cy="685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977297" y="537026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419336" y="535393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1"/>
    </mc:Choice>
    <mc:Fallback xmlns="">
      <p:transition spd="slow" advTm="26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6" grpId="0" animBg="1"/>
      <p:bldP spid="60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jumps of 2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4068699"/>
            <a:ext cx="9479754" cy="1048989"/>
          </a:xfrm>
          <a:prstGeom prst="rect">
            <a:avLst/>
          </a:prstGeom>
        </p:spPr>
      </p:pic>
      <p:sp>
        <p:nvSpPr>
          <p:cNvPr id="50" name="Arc 49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4031673" y="3716594"/>
            <a:ext cx="850044" cy="1908351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3793017" y="323165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3141017" y="3767475"/>
            <a:ext cx="850044" cy="1908351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2902361" y="3282535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2226617" y="3805755"/>
            <a:ext cx="850044" cy="1908351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987961" y="3320815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1312913" y="3767475"/>
            <a:ext cx="850044" cy="1908351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074257" y="3282535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431838" y="3805755"/>
            <a:ext cx="850044" cy="1908351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93182" y="3320815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9"/>
    </mc:Choice>
    <mc:Fallback xmlns="">
      <p:transition spd="slow" advTm="19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 on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subtract 2s because the question is ÷ 2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2s will we be subtracting?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5777793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5563940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9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"/>
    </mc:Choice>
    <mc:Fallback xmlns="">
      <p:transition spd="slow" advTm="1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jumps of 2</a:t>
            </a:r>
          </a:p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2 so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÷ 2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5777793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5563940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4878142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4664289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3978490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3764637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3078838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2864985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2198069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1984216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1301656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1087803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402004" y="2848225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188151" y="2445930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1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9"/>
    </mc:Choice>
    <mc:Fallback xmlns="">
      <p:transition spd="slow" advTm="2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0.8|0.7|0.6|0.7|0.7|0.8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0.5|0.5|0.5|0.6|0.5|0.5|0.5|0.5|0.5|15|0.4|0.5|0.5|0.5|0.4|0.5|0.5|0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1|3.4|3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9|1.7|1.7|1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8|1.9|2.2|1.5|2|2.6|2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431</Words>
  <Application>Microsoft Office PowerPoint</Application>
  <PresentationFormat>A4 Paper (210x297 mm)</PresentationFormat>
  <Paragraphs>144</Paragraphs>
  <Slides>11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62</cp:revision>
  <dcterms:created xsi:type="dcterms:W3CDTF">2021-01-12T12:51:38Z</dcterms:created>
  <dcterms:modified xsi:type="dcterms:W3CDTF">2021-02-02T13:28:55Z</dcterms:modified>
</cp:coreProperties>
</file>