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74" r:id="rId3"/>
    <p:sldId id="256" r:id="rId4"/>
    <p:sldId id="257" r:id="rId5"/>
    <p:sldId id="258" r:id="rId6"/>
    <p:sldId id="259" r:id="rId7"/>
    <p:sldId id="262" r:id="rId8"/>
    <p:sldId id="260" r:id="rId9"/>
    <p:sldId id="261" r:id="rId10"/>
    <p:sldId id="272" r:id="rId11"/>
    <p:sldId id="263" r:id="rId12"/>
    <p:sldId id="264" r:id="rId13"/>
    <p:sldId id="276" r:id="rId14"/>
    <p:sldId id="277" r:id="rId15"/>
    <p:sldId id="266"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72" d="100"/>
          <a:sy n="72" d="100"/>
        </p:scale>
        <p:origin x="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3758820440"/>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362637756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923886214"/>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53124542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89679317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099893982"/>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E02E10A-2EBB-42E4-8847-A7A90589C491}" type="datetimeFigureOut">
              <a:rPr lang="en-GB" smtClean="0"/>
              <a:t>09/02/2021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2406928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E02E10A-2EBB-42E4-8847-A7A90589C491}" type="datetimeFigureOut">
              <a:rPr lang="en-GB" smtClean="0"/>
              <a:t>09/02/2021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297939508"/>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E10A-2EBB-42E4-8847-A7A90589C491}" type="datetimeFigureOut">
              <a:rPr lang="en-GB" smtClean="0"/>
              <a:t>09/02/2021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37512656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872025363"/>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46547957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2E10A-2EBB-42E4-8847-A7A90589C491}" type="datetimeFigureOut">
              <a:rPr lang="en-GB" smtClean="0"/>
              <a:t>09/02/2021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DE60D-98B3-4CFA-9765-C7F6F9E47E7F}" type="slidenum">
              <a:rPr lang="en-GB" smtClean="0"/>
              <a:t>‹#›</a:t>
            </a:fld>
            <a:endParaRPr lang="en-GB"/>
          </a:p>
        </p:txBody>
      </p:sp>
    </p:spTree>
    <p:extLst>
      <p:ext uri="{BB962C8B-B14F-4D97-AF65-F5344CB8AC3E}">
        <p14:creationId xmlns:p14="http://schemas.microsoft.com/office/powerpoint/2010/main" val="1114634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6571"/>
            <a:ext cx="9144000" cy="1724298"/>
          </a:xfrm>
        </p:spPr>
        <p:txBody>
          <a:bodyPr>
            <a:normAutofit fontScale="90000"/>
          </a:bodyPr>
          <a:lstStyle/>
          <a:p>
            <a:r>
              <a:rPr lang="en-GB" dirty="0"/>
              <a:t>Learning Intention</a:t>
            </a:r>
            <a:br>
              <a:rPr lang="en-GB" dirty="0"/>
            </a:br>
            <a:r>
              <a:rPr lang="en-GB" dirty="0"/>
              <a:t>Writing a story</a:t>
            </a:r>
          </a:p>
        </p:txBody>
      </p:sp>
      <p:sp>
        <p:nvSpPr>
          <p:cNvPr id="3" name="Subtitle 2"/>
          <p:cNvSpPr>
            <a:spLocks noGrp="1"/>
          </p:cNvSpPr>
          <p:nvPr>
            <p:ph type="subTitle" idx="1"/>
          </p:nvPr>
        </p:nvSpPr>
        <p:spPr/>
        <p:txBody>
          <a:bodyPr/>
          <a:lstStyle/>
          <a:p>
            <a:endParaRPr lang="en-GB"/>
          </a:p>
        </p:txBody>
      </p:sp>
      <p:pic>
        <p:nvPicPr>
          <p:cNvPr id="4" name="calibre_link-416" descr="Image"/>
          <p:cNvPicPr/>
          <p:nvPr/>
        </p:nvPicPr>
        <p:blipFill>
          <a:blip r:embed="rId4">
            <a:extLst>
              <a:ext uri="{28A0092B-C50C-407E-A947-70E740481C1C}">
                <a14:useLocalDpi xmlns:a14="http://schemas.microsoft.com/office/drawing/2010/main" val="0"/>
              </a:ext>
            </a:extLst>
          </a:blip>
          <a:srcRect/>
          <a:stretch>
            <a:fillRect/>
          </a:stretch>
        </p:blipFill>
        <p:spPr bwMode="auto">
          <a:xfrm>
            <a:off x="4438650" y="2863056"/>
            <a:ext cx="3314700" cy="3133725"/>
          </a:xfrm>
          <a:prstGeom prst="rect">
            <a:avLst/>
          </a:prstGeom>
          <a:noFill/>
          <a:ln>
            <a:noFill/>
          </a:ln>
        </p:spPr>
      </p:pic>
      <p:pic>
        <p:nvPicPr>
          <p:cNvPr id="5" name="Recorded Sound">
            <a:hlinkClick r:id="" action="ppaction://media"/>
            <a:extLst>
              <a:ext uri="{FF2B5EF4-FFF2-40B4-BE49-F238E27FC236}">
                <a16:creationId xmlns:a16="http://schemas.microsoft.com/office/drawing/2014/main" id="{30D07E67-D565-4CE0-B632-40B791899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758036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230201-01F1-483F-A4EB-850D786D2245}"/>
              </a:ext>
            </a:extLst>
          </p:cNvPr>
          <p:cNvSpPr>
            <a:spLocks noGrp="1"/>
          </p:cNvSpPr>
          <p:nvPr>
            <p:ph idx="1"/>
          </p:nvPr>
        </p:nvSpPr>
        <p:spPr>
          <a:xfrm>
            <a:off x="838200" y="594804"/>
            <a:ext cx="10515600" cy="5582159"/>
          </a:xfrm>
        </p:spPr>
        <p:txBody>
          <a:bodyPr>
            <a:normAutofit lnSpcReduction="10000"/>
          </a:bodyPr>
          <a:lstStyle/>
          <a:p>
            <a:pPr indent="0" algn="just">
              <a:lnSpc>
                <a:spcPct val="100000"/>
              </a:lnSpc>
              <a:spcBef>
                <a:spcPts val="600"/>
              </a:spcBef>
              <a:spcAft>
                <a:spcPts val="240"/>
              </a:spcAft>
              <a:buNone/>
            </a:pPr>
            <a:r>
              <a:rPr lang="en-GB" sz="3200" dirty="0">
                <a:solidFill>
                  <a:srgbClr val="000000"/>
                </a:solidFill>
                <a:effectLst/>
                <a:latin typeface="+mj-lt"/>
                <a:ea typeface="Times New Roman" panose="02020603050405020304" pitchFamily="18" charset="0"/>
                <a:cs typeface="Times New Roman" panose="02020603050405020304" pitchFamily="18" charset="0"/>
              </a:rPr>
              <a:t>Carefully, Mr Fox began pushing up one of the floorboards. The board creaked most terribly and they all ducked down, waiting for something awful to happen. Nothing did. So Mr Fox pushed up a second board. And then, very </a:t>
            </a:r>
            <a:r>
              <a:rPr lang="en-GB" sz="3200" dirty="0" err="1">
                <a:solidFill>
                  <a:srgbClr val="000000"/>
                </a:solidFill>
                <a:effectLst/>
                <a:latin typeface="+mj-lt"/>
                <a:ea typeface="Times New Roman" panose="02020603050405020304" pitchFamily="18" charset="0"/>
                <a:cs typeface="Times New Roman" panose="02020603050405020304" pitchFamily="18" charset="0"/>
              </a:rPr>
              <a:t>very</a:t>
            </a:r>
            <a:r>
              <a:rPr lang="en-GB" sz="3200" dirty="0">
                <a:solidFill>
                  <a:srgbClr val="000000"/>
                </a:solidFill>
                <a:effectLst/>
                <a:latin typeface="+mj-lt"/>
                <a:ea typeface="Times New Roman" panose="02020603050405020304" pitchFamily="18" charset="0"/>
                <a:cs typeface="Times New Roman" panose="02020603050405020304" pitchFamily="18" charset="0"/>
              </a:rPr>
              <a:t> cautiously, he poked his head up through the gap. He let out a shriek of excitement.</a:t>
            </a:r>
            <a:endParaRPr lang="en-GB" sz="3200" dirty="0">
              <a:effectLst/>
              <a:latin typeface="+mj-lt"/>
              <a:ea typeface="Calibri" panose="020F0502020204030204" pitchFamily="34" charset="0"/>
              <a:cs typeface="Times New Roman" panose="02020603050405020304" pitchFamily="18" charset="0"/>
            </a:endParaRPr>
          </a:p>
          <a:p>
            <a:pPr marL="0" indent="0" algn="just">
              <a:lnSpc>
                <a:spcPct val="100000"/>
              </a:lnSpc>
              <a:spcAft>
                <a:spcPts val="240"/>
              </a:spcAft>
              <a:buNone/>
            </a:pPr>
            <a:r>
              <a:rPr lang="en-GB" sz="3200" dirty="0">
                <a:solidFill>
                  <a:srgbClr val="000000"/>
                </a:solidFill>
                <a:effectLst/>
                <a:latin typeface="+mj-lt"/>
                <a:ea typeface="Times New Roman" panose="02020603050405020304" pitchFamily="18" charset="0"/>
                <a:cs typeface="Times New Roman" panose="02020603050405020304" pitchFamily="18" charset="0"/>
              </a:rPr>
              <a:t>‘</a:t>
            </a:r>
            <a:r>
              <a:rPr lang="en-GB" sz="3200" i="1" dirty="0">
                <a:solidFill>
                  <a:srgbClr val="000000"/>
                </a:solidFill>
                <a:effectLst/>
                <a:latin typeface="+mj-lt"/>
                <a:ea typeface="Times New Roman" panose="02020603050405020304" pitchFamily="18" charset="0"/>
                <a:cs typeface="Times New Roman" panose="02020603050405020304" pitchFamily="18" charset="0"/>
              </a:rPr>
              <a:t>I’ve done it!</a:t>
            </a:r>
            <a:r>
              <a:rPr lang="en-GB" sz="3200" dirty="0">
                <a:solidFill>
                  <a:srgbClr val="000000"/>
                </a:solidFill>
                <a:effectLst/>
                <a:latin typeface="+mj-lt"/>
                <a:ea typeface="Times New Roman" panose="02020603050405020304" pitchFamily="18" charset="0"/>
                <a:cs typeface="Times New Roman" panose="02020603050405020304" pitchFamily="18" charset="0"/>
              </a:rPr>
              <a:t>’ he yelled. ‘I’ve done </a:t>
            </a:r>
            <a:r>
              <a:rPr lang="en-GB" sz="3200" i="1" dirty="0">
                <a:solidFill>
                  <a:srgbClr val="000000"/>
                </a:solidFill>
                <a:effectLst/>
                <a:latin typeface="+mj-lt"/>
                <a:ea typeface="Times New Roman" panose="02020603050405020304" pitchFamily="18" charset="0"/>
                <a:cs typeface="Times New Roman" panose="02020603050405020304" pitchFamily="18" charset="0"/>
              </a:rPr>
              <a:t>it first time</a:t>
            </a:r>
            <a:r>
              <a:rPr lang="en-GB" sz="3200" dirty="0">
                <a:solidFill>
                  <a:srgbClr val="000000"/>
                </a:solidFill>
                <a:effectLst/>
                <a:latin typeface="+mj-lt"/>
                <a:ea typeface="Times New Roman" panose="02020603050405020304" pitchFamily="18" charset="0"/>
                <a:cs typeface="Times New Roman" panose="02020603050405020304" pitchFamily="18" charset="0"/>
              </a:rPr>
              <a:t>! </a:t>
            </a:r>
            <a:r>
              <a:rPr lang="en-GB" sz="3200" i="1" dirty="0">
                <a:solidFill>
                  <a:srgbClr val="000000"/>
                </a:solidFill>
                <a:effectLst/>
                <a:latin typeface="+mj-lt"/>
                <a:ea typeface="Times New Roman" panose="02020603050405020304" pitchFamily="18" charset="0"/>
                <a:cs typeface="Times New Roman" panose="02020603050405020304" pitchFamily="18" charset="0"/>
              </a:rPr>
              <a:t>I’ve done it! I’ve done it!</a:t>
            </a:r>
            <a:r>
              <a:rPr lang="en-GB" sz="3200" dirty="0">
                <a:solidFill>
                  <a:srgbClr val="000000"/>
                </a:solidFill>
                <a:effectLst/>
                <a:latin typeface="+mj-lt"/>
                <a:ea typeface="Times New Roman" panose="02020603050405020304" pitchFamily="18" charset="0"/>
                <a:cs typeface="Times New Roman" panose="02020603050405020304" pitchFamily="18" charset="0"/>
              </a:rPr>
              <a:t>’ He pulled himself up through the gap in the floor and started prancing and dancing with joy. ‘Come on up!’ he sang out. ‘Come up and see where you are, my darlings! What a sight for a hungry fox! Hallelujah! Hooray! Hooray!’</a:t>
            </a:r>
            <a:endParaRPr lang="en-GB" sz="4400" dirty="0">
              <a:latin typeface="+mj-lt"/>
            </a:endParaRPr>
          </a:p>
        </p:txBody>
      </p:sp>
      <p:pic>
        <p:nvPicPr>
          <p:cNvPr id="4" name="Recorded Sound">
            <a:hlinkClick r:id="" action="ppaction://media"/>
            <a:extLst>
              <a:ext uri="{FF2B5EF4-FFF2-40B4-BE49-F238E27FC236}">
                <a16:creationId xmlns:a16="http://schemas.microsoft.com/office/drawing/2014/main" id="{1155C309-5FD4-4703-BE91-CBD88576D9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3549725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72862"/>
            <a:ext cx="10515600" cy="6485137"/>
          </a:xfrm>
        </p:spPr>
        <p:txBody>
          <a:bodyPr>
            <a:normAutofit/>
          </a:bodyPr>
          <a:lstStyle/>
          <a:p>
            <a:pPr marL="0" indent="0">
              <a:buNone/>
            </a:pPr>
            <a:r>
              <a:rPr lang="en-GB" sz="3000" dirty="0"/>
              <a:t>The four Small Foxes scrambled up out of the tunnel and what a fantastic sight it was that now met their eyes! They were in a huge shed and the whole place was teeming with chickens. There were white chickens and brown chickens and black chickens by the thousand!</a:t>
            </a:r>
          </a:p>
          <a:p>
            <a:pPr marL="0" indent="0">
              <a:buNone/>
            </a:pPr>
            <a:r>
              <a:rPr lang="en-GB" sz="3000" dirty="0"/>
              <a:t>‘Boggis’s Chicken House Number One!’ cried Mr Fox. ‘It’s exactly what I was aiming at! I hit it slap in the middle! First time! Isn’t that fantastic! </a:t>
            </a:r>
            <a:r>
              <a:rPr lang="en-GB" sz="3000" i="1" dirty="0"/>
              <a:t>And,</a:t>
            </a:r>
            <a:r>
              <a:rPr lang="en-GB" sz="3000" dirty="0"/>
              <a:t> if I may say so, rather clever!’</a:t>
            </a:r>
          </a:p>
          <a:p>
            <a:pPr marL="0" indent="0">
              <a:buNone/>
            </a:pPr>
            <a:r>
              <a:rPr lang="en-GB" sz="3000" dirty="0"/>
              <a:t>The Small Foxes went wild with excitement. They started running around in all directions, chasing the stupid chickens.</a:t>
            </a:r>
          </a:p>
          <a:p>
            <a:pPr marL="0" indent="0">
              <a:buNone/>
            </a:pPr>
            <a:r>
              <a:rPr lang="en-GB" sz="3000" dirty="0"/>
              <a:t>‘Wait!’ ordered Mr Fox. ‘Don’t lose your heads! Stand back! Calm down! Let’s do this properly! First of all, everyone have a drink of water!’</a:t>
            </a:r>
          </a:p>
          <a:p>
            <a:pPr marL="0" indent="0">
              <a:buNone/>
            </a:pPr>
            <a:endParaRPr lang="en-GB" sz="3000" dirty="0"/>
          </a:p>
          <a:p>
            <a:pPr marL="0" indent="0">
              <a:buNone/>
            </a:pPr>
            <a:endParaRPr lang="en-GB" sz="3000" dirty="0"/>
          </a:p>
          <a:p>
            <a:pPr marL="0" indent="0">
              <a:buNone/>
            </a:pPr>
            <a:endParaRPr lang="en-GB" sz="3000" dirty="0"/>
          </a:p>
          <a:p>
            <a:pPr marL="0" indent="0">
              <a:buNone/>
            </a:pPr>
            <a:endParaRPr lang="en-GB" sz="3000" dirty="0"/>
          </a:p>
        </p:txBody>
      </p:sp>
      <p:pic>
        <p:nvPicPr>
          <p:cNvPr id="4" name="Recorded Sound">
            <a:hlinkClick r:id="" action="ppaction://media"/>
            <a:extLst>
              <a:ext uri="{FF2B5EF4-FFF2-40B4-BE49-F238E27FC236}">
                <a16:creationId xmlns:a16="http://schemas.microsoft.com/office/drawing/2014/main" id="{DE3C12E8-6B1E-4943-940F-EABA680333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3778210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5577"/>
            <a:ext cx="10515600" cy="5641386"/>
          </a:xfrm>
        </p:spPr>
        <p:txBody>
          <a:bodyPr>
            <a:normAutofit lnSpcReduction="10000"/>
          </a:bodyPr>
          <a:lstStyle/>
          <a:p>
            <a:pPr marL="0" indent="0">
              <a:buNone/>
            </a:pPr>
            <a:r>
              <a:rPr lang="en-GB" dirty="0"/>
              <a:t>They all ran over to the chickens’ drinking-trough and lapped up the lovely cool water. Then Mr Fox chose three of the plumpest hens, and with a clever flick of his jaws he killed them instantly.</a:t>
            </a:r>
          </a:p>
          <a:p>
            <a:pPr marL="0" indent="0">
              <a:buNone/>
            </a:pPr>
            <a:r>
              <a:rPr lang="en-GB" dirty="0"/>
              <a:t>‘Back to the tunnel!’ he ordered. ‘Come on! No fooling around! The quicker you move, the quicker you shall have something to eat!’</a:t>
            </a:r>
          </a:p>
          <a:p>
            <a:pPr marL="0" indent="0">
              <a:buNone/>
            </a:pPr>
            <a:r>
              <a:rPr lang="en-GB" dirty="0"/>
              <a:t>One after another, they climbed down through the hole in the floor and soon they were all standing once again in the dark tunnel. Mr Fox reached up and pulled the floorboards back into place. He did this with great care. He did it so that no one could tell they had ever been moved.</a:t>
            </a:r>
          </a:p>
          <a:p>
            <a:pPr marL="0" indent="0">
              <a:buNone/>
            </a:pPr>
            <a:r>
              <a:rPr lang="en-GB" dirty="0"/>
              <a:t>‘My son,’ he said, giving the three plump hens to the biggest of his four small children, ‘run back with these to your mother. Tell her to prepare a feast. Tell her the rest of us will be along in a jiffy, as soon as we have made a few other little arrangements.’</a:t>
            </a:r>
          </a:p>
          <a:p>
            <a:pPr marL="0" indent="0">
              <a:buNone/>
            </a:pPr>
            <a:endParaRPr lang="en-GB" dirty="0"/>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54009F0E-113A-41B5-B696-8433CE9B7B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494822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Quick Quiz</a:t>
            </a:r>
            <a:endParaRPr lang="en-GB" dirty="0"/>
          </a:p>
        </p:txBody>
      </p:sp>
      <p:sp>
        <p:nvSpPr>
          <p:cNvPr id="3" name="Content Placeholder 2"/>
          <p:cNvSpPr>
            <a:spLocks noGrp="1"/>
          </p:cNvSpPr>
          <p:nvPr>
            <p:ph idx="1"/>
          </p:nvPr>
        </p:nvSpPr>
        <p:spPr/>
        <p:txBody>
          <a:bodyPr/>
          <a:lstStyle/>
          <a:p>
            <a:pPr marL="0" indent="0">
              <a:buNone/>
            </a:pPr>
            <a:r>
              <a:rPr lang="en-GB" dirty="0" smtClean="0"/>
              <a:t>Which describes the Foxes The best.</a:t>
            </a:r>
          </a:p>
          <a:p>
            <a:pPr marL="0" indent="0">
              <a:buNone/>
            </a:pPr>
            <a:endParaRPr lang="en-GB" dirty="0" smtClean="0"/>
          </a:p>
          <a:p>
            <a:pPr marL="0" indent="0">
              <a:buNone/>
            </a:pPr>
            <a:r>
              <a:rPr lang="en-GB" dirty="0"/>
              <a:t>h</a:t>
            </a:r>
            <a:r>
              <a:rPr lang="en-GB" dirty="0" smtClean="0"/>
              <a:t>appy                safe            starving	          </a:t>
            </a:r>
          </a:p>
          <a:p>
            <a:pPr marL="0" indent="0">
              <a:buNone/>
            </a:pPr>
            <a:endParaRPr lang="en-GB" dirty="0"/>
          </a:p>
          <a:p>
            <a:pPr marL="0" indent="0">
              <a:buNone/>
            </a:pPr>
            <a:endParaRPr lang="en-GB" dirty="0" smtClean="0"/>
          </a:p>
          <a:p>
            <a:pPr marL="0" indent="0">
              <a:buNone/>
            </a:pPr>
            <a:r>
              <a:rPr lang="en-GB" dirty="0" smtClean="0"/>
              <a:t>Mr Fox’s idea makes the little Foxes</a:t>
            </a:r>
          </a:p>
          <a:p>
            <a:pPr marL="0" indent="0">
              <a:buNone/>
            </a:pPr>
            <a:endParaRPr lang="en-GB" dirty="0"/>
          </a:p>
          <a:p>
            <a:pPr marL="0" indent="0">
              <a:buNone/>
            </a:pPr>
            <a:r>
              <a:rPr lang="en-GB" dirty="0"/>
              <a:t>t</a:t>
            </a:r>
            <a:r>
              <a:rPr lang="en-GB" dirty="0" smtClean="0"/>
              <a:t>ired			excited		sad</a:t>
            </a:r>
          </a:p>
        </p:txBody>
      </p:sp>
      <p:sp>
        <p:nvSpPr>
          <p:cNvPr id="4" name="Up Arrow 3"/>
          <p:cNvSpPr/>
          <p:nvPr/>
        </p:nvSpPr>
        <p:spPr>
          <a:xfrm>
            <a:off x="3866606" y="5828574"/>
            <a:ext cx="574766" cy="9666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a:off x="5708468" y="3265714"/>
            <a:ext cx="574766" cy="9666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075550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Does Mrs Fox dig or rest?</a:t>
            </a:r>
          </a:p>
          <a:p>
            <a:endParaRPr lang="en-GB" dirty="0" smtClean="0"/>
          </a:p>
          <a:p>
            <a:endParaRPr lang="en-GB" dirty="0"/>
          </a:p>
          <a:p>
            <a:endParaRPr lang="en-GB" dirty="0"/>
          </a:p>
          <a:p>
            <a:r>
              <a:rPr lang="en-GB" dirty="0" smtClean="0"/>
              <a:t>Do the Foxes find chickens in</a:t>
            </a:r>
          </a:p>
          <a:p>
            <a:r>
              <a:rPr lang="en-GB" dirty="0"/>
              <a:t>a</a:t>
            </a:r>
            <a:r>
              <a:rPr lang="en-GB" dirty="0" smtClean="0"/>
              <a:t> barn		a tree			a field				</a:t>
            </a:r>
            <a:endParaRPr lang="en-GB" dirty="0"/>
          </a:p>
        </p:txBody>
      </p:sp>
      <p:sp>
        <p:nvSpPr>
          <p:cNvPr id="4" name="Up Arrow 3"/>
          <p:cNvSpPr/>
          <p:nvPr/>
        </p:nvSpPr>
        <p:spPr>
          <a:xfrm>
            <a:off x="1371600" y="4885509"/>
            <a:ext cx="574766" cy="10779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Up Arrow 4"/>
          <p:cNvSpPr/>
          <p:nvPr/>
        </p:nvSpPr>
        <p:spPr>
          <a:xfrm>
            <a:off x="4518991" y="2263934"/>
            <a:ext cx="574766" cy="103585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01158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Task- speaking and listening</a:t>
            </a:r>
          </a:p>
        </p:txBody>
      </p:sp>
      <p:sp>
        <p:nvSpPr>
          <p:cNvPr id="3" name="Content Placeholder 2"/>
          <p:cNvSpPr>
            <a:spLocks noGrp="1"/>
          </p:cNvSpPr>
          <p:nvPr>
            <p:ph idx="1"/>
          </p:nvPr>
        </p:nvSpPr>
        <p:spPr>
          <a:xfrm>
            <a:off x="932156" y="4625266"/>
            <a:ext cx="10421644" cy="1551696"/>
          </a:xfrm>
        </p:spPr>
        <p:txBody>
          <a:bodyPr>
            <a:normAutofit/>
          </a:bodyPr>
          <a:lstStyle/>
          <a:p>
            <a:endParaRPr lang="en-GB" dirty="0"/>
          </a:p>
          <a:p>
            <a:endParaRPr lang="en-GB" dirty="0"/>
          </a:p>
          <a:p>
            <a:pPr marL="0" indent="0">
              <a:buNone/>
            </a:pPr>
            <a:r>
              <a:rPr lang="en-GB" dirty="0"/>
              <a:t>Talk to your adult.                         What has happened?</a:t>
            </a:r>
          </a:p>
        </p:txBody>
      </p:sp>
      <p:pic>
        <p:nvPicPr>
          <p:cNvPr id="1026" name="Picture 2">
            <a:extLst>
              <a:ext uri="{FF2B5EF4-FFF2-40B4-BE49-F238E27FC236}">
                <a16:creationId xmlns:a16="http://schemas.microsoft.com/office/drawing/2014/main" id="{AA09E596-8FEF-4743-BB61-1F77D9498F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7275" y="1810399"/>
            <a:ext cx="3030088" cy="30272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D34896-1CFB-4A48-82E1-516E45E25045}"/>
              </a:ext>
            </a:extLst>
          </p:cNvPr>
          <p:cNvPicPr>
            <a:picLocks noChangeAspect="1"/>
          </p:cNvPicPr>
          <p:nvPr/>
        </p:nvPicPr>
        <p:blipFill>
          <a:blip r:embed="rId5"/>
          <a:stretch>
            <a:fillRect/>
          </a:stretch>
        </p:blipFill>
        <p:spPr>
          <a:xfrm>
            <a:off x="735077" y="1226994"/>
            <a:ext cx="3020409" cy="2701378"/>
          </a:xfrm>
          <a:prstGeom prst="rect">
            <a:avLst/>
          </a:prstGeom>
        </p:spPr>
      </p:pic>
      <p:pic>
        <p:nvPicPr>
          <p:cNvPr id="7" name="Picture 6">
            <a:extLst>
              <a:ext uri="{FF2B5EF4-FFF2-40B4-BE49-F238E27FC236}">
                <a16:creationId xmlns:a16="http://schemas.microsoft.com/office/drawing/2014/main" id="{C0BF69AC-A2EE-4A05-BE1E-F027A7E54516}"/>
              </a:ext>
            </a:extLst>
          </p:cNvPr>
          <p:cNvPicPr>
            <a:picLocks noChangeAspect="1"/>
          </p:cNvPicPr>
          <p:nvPr/>
        </p:nvPicPr>
        <p:blipFill>
          <a:blip r:embed="rId6"/>
          <a:stretch>
            <a:fillRect/>
          </a:stretch>
        </p:blipFill>
        <p:spPr>
          <a:xfrm>
            <a:off x="2556245" y="2387582"/>
            <a:ext cx="2398482" cy="2874855"/>
          </a:xfrm>
          <a:prstGeom prst="rect">
            <a:avLst/>
          </a:prstGeom>
        </p:spPr>
      </p:pic>
      <p:pic>
        <p:nvPicPr>
          <p:cNvPr id="8" name="Picture 7">
            <a:extLst>
              <a:ext uri="{FF2B5EF4-FFF2-40B4-BE49-F238E27FC236}">
                <a16:creationId xmlns:a16="http://schemas.microsoft.com/office/drawing/2014/main" id="{E44507F2-F893-4122-A269-24C87C6B4500}"/>
              </a:ext>
            </a:extLst>
          </p:cNvPr>
          <p:cNvPicPr>
            <a:picLocks noChangeAspect="1"/>
          </p:cNvPicPr>
          <p:nvPr/>
        </p:nvPicPr>
        <p:blipFill>
          <a:blip r:embed="rId7"/>
          <a:stretch>
            <a:fillRect/>
          </a:stretch>
        </p:blipFill>
        <p:spPr>
          <a:xfrm>
            <a:off x="1386519" y="1777744"/>
            <a:ext cx="1717523" cy="1219675"/>
          </a:xfrm>
          <a:prstGeom prst="rect">
            <a:avLst/>
          </a:prstGeom>
        </p:spPr>
      </p:pic>
      <p:pic>
        <p:nvPicPr>
          <p:cNvPr id="4" name="Recorded Sound">
            <a:hlinkClick r:id="" action="ppaction://media"/>
            <a:extLst>
              <a:ext uri="{FF2B5EF4-FFF2-40B4-BE49-F238E27FC236}">
                <a16:creationId xmlns:a16="http://schemas.microsoft.com/office/drawing/2014/main" id="{0959217D-6858-4744-AB35-E75A839F7D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5608680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5CE6-120D-49CB-A6B7-7D5920FF7DD8}"/>
              </a:ext>
            </a:extLst>
          </p:cNvPr>
          <p:cNvSpPr>
            <a:spLocks noGrp="1"/>
          </p:cNvSpPr>
          <p:nvPr>
            <p:ph type="title"/>
          </p:nvPr>
        </p:nvSpPr>
        <p:spPr/>
        <p:txBody>
          <a:bodyPr>
            <a:normAutofit/>
          </a:bodyPr>
          <a:lstStyle/>
          <a:p>
            <a:endParaRPr lang="en-GB" dirty="0"/>
          </a:p>
        </p:txBody>
      </p:sp>
      <p:sp>
        <p:nvSpPr>
          <p:cNvPr id="3" name="Content Placeholder 2">
            <a:extLst>
              <a:ext uri="{FF2B5EF4-FFF2-40B4-BE49-F238E27FC236}">
                <a16:creationId xmlns:a16="http://schemas.microsoft.com/office/drawing/2014/main" id="{CD76D4B7-918B-4B17-860D-198CA2E08797}"/>
              </a:ext>
            </a:extLst>
          </p:cNvPr>
          <p:cNvSpPr>
            <a:spLocks noGrp="1"/>
          </p:cNvSpPr>
          <p:nvPr>
            <p:ph idx="1"/>
          </p:nvPr>
        </p:nvSpPr>
        <p:spPr/>
        <p:txBody>
          <a:bodyPr/>
          <a:lstStyle/>
          <a:p>
            <a:r>
              <a:rPr lang="en-GB" dirty="0"/>
              <a:t>Think </a:t>
            </a:r>
            <a:r>
              <a:rPr lang="en-GB" dirty="0" smtClean="0"/>
              <a:t>about</a:t>
            </a:r>
          </a:p>
          <a:p>
            <a:endParaRPr lang="en-GB" dirty="0" smtClean="0"/>
          </a:p>
          <a:p>
            <a:r>
              <a:rPr lang="en-GB" dirty="0" smtClean="0"/>
              <a:t>What </a:t>
            </a:r>
            <a:r>
              <a:rPr lang="en-GB" dirty="0"/>
              <a:t>has happened</a:t>
            </a:r>
            <a:r>
              <a:rPr lang="en-GB" dirty="0" smtClean="0"/>
              <a:t>?</a:t>
            </a:r>
          </a:p>
          <a:p>
            <a:endParaRPr lang="en-GB" dirty="0" smtClean="0"/>
          </a:p>
          <a:p>
            <a:r>
              <a:rPr lang="en-GB" dirty="0" smtClean="0"/>
              <a:t>How </a:t>
            </a:r>
            <a:r>
              <a:rPr lang="en-GB" dirty="0"/>
              <a:t>do the Foxes feel</a:t>
            </a:r>
            <a:r>
              <a:rPr lang="en-GB" dirty="0" smtClean="0"/>
              <a:t>?</a:t>
            </a:r>
          </a:p>
          <a:p>
            <a:endParaRPr lang="en-GB" dirty="0"/>
          </a:p>
          <a:p>
            <a:r>
              <a:rPr lang="en-GB" dirty="0" smtClean="0"/>
              <a:t>Where have they gone?</a:t>
            </a:r>
            <a:endParaRPr lang="en-GB" dirty="0"/>
          </a:p>
          <a:p>
            <a:endParaRPr lang="en-GB" dirty="0"/>
          </a:p>
        </p:txBody>
      </p:sp>
    </p:spTree>
    <p:extLst>
      <p:ext uri="{BB962C8B-B14F-4D97-AF65-F5344CB8AC3E}">
        <p14:creationId xmlns:p14="http://schemas.microsoft.com/office/powerpoint/2010/main" val="3175881524"/>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317520"/>
          </a:xfrm>
        </p:spPr>
        <p:txBody>
          <a:bodyPr>
            <a:normAutofit/>
          </a:bodyPr>
          <a:lstStyle/>
          <a:p>
            <a:r>
              <a:rPr lang="en-GB" dirty="0"/>
              <a:t>We are going to read the next two chapters of Fantastic Mr </a:t>
            </a:r>
            <a:r>
              <a:rPr lang="en-GB"/>
              <a:t>Fox.</a:t>
            </a:r>
            <a:br>
              <a:rPr lang="en-GB"/>
            </a:br>
            <a:r>
              <a:rPr lang="en-GB"/>
              <a:t> </a:t>
            </a:r>
            <a:r>
              <a:rPr lang="en-GB" dirty="0"/>
              <a:t/>
            </a:r>
            <a:br>
              <a:rPr lang="en-GB" dirty="0"/>
            </a:br>
            <a:r>
              <a:rPr lang="en-GB" dirty="0"/>
              <a:t>Try and remember the main parts of the story as you listen and follow.</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406" y="4146573"/>
            <a:ext cx="4591187" cy="2494317"/>
          </a:xfrm>
          <a:prstGeom prst="rect">
            <a:avLst/>
          </a:prstGeom>
        </p:spPr>
      </p:pic>
      <p:pic>
        <p:nvPicPr>
          <p:cNvPr id="8" name="Recorded Sound">
            <a:hlinkClick r:id="" action="ppaction://media"/>
            <a:extLst>
              <a:ext uri="{FF2B5EF4-FFF2-40B4-BE49-F238E27FC236}">
                <a16:creationId xmlns:a16="http://schemas.microsoft.com/office/drawing/2014/main" id="{F87480A5-7CDC-4A48-93AE-A8AAC24327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131062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070"/>
            <a:ext cx="9144000" cy="2899953"/>
          </a:xfrm>
        </p:spPr>
        <p:txBody>
          <a:bodyPr>
            <a:normAutofit fontScale="90000"/>
          </a:bodyPr>
          <a:lstStyle/>
          <a:p>
            <a:r>
              <a:rPr lang="en-GB" sz="4400" b="1" dirty="0"/>
              <a:t>Fantastic Mr Fox</a:t>
            </a:r>
            <a:r>
              <a:rPr lang="en-GB" sz="4400" dirty="0"/>
              <a:t/>
            </a:r>
            <a:br>
              <a:rPr lang="en-GB" sz="4400" dirty="0"/>
            </a:br>
            <a:r>
              <a:rPr lang="en-GB" sz="4400" dirty="0"/>
              <a:t>Chapters 9 and 10</a:t>
            </a:r>
            <a:br>
              <a:rPr lang="en-GB" sz="4400" dirty="0"/>
            </a:br>
            <a:r>
              <a:rPr lang="en-GB" sz="4400" dirty="0"/>
              <a:t/>
            </a:r>
            <a:br>
              <a:rPr lang="en-GB" sz="4400" dirty="0"/>
            </a:br>
            <a:r>
              <a:rPr lang="en-GB" sz="4000" b="1" dirty="0"/>
              <a:t>Mr Fox has a plan</a:t>
            </a:r>
            <a:br>
              <a:rPr lang="en-GB" sz="4000" b="1" dirty="0"/>
            </a:br>
            <a:r>
              <a:rPr lang="en-GB" sz="4000" b="1" dirty="0"/>
              <a:t>Boggis’s Chicken House Number One</a:t>
            </a:r>
            <a:endParaRPr lang="en-GB" sz="3200" b="1" dirty="0"/>
          </a:p>
        </p:txBody>
      </p:sp>
      <p:sp>
        <p:nvSpPr>
          <p:cNvPr id="3" name="Subtitle 2"/>
          <p:cNvSpPr>
            <a:spLocks noGrp="1"/>
          </p:cNvSpPr>
          <p:nvPr>
            <p:ph type="subTitle" idx="1"/>
          </p:nvPr>
        </p:nvSpPr>
        <p:spPr/>
        <p:txBody>
          <a:bodyPr/>
          <a:lstStyle/>
          <a:p>
            <a:r>
              <a:rPr lang="en-GB" b="1" dirty="0"/>
              <a:t>What do you think Mr Fox’s plan could be?</a:t>
            </a:r>
          </a:p>
        </p:txBody>
      </p:sp>
      <p:pic>
        <p:nvPicPr>
          <p:cNvPr id="4" name="Picture 3"/>
          <p:cNvPicPr>
            <a:picLocks noChangeAspect="1"/>
          </p:cNvPicPr>
          <p:nvPr/>
        </p:nvPicPr>
        <p:blipFill>
          <a:blip r:embed="rId4"/>
          <a:stretch>
            <a:fillRect/>
          </a:stretch>
        </p:blipFill>
        <p:spPr>
          <a:xfrm>
            <a:off x="5167312" y="4329112"/>
            <a:ext cx="1857375" cy="1857375"/>
          </a:xfrm>
          <a:prstGeom prst="rect">
            <a:avLst/>
          </a:prstGeom>
        </p:spPr>
      </p:pic>
      <p:pic>
        <p:nvPicPr>
          <p:cNvPr id="5" name="Recorded Sound">
            <a:hlinkClick r:id="" action="ppaction://media"/>
            <a:extLst>
              <a:ext uri="{FF2B5EF4-FFF2-40B4-BE49-F238E27FC236}">
                <a16:creationId xmlns:a16="http://schemas.microsoft.com/office/drawing/2014/main" id="{A0DA6A4B-30AA-4022-B3DD-3FBA9F870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224478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Chapter 9</a:t>
            </a:r>
            <a:br>
              <a:rPr lang="en-GB" b="1" dirty="0"/>
            </a:br>
            <a:r>
              <a:rPr lang="en-GB" b="1" dirty="0"/>
              <a:t>Mr Fox Has a Plan</a:t>
            </a:r>
            <a:r>
              <a:rPr lang="en-GB" dirty="0"/>
              <a:t/>
            </a:r>
            <a:br>
              <a:rPr lang="en-GB" dirty="0"/>
            </a:br>
            <a:endParaRPr lang="en-GB" dirty="0"/>
          </a:p>
        </p:txBody>
      </p:sp>
      <p:sp>
        <p:nvSpPr>
          <p:cNvPr id="3" name="Content Placeholder 2"/>
          <p:cNvSpPr>
            <a:spLocks noGrp="1"/>
          </p:cNvSpPr>
          <p:nvPr>
            <p:ph idx="1"/>
          </p:nvPr>
        </p:nvSpPr>
        <p:spPr>
          <a:xfrm>
            <a:off x="838200" y="1825625"/>
            <a:ext cx="10515600" cy="4679678"/>
          </a:xfrm>
        </p:spPr>
        <p:txBody>
          <a:bodyPr>
            <a:normAutofit fontScale="92500" lnSpcReduction="20000"/>
          </a:bodyPr>
          <a:lstStyle/>
          <a:p>
            <a:pPr marL="0" indent="0">
              <a:buNone/>
            </a:pPr>
            <a:r>
              <a:rPr lang="en-GB" dirty="0"/>
              <a:t>For three days and three nights this waiting-game went on.</a:t>
            </a:r>
          </a:p>
          <a:p>
            <a:pPr marL="0" indent="0">
              <a:buNone/>
            </a:pPr>
            <a:r>
              <a:rPr lang="en-GB" dirty="0"/>
              <a:t>‘How long can a fox go without food or water?’ </a:t>
            </a:r>
            <a:r>
              <a:rPr lang="en-GB" dirty="0" err="1"/>
              <a:t>Boggis</a:t>
            </a:r>
            <a:r>
              <a:rPr lang="en-GB" dirty="0"/>
              <a:t> asked on the third day.</a:t>
            </a:r>
          </a:p>
          <a:p>
            <a:pPr marL="0" indent="0">
              <a:buNone/>
            </a:pPr>
            <a:r>
              <a:rPr lang="en-GB" dirty="0"/>
              <a:t>‘Not much longer now,’ Bean told him. ‘He’ll make a run for it soon. He’ll have to.’</a:t>
            </a:r>
          </a:p>
          <a:p>
            <a:pPr marL="0" indent="0">
              <a:buNone/>
            </a:pPr>
            <a:r>
              <a:rPr lang="en-GB" dirty="0"/>
              <a:t>Bean was right. Down in the tunnel the foxes were slowly but surely starving to death.</a:t>
            </a:r>
          </a:p>
          <a:p>
            <a:pPr marL="0" indent="0">
              <a:buNone/>
            </a:pPr>
            <a:r>
              <a:rPr lang="en-GB" dirty="0"/>
              <a:t>‘If only we could have just a tiny sip of water,’ said one of the Small Foxes. ‘Oh, Dad, can’t you do </a:t>
            </a:r>
            <a:r>
              <a:rPr lang="en-GB" i="1" dirty="0"/>
              <a:t>something</a:t>
            </a:r>
            <a:r>
              <a:rPr lang="en-GB" dirty="0"/>
              <a:t>?’</a:t>
            </a:r>
          </a:p>
          <a:p>
            <a:pPr marL="0" indent="0">
              <a:buNone/>
            </a:pPr>
            <a:r>
              <a:rPr lang="en-GB" dirty="0"/>
              <a:t>‘Couldn’t we make a dash for it, Dad? We’d have a little bit of a chance, wouldn’t we?’</a:t>
            </a:r>
          </a:p>
          <a:p>
            <a:pPr marL="0" indent="0">
              <a:buNone/>
            </a:pPr>
            <a:r>
              <a:rPr lang="en-GB" dirty="0"/>
              <a:t>‘No chance at all,’ snapped Mrs Fox. ‘I refuse to let you go up there and face those guns. I’d sooner you stay down here and die in peace.’</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46F5F125-6668-4D64-A88E-419CD4545A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6092370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nSpc>
                <a:spcPct val="150000"/>
              </a:lnSpc>
              <a:buNone/>
            </a:pPr>
            <a:r>
              <a:rPr lang="en-GB" dirty="0"/>
              <a:t>Mr Fox had not spoken for a long time. He had been sitting quite still, his eyes closed, not even hearing what the others were saying. Mrs Fox knew that he was trying desperately to think of a way out. And now, as she looked at him, she saw him stir himself and get slowly to his feet. He looked back at his wife. There was a little spark of excitement dancing in his eyes.</a:t>
            </a:r>
          </a:p>
          <a:p>
            <a:pPr marL="0" indent="0">
              <a:lnSpc>
                <a:spcPct val="150000"/>
              </a:lnSpc>
              <a:buNone/>
            </a:pPr>
            <a:endParaRPr lang="en-GB" dirty="0"/>
          </a:p>
        </p:txBody>
      </p:sp>
      <p:pic>
        <p:nvPicPr>
          <p:cNvPr id="4" name="Recorded Sound">
            <a:hlinkClick r:id="" action="ppaction://media"/>
            <a:extLst>
              <a:ext uri="{FF2B5EF4-FFF2-40B4-BE49-F238E27FC236}">
                <a16:creationId xmlns:a16="http://schemas.microsoft.com/office/drawing/2014/main" id="{24FBF4EB-99DF-45CC-B44C-36D9821F23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889273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0263"/>
            <a:ext cx="10515600" cy="5706700"/>
          </a:xfrm>
        </p:spPr>
        <p:txBody>
          <a:bodyPr>
            <a:normAutofit/>
          </a:bodyPr>
          <a:lstStyle/>
          <a:p>
            <a:pPr marL="0" indent="0">
              <a:buNone/>
            </a:pPr>
            <a:r>
              <a:rPr lang="en-GB" dirty="0"/>
              <a:t>‘What is it, darling?’ said Mrs Fox quickly.</a:t>
            </a:r>
          </a:p>
          <a:p>
            <a:pPr marL="0" indent="0">
              <a:buNone/>
            </a:pPr>
            <a:r>
              <a:rPr lang="en-GB" dirty="0"/>
              <a:t>‘I’ve just had a bit of an idea,’ Mr Fox said carefully.</a:t>
            </a:r>
          </a:p>
          <a:p>
            <a:pPr marL="0" indent="0">
              <a:buNone/>
            </a:pPr>
            <a:r>
              <a:rPr lang="en-GB" dirty="0"/>
              <a:t>‘What?’ they cried. ‘Oh, Dad, what is it?’</a:t>
            </a:r>
          </a:p>
          <a:p>
            <a:pPr marL="0" indent="0">
              <a:buNone/>
            </a:pPr>
            <a:r>
              <a:rPr lang="en-GB" dirty="0"/>
              <a:t>‘Come </a:t>
            </a:r>
            <a:r>
              <a:rPr lang="en-GB" i="1" dirty="0"/>
              <a:t>on</a:t>
            </a:r>
            <a:r>
              <a:rPr lang="en-GB" dirty="0"/>
              <a:t>!’ said Mrs Fox. ‘Tell us quickly!’</a:t>
            </a:r>
          </a:p>
          <a:p>
            <a:pPr marL="0" indent="0">
              <a:buNone/>
            </a:pPr>
            <a:r>
              <a:rPr lang="en-GB" dirty="0"/>
              <a:t>‘Well…’ said Mr Fox, then he stopped and sighed and sadly shook his head. He sat down again. ‘It’s no good,’ he said. ‘It won’t work after all.’</a:t>
            </a:r>
          </a:p>
          <a:p>
            <a:pPr marL="0" indent="0">
              <a:buNone/>
            </a:pPr>
            <a:r>
              <a:rPr lang="en-GB" dirty="0"/>
              <a:t>‘Why not, Dad?’</a:t>
            </a:r>
          </a:p>
          <a:p>
            <a:pPr marL="0" indent="0">
              <a:buNone/>
            </a:pPr>
            <a:r>
              <a:rPr lang="en-GB" dirty="0"/>
              <a:t>‘Because it means more digging and we aren’t any of us strong enough for that after three days and nights without food.’</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BACC22DD-C3DA-4E02-9C75-AF85AF26A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722255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6146"/>
            <a:ext cx="10515600" cy="5811838"/>
          </a:xfrm>
        </p:spPr>
        <p:txBody>
          <a:bodyPr>
            <a:normAutofit lnSpcReduction="10000"/>
          </a:bodyPr>
          <a:lstStyle/>
          <a:p>
            <a:pPr marL="0" indent="0">
              <a:buNone/>
            </a:pPr>
            <a:r>
              <a:rPr lang="en-GB" dirty="0"/>
              <a:t>‘Yes we are, Dad!’ cried the Small Foxes, jumping up and running to their father. ‘We can do it! You see if we can’t! So can you!’</a:t>
            </a:r>
          </a:p>
          <a:p>
            <a:pPr marL="0" indent="0">
              <a:buNone/>
            </a:pPr>
            <a:r>
              <a:rPr lang="en-GB" dirty="0"/>
              <a:t>Mr Fox looked at the four Small Foxes and he smiled. What fine children I have, he thought. They are starving to death and they haven’t had a drink for three days, but they are still undefeated. I must not let them down.</a:t>
            </a:r>
          </a:p>
          <a:p>
            <a:pPr marL="0" indent="0">
              <a:buNone/>
            </a:pPr>
            <a:r>
              <a:rPr lang="en-GB" dirty="0"/>
              <a:t>‘I… I suppose we could give it a try,’ he said.</a:t>
            </a:r>
          </a:p>
          <a:p>
            <a:pPr marL="0" indent="0">
              <a:buNone/>
            </a:pPr>
            <a:r>
              <a:rPr lang="en-GB" dirty="0"/>
              <a:t>‘Let’s go, Dad! Tell us what you want us to do!’</a:t>
            </a:r>
          </a:p>
          <a:p>
            <a:pPr marL="0" indent="0">
              <a:buNone/>
            </a:pPr>
            <a:r>
              <a:rPr lang="en-GB" dirty="0"/>
              <a:t>Slowly, Mrs Fox got to her feet. She was suffering more than any of them from the lack of food and water. She was very weak. ‘I am so sorry,’ she said, ‘but I don’t think I am going to be much help.’</a:t>
            </a:r>
          </a:p>
          <a:p>
            <a:pPr marL="0" indent="0">
              <a:buNone/>
            </a:pPr>
            <a:r>
              <a:rPr lang="en-GB" dirty="0"/>
              <a:t>‘You stay right where you are, my darling,’ said Mr Fox. ‘We can handle this by ourselves.’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8D7060FE-2790-49DC-BF0E-E585962FF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634588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Chapter 10</a:t>
            </a:r>
            <a:br>
              <a:rPr lang="en-GB" b="1" dirty="0"/>
            </a:br>
            <a:r>
              <a:rPr lang="en-GB" b="1" dirty="0"/>
              <a:t>Boggis’s Chicken House Number One</a:t>
            </a:r>
            <a:r>
              <a:rPr lang="en-GB" dirty="0"/>
              <a:t/>
            </a:r>
            <a:br>
              <a:rPr lang="en-GB" dirty="0"/>
            </a:br>
            <a:endParaRPr lang="en-GB" dirty="0"/>
          </a:p>
        </p:txBody>
      </p:sp>
      <p:sp>
        <p:nvSpPr>
          <p:cNvPr id="3" name="Content Placeholder 2"/>
          <p:cNvSpPr>
            <a:spLocks noGrp="1"/>
          </p:cNvSpPr>
          <p:nvPr>
            <p:ph idx="1"/>
          </p:nvPr>
        </p:nvSpPr>
        <p:spPr>
          <a:xfrm>
            <a:off x="838200" y="1447060"/>
            <a:ext cx="10515600" cy="4729903"/>
          </a:xfrm>
        </p:spPr>
        <p:txBody>
          <a:bodyPr>
            <a:normAutofit fontScale="92500" lnSpcReduction="10000"/>
          </a:bodyPr>
          <a:lstStyle/>
          <a:p>
            <a:pPr marL="0" indent="0">
              <a:buNone/>
            </a:pPr>
            <a:r>
              <a:rPr lang="en-GB" dirty="0"/>
              <a:t>‘This time we must go in a very special direction,’ said Mr Fox, pointing sideways and downward.</a:t>
            </a:r>
          </a:p>
          <a:p>
            <a:pPr marL="0" indent="0">
              <a:buNone/>
            </a:pPr>
            <a:r>
              <a:rPr lang="en-GB" dirty="0"/>
              <a:t>So he and his four children started to dig once again. The work went much more slowly now. Yet they kept at it with great courage, and little by little the tunnel began to grow.</a:t>
            </a:r>
          </a:p>
          <a:p>
            <a:pPr marL="0" indent="0">
              <a:buNone/>
            </a:pPr>
            <a:r>
              <a:rPr lang="en-GB" dirty="0"/>
              <a:t> </a:t>
            </a:r>
          </a:p>
          <a:p>
            <a:pPr marL="0" indent="0">
              <a:buNone/>
            </a:pPr>
            <a:r>
              <a:rPr lang="en-GB" dirty="0"/>
              <a:t>‘Dad, I wish you would tell us </a:t>
            </a:r>
            <a:r>
              <a:rPr lang="en-GB" i="1" dirty="0"/>
              <a:t>where</a:t>
            </a:r>
            <a:r>
              <a:rPr lang="en-GB" dirty="0"/>
              <a:t> we are going,’ said one of the children.</a:t>
            </a:r>
          </a:p>
          <a:p>
            <a:pPr marL="0" indent="0">
              <a:buNone/>
            </a:pPr>
            <a:r>
              <a:rPr lang="en-GB" dirty="0"/>
              <a:t>‘I dare not do that,’ said Mr Fox, ‘because this place I am </a:t>
            </a:r>
            <a:r>
              <a:rPr lang="en-GB" i="1" dirty="0"/>
              <a:t>hoping</a:t>
            </a:r>
            <a:r>
              <a:rPr lang="en-GB" dirty="0"/>
              <a:t> to get to is so </a:t>
            </a:r>
            <a:r>
              <a:rPr lang="en-GB" i="1" dirty="0"/>
              <a:t>marvellous</a:t>
            </a:r>
            <a:r>
              <a:rPr lang="en-GB" dirty="0"/>
              <a:t> that if I described it to you now you would go crazy with excitement. And then, if we failed to get there (which is very possible), you would die of disappointment. I don’t want to raise your hopes too much, my darlings.’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652D8CBD-1D55-410F-9D5F-8CE4AFAFD5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883445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4"/>
            <a:ext cx="10515600" cy="6492875"/>
          </a:xfrm>
        </p:spPr>
        <p:txBody>
          <a:bodyPr>
            <a:normAutofit/>
          </a:bodyPr>
          <a:lstStyle/>
          <a:p>
            <a:pPr marL="0" indent="0">
              <a:buNone/>
            </a:pPr>
            <a:r>
              <a:rPr lang="en-GB" dirty="0"/>
              <a:t>For a long </a:t>
            </a:r>
            <a:r>
              <a:rPr lang="en-GB" dirty="0" err="1"/>
              <a:t>long</a:t>
            </a:r>
            <a:r>
              <a:rPr lang="en-GB" dirty="0"/>
              <a:t> time they kept on digging. For how long they did not know, because there were no days and no nights down there in the murky tunnel. But at last Mr Fox gave the order to stop. ‘I think,’ he said, ‘we had better take a peep upstairs now and see where we are. I know where I </a:t>
            </a:r>
            <a:r>
              <a:rPr lang="en-GB" i="1" dirty="0"/>
              <a:t>want</a:t>
            </a:r>
            <a:r>
              <a:rPr lang="en-GB" dirty="0"/>
              <a:t> to be, but I can’t possibly be sure we’re anywhere near it.’</a:t>
            </a:r>
          </a:p>
          <a:p>
            <a:pPr marL="0" indent="0">
              <a:buNone/>
            </a:pPr>
            <a:r>
              <a:rPr lang="en-GB" dirty="0"/>
              <a:t>Slowly, wearily, the foxes began to slope the tunnel up towards the surface. Up and up it went… until suddenly they came to something hard above their heads and they couldn’t go up any further. Mr Fox reached up to examine this hard thing. ‘It’s wood!’ he whispered. ‘Wooden planks!’</a:t>
            </a:r>
          </a:p>
          <a:p>
            <a:pPr marL="0" indent="0">
              <a:buNone/>
            </a:pPr>
            <a:r>
              <a:rPr lang="en-GB" dirty="0"/>
              <a:t>‘What does that mean, Dad?’</a:t>
            </a:r>
          </a:p>
          <a:p>
            <a:pPr marL="0" indent="0">
              <a:buNone/>
            </a:pPr>
            <a:r>
              <a:rPr lang="en-GB" dirty="0"/>
              <a:t>‘It means, unless I am very much mistaken, that we are right underneath somebody’s house,’ whispered Mr Fox. ‘Be very quiet now while I take a peek.’</a:t>
            </a:r>
          </a:p>
          <a:p>
            <a:pPr marL="0" indent="0">
              <a:buNone/>
            </a:pPr>
            <a:endParaRPr lang="en-GB" dirty="0"/>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BA376DDA-3213-48AB-B4EE-570289A5F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075004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1578</Words>
  <Application>Microsoft Office PowerPoint</Application>
  <PresentationFormat>Widescreen</PresentationFormat>
  <Paragraphs>74</Paragraphs>
  <Slides>16</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Office Theme</vt:lpstr>
      <vt:lpstr>Learning Intention Writing a story</vt:lpstr>
      <vt:lpstr>We are going to read the next two chapters of Fantastic Mr Fox.   Try and remember the main parts of the story as you listen and follow.</vt:lpstr>
      <vt:lpstr>Fantastic Mr Fox Chapters 9 and 10  Mr Fox has a plan Boggis’s Chicken House Number One</vt:lpstr>
      <vt:lpstr>Chapter 9 Mr Fox Has a Plan </vt:lpstr>
      <vt:lpstr>PowerPoint Presentation</vt:lpstr>
      <vt:lpstr>PowerPoint Presentation</vt:lpstr>
      <vt:lpstr>PowerPoint Presentation</vt:lpstr>
      <vt:lpstr>Chapter 10 Boggis’s Chicken House Number One </vt:lpstr>
      <vt:lpstr>PowerPoint Presentation</vt:lpstr>
      <vt:lpstr>PowerPoint Presentation</vt:lpstr>
      <vt:lpstr>PowerPoint Presentation</vt:lpstr>
      <vt:lpstr>PowerPoint Presentation</vt:lpstr>
      <vt:lpstr>Quick Quiz</vt:lpstr>
      <vt:lpstr>PowerPoint Presentation</vt:lpstr>
      <vt:lpstr>Task- speaking and listening</vt:lpstr>
      <vt:lpstr>PowerPoint Presentation</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Wilkinson, Sean</dc:creator>
  <cp:lastModifiedBy>Wilkinson, Sean</cp:lastModifiedBy>
  <cp:revision>19</cp:revision>
  <dcterms:created xsi:type="dcterms:W3CDTF">2021-02-08T13:54:18Z</dcterms:created>
  <dcterms:modified xsi:type="dcterms:W3CDTF">2021-02-09T09:56:35Z</dcterms:modified>
</cp:coreProperties>
</file>