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864" r:id="rId2"/>
    <p:sldId id="905" r:id="rId3"/>
    <p:sldId id="782" r:id="rId4"/>
    <p:sldId id="906" r:id="rId5"/>
    <p:sldId id="908" r:id="rId6"/>
    <p:sldId id="907" r:id="rId7"/>
    <p:sldId id="909" r:id="rId8"/>
    <p:sldId id="910" r:id="rId9"/>
    <p:sldId id="911" r:id="rId10"/>
    <p:sldId id="912" r:id="rId11"/>
    <p:sldId id="913" r:id="rId12"/>
    <p:sldId id="914" r:id="rId13"/>
    <p:sldId id="915" r:id="rId14"/>
    <p:sldId id="917" r:id="rId15"/>
    <p:sldId id="135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80F"/>
    <a:srgbClr val="FFC000"/>
    <a:srgbClr val="34B9D2"/>
    <a:srgbClr val="F6BB00"/>
    <a:srgbClr val="E20415"/>
    <a:srgbClr val="6699FF"/>
    <a:srgbClr val="3FADFF"/>
    <a:srgbClr val="DA3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3786" autoAdjust="0"/>
  </p:normalViewPr>
  <p:slideViewPr>
    <p:cSldViewPr snapToGrid="0">
      <p:cViewPr varScale="1">
        <p:scale>
          <a:sx n="68" d="100"/>
          <a:sy n="68" d="100"/>
        </p:scale>
        <p:origin x="14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80B763-FCF0-4214-A628-4C72EB443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08CA6-496C-4419-935E-9292A1B94E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B01F91-8496-4802-A466-2AD607E1DB1A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329125-25F7-4B65-AE5E-ECA981414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826798-E33A-4CF7-A0F2-2C09F40A1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7320F-6A50-44B0-A99C-77D1634321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F3A5F-CFAA-4818-97C1-85FF97478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B1C602-4F71-4512-A1C8-89B0F9967F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E2ED52E-E4C2-40F2-80B8-031AD4365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08AF2-FE72-4594-9213-6568E905D28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4EBB80F-D178-4F22-B8A9-E7F1AC6E3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363713D-EB80-4A20-8EFA-81C8A0FA2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CFE5C1A-3CF8-488F-A294-7BCA137C6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54E636-0A07-4682-8C04-AF32FC0A45E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2C0E948-DE5A-499C-8618-CD552025D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F317A51-2C53-4224-9DC4-605070B59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5809F4E-7389-4962-8927-89111A66A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A49805-8EA6-47BD-91E4-5DED84DBAB0B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4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DBA00A-CA5F-46B1-8D54-3ABB6AC07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E50072E-6A6D-404C-AB5E-7F42EB7A9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4155943-4C32-4556-B631-AFBABF16C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78D46-CCF2-4309-B849-A1019460E8BA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5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F74F64A-2DAD-491E-BCD3-F238AAE66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7571AF5-3C27-4586-9E9D-29DD402C2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32B2126-9DC9-4C70-BD8B-A2DF1F2FB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C8922E-FD6A-4052-9038-07DA6CD7AEF9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6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BB33711-2912-4918-BDC1-C449866A9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0A98CD6-4D80-4861-8D19-368EF19B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C155C89-68BD-41B1-A5E2-9EDC8490C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B8499A-6922-4565-A36B-3F45719FC635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7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8346D21-293A-43AE-9E0C-7D59642D2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1A321E6-DFCF-42DC-969E-92AAA62BB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8FB7506-1348-4D19-8FA1-5B4CAB01F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4E7AB-5C06-4BEB-8AF2-8B70A298B475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8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80558E1-4428-4E3B-B520-FC1C373C0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8895AC9-CA39-4353-92C1-FD5E95B04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BEC86D8-6942-41B3-B9E4-ACF1C7FF4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F6932-91EE-4DD2-8CE8-6EF14A305E81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13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D2C0241-5A52-4302-BFCC-D015EF6BE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91D7C56-2B92-4E6C-8D9E-8842E9149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B6D9D26-4623-4CCB-959C-9009DFC03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DCB857B-C85B-4450-90E3-B74B68367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Worksheet to accompany activity.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595F245-2493-4A4C-AF62-227FC1953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CFF95-D5A3-4A04-9E4E-8799158CF751}" type="slidenum">
              <a:rPr lang="en-GB" altLang="en-US" smtClean="0">
                <a:cs typeface="Arial" panose="020B0604020202020204" pitchFamily="34" charset="0"/>
              </a:rPr>
              <a:pPr/>
              <a:t>15</a:t>
            </a:fld>
            <a:endParaRPr lang="en-GB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E4E6B-549F-48FB-A168-5DA650891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19EEBB-7AE7-4065-A966-F49AED182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FC71C-2F0C-4E71-A385-4BE8EF3A9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3D23-673A-4CE4-8F90-879AF5C83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572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E870B3-E030-40D4-BBD6-14E9C17DC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27AF3-14E5-46E8-B161-0E0242F61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999FB-455F-416D-B4A2-9AADDF136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2EC2-E677-4488-8AC3-8FAB0B60A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0362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4F3A35-B64A-49E1-B464-B5D977A4F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E191-15A6-4559-8FEE-5094C2FEE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214E8-19F5-4522-B8A8-F707DA2BD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3B04-B08F-44E7-8BA4-D9188F868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883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B710FF-9A61-4460-9D8E-3928B84B4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21988D-A4F3-4B8D-B510-95EE37FF1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ECB01C-F37D-4D8B-9DD5-0EEE39841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EBD0-F25C-4F62-9C22-CACF25161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292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63DDE0-553B-447C-9E46-85D300C4F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623C4-E077-4BDA-BE28-6503321C4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990089-0420-44AC-93CE-683B168C6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6CC1-05C6-4F1D-AA83-C45662077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860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A507F-7C35-46B1-A921-5323B4635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BAF07-11B8-48C3-AE97-052963C4C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46219-3101-4BEA-80E5-2A5101734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91E-926B-4A4B-BA5D-8504D1F23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583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DDA4CD-DEB7-4299-A292-8DA166127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52ECCF-3164-4B99-B785-785451CD2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9E3BED-89F4-4293-AA10-D8E10B8C9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03E8-8342-43F4-B1D0-122A53969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574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031A3E-6BE3-48A3-A275-46AB918F5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7787D-0DE5-4D9A-92CF-29A8FA882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4996DB-599D-4D9F-A149-0D93BB1EF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02A6-7DFE-4D1E-9D8D-3C6A0842C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030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809B43-6442-402D-B2E4-7B51EAE1C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C4A970-7653-46A5-BBBD-088080428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7202C9-DFA9-444D-BE72-EAEFF6197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3B2D-2470-4673-B17A-0B2529F21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2844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D961B-01EB-4AD6-BC12-03AF1FEF5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9F1C-5B63-4B7A-863F-A202C7B45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3CC63-4277-4A99-823C-70B31AE2E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00D7-2104-4C45-B0B6-2B7834CB0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425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DFF77-C628-4672-BABF-E77FF1F3B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1F713-2A56-4801-AB84-7D6DBD56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9450E-AA0C-4C64-86AB-77E5E5E06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CC80-F61F-4F80-BAA3-8442F8F1C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448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teacher-of-english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0979A0-C392-43C3-ACA1-8942E718B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8EF38D-EC82-4CF3-83C0-188A3DE61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A17A1E-A017-4F95-86C8-D969717DB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BD4787-747C-4278-BC44-F20EB0F4B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D980FC-9B9E-402D-BDC6-1BC33B8A04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FC88CD-B19E-462C-9773-639B8FFFF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3A5DD1F2-B6F2-4AC6-9860-B1037C4A0C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15900"/>
            <a:ext cx="91281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67E3FCA-B51C-4917-A037-F881987B35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8" y="6602413"/>
            <a:ext cx="9144001" cy="2174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200" dirty="0">
                <a:latin typeface="Segoe Print" panose="02000600000000000000" pitchFamily="2" charset="0"/>
                <a:cs typeface="Arial" panose="020B0604020202020204" pitchFamily="34" charset="0"/>
              </a:rPr>
              <a:t>English Teaching Resources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54F2886-3A01-402A-8C17-0618E5E7D8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8" y="-3175"/>
            <a:ext cx="9144001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200" dirty="0">
                <a:latin typeface="Segoe Print" panose="02000600000000000000" pitchFamily="2" charset="0"/>
                <a:cs typeface="Arial" panose="020B0604020202020204" pitchFamily="34" charset="0"/>
              </a:rPr>
              <a:t>www.Teacher-of-English.com</a:t>
            </a:r>
          </a:p>
        </p:txBody>
      </p:sp>
      <p:pic>
        <p:nvPicPr>
          <p:cNvPr id="1034" name="Picture 1">
            <a:hlinkClick r:id="rId14"/>
            <a:extLst>
              <a:ext uri="{FF2B5EF4-FFF2-40B4-BE49-F238E27FC236}">
                <a16:creationId xmlns:a16="http://schemas.microsoft.com/office/drawing/2014/main" id="{B01F4A57-79CA-448B-84B1-21FE38C80AC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350000"/>
            <a:ext cx="1373188" cy="436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4CCE2889-C819-4667-B2D4-E232C40F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39" name="TextBox 5">
            <a:extLst>
              <a:ext uri="{FF2B5EF4-FFF2-40B4-BE49-F238E27FC236}">
                <a16:creationId xmlns:a16="http://schemas.microsoft.com/office/drawing/2014/main" id="{266FBF46-55C7-4A75-8672-D10F28E46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14363"/>
            <a:ext cx="9134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b="1" dirty="0">
                <a:latin typeface="Century Gothic" panose="020B0502020202020204" pitchFamily="34" charset="0"/>
                <a:cs typeface="Arial" panose="020B0604020202020204" pitchFamily="34" charset="0"/>
              </a:rPr>
              <a:t>Verbs</a:t>
            </a:r>
          </a:p>
        </p:txBody>
      </p:sp>
      <p:grpSp>
        <p:nvGrpSpPr>
          <p:cNvPr id="14340" name="Group 3">
            <a:extLst>
              <a:ext uri="{FF2B5EF4-FFF2-40B4-BE49-F238E27FC236}">
                <a16:creationId xmlns:a16="http://schemas.microsoft.com/office/drawing/2014/main" id="{035CB13B-B9A8-4AAA-94FD-FC8F7503878D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2151063"/>
            <a:ext cx="2540000" cy="3860800"/>
            <a:chOff x="897805" y="2416209"/>
            <a:chExt cx="2539549" cy="3861086"/>
          </a:xfrm>
        </p:grpSpPr>
        <p:pic>
          <p:nvPicPr>
            <p:cNvPr id="14341" name="Picture 2">
              <a:extLst>
                <a:ext uri="{FF2B5EF4-FFF2-40B4-BE49-F238E27FC236}">
                  <a16:creationId xmlns:a16="http://schemas.microsoft.com/office/drawing/2014/main" id="{B050B1FB-8C39-4710-8E86-4D8006C25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05" y="2416209"/>
              <a:ext cx="2539549" cy="284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5">
              <a:extLst>
                <a:ext uri="{FF2B5EF4-FFF2-40B4-BE49-F238E27FC236}">
                  <a16:creationId xmlns:a16="http://schemas.microsoft.com/office/drawing/2014/main" id="{99BD43C0-3714-4E9C-A668-7A8DB6AE0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791" y="5261632"/>
              <a:ext cx="20755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0" b="1">
                  <a:latin typeface="Century Gothic" panose="020B0502020202020204" pitchFamily="34" charset="0"/>
                  <a:cs typeface="Arial" panose="020B0604020202020204" pitchFamily="34" charset="0"/>
                </a:rPr>
                <a:t>jump</a:t>
              </a:r>
            </a:p>
          </p:txBody>
        </p:sp>
      </p:grpSp>
      <p:pic>
        <p:nvPicPr>
          <p:cNvPr id="3" name="Slide 1">
            <a:hlinkClick r:id="" action="ppaction://media"/>
            <a:extLst>
              <a:ext uri="{FF2B5EF4-FFF2-40B4-BE49-F238E27FC236}">
                <a16:creationId xmlns:a16="http://schemas.microsoft.com/office/drawing/2014/main" id="{14ABADB6-853F-4D3B-9E21-8A22634A14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8357" y="593883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>
            <a:extLst>
              <a:ext uri="{FF2B5EF4-FFF2-40B4-BE49-F238E27FC236}">
                <a16:creationId xmlns:a16="http://schemas.microsoft.com/office/drawing/2014/main" id="{5CFD0CE0-304F-417A-8DC1-4EC855358B41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342900"/>
            <a:ext cx="8482037" cy="2143125"/>
            <a:chOff x="179936" y="34813"/>
            <a:chExt cx="7898998" cy="21423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8299B12-13C0-4AA9-8D70-4BD15C96B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2791" y="558475"/>
              <a:ext cx="5236143" cy="1454995"/>
              <a:chOff x="2819237" y="448941"/>
              <a:chExt cx="5235124" cy="1455060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AAED8537-4693-4705-983B-4B2333F2C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238" y="448941"/>
                <a:ext cx="5235123" cy="1095110"/>
              </a:xfrm>
              <a:prstGeom prst="wedgeRoundRectCallout">
                <a:avLst>
                  <a:gd name="adj1" fmla="val -64204"/>
                  <a:gd name="adj2" fmla="val -20898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97707E18-1219-4A3B-93B1-166CD096B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9237" y="519421"/>
                <a:ext cx="5235124" cy="1384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2800" dirty="0">
                    <a:latin typeface="Century Gothic" panose="020B0502020202020204" pitchFamily="34" charset="0"/>
                  </a:rPr>
                  <a:t>Below are some of the things we can do. They are all </a:t>
                </a:r>
                <a:r>
                  <a:rPr lang="en-GB" altLang="en-US" sz="2800" b="1" dirty="0">
                    <a:latin typeface="Century Gothic" panose="020B0502020202020204" pitchFamily="34" charset="0"/>
                  </a:rPr>
                  <a:t>verbs</a:t>
                </a:r>
                <a:r>
                  <a:rPr lang="en-GB" altLang="en-US" sz="2800" dirty="0">
                    <a:latin typeface="Century Gothic" panose="020B0502020202020204" pitchFamily="34" charset="0"/>
                  </a:rPr>
                  <a:t>.</a:t>
                </a:r>
              </a:p>
            </p:txBody>
          </p:sp>
        </p:grpSp>
        <p:pic>
          <p:nvPicPr>
            <p:cNvPr id="30734" name="Picture 8">
              <a:extLst>
                <a:ext uri="{FF2B5EF4-FFF2-40B4-BE49-F238E27FC236}">
                  <a16:creationId xmlns:a16="http://schemas.microsoft.com/office/drawing/2014/main" id="{53C20E8D-9BBA-44B5-AF61-700C45A76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36" y="34813"/>
              <a:ext cx="1912086" cy="214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A8E2FF0-2CD8-4B69-B4E9-984B3008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2652713"/>
            <a:ext cx="1452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jump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638EB05-B41E-454F-ABE5-2686CF8C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4030663"/>
            <a:ext cx="145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play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E1CBBA51-9CD4-41B0-9670-DD20ABAE6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327525"/>
            <a:ext cx="1452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skip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3A3E00C-4934-40D2-8914-18471752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3281363"/>
            <a:ext cx="167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argue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7CB6FA9-C2E8-42D2-9F7E-66071F4F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970338"/>
            <a:ext cx="160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smile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86FA367-3D7D-437F-9E85-F858E3DE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533650"/>
            <a:ext cx="168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think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FAFA35C1-91BA-4E63-B065-4D240512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5408613"/>
            <a:ext cx="1452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swim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59C2D9AB-CCDE-4AFE-AE1C-28160AB2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408613"/>
            <a:ext cx="1890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worry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AB671BE-7549-498F-96AC-03FBBA2F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2032000"/>
            <a:ext cx="161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sleep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D1076B50-A49B-442F-AECD-DF001D16C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143500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shout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pic>
        <p:nvPicPr>
          <p:cNvPr id="7" name="Slide 10">
            <a:hlinkClick r:id="" action="ppaction://media"/>
            <a:extLst>
              <a:ext uri="{FF2B5EF4-FFF2-40B4-BE49-F238E27FC236}">
                <a16:creationId xmlns:a16="http://schemas.microsoft.com/office/drawing/2014/main" id="{E6897EFD-AE29-481F-812B-F7E0946BC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1237" y="5851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>
            <a:extLst>
              <a:ext uri="{FF2B5EF4-FFF2-40B4-BE49-F238E27FC236}">
                <a16:creationId xmlns:a16="http://schemas.microsoft.com/office/drawing/2014/main" id="{5D9281C8-368A-436B-B40F-0215B480B9F4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1271588"/>
            <a:ext cx="7762875" cy="4314825"/>
            <a:chOff x="430192" y="517612"/>
            <a:chExt cx="7762577" cy="43152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B01A551-9849-4091-A4EF-EA3F8188A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276" y="517612"/>
              <a:ext cx="4302493" cy="2862322"/>
              <a:chOff x="3866517" y="408080"/>
              <a:chExt cx="4301655" cy="2862453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637F5052-F847-4D05-BCBB-F5DCD2576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517" y="409329"/>
                <a:ext cx="4301655" cy="2861204"/>
              </a:xfrm>
              <a:prstGeom prst="wedgeRoundRectCallout">
                <a:avLst>
                  <a:gd name="adj1" fmla="val -59041"/>
                  <a:gd name="adj2" fmla="val -16955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EE4CAC6F-8C30-45C5-8063-24C42C746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6518" y="408080"/>
                <a:ext cx="4301654" cy="28624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3000" dirty="0">
                    <a:latin typeface="Century Gothic" panose="020B0502020202020204" pitchFamily="34" charset="0"/>
                  </a:rPr>
                  <a:t>Sort the words on the following slide into </a:t>
                </a:r>
                <a:r>
                  <a:rPr lang="en-GB" altLang="en-US" sz="3000" b="1" dirty="0">
                    <a:latin typeface="Century Gothic" panose="020B0502020202020204" pitchFamily="34" charset="0"/>
                  </a:rPr>
                  <a:t>verbs</a:t>
                </a:r>
                <a:r>
                  <a:rPr lang="en-GB" altLang="en-US" sz="3000" dirty="0">
                    <a:latin typeface="Century Gothic" panose="020B0502020202020204" pitchFamily="34" charset="0"/>
                  </a:rPr>
                  <a:t> and </a:t>
                </a:r>
                <a:r>
                  <a:rPr lang="en-GB" altLang="en-US" sz="3000" b="1" dirty="0">
                    <a:latin typeface="Century Gothic" panose="020B0502020202020204" pitchFamily="34" charset="0"/>
                  </a:rPr>
                  <a:t>not verbs</a:t>
                </a:r>
                <a:r>
                  <a:rPr lang="en-GB" altLang="en-US" sz="3000" dirty="0">
                    <a:latin typeface="Century Gothic" panose="020B0502020202020204" pitchFamily="34" charset="0"/>
                  </a:rPr>
                  <a:t>. Click on each word to send it to the correct place in the table.</a:t>
                </a:r>
              </a:p>
            </p:txBody>
          </p:sp>
        </p:grpSp>
        <p:pic>
          <p:nvPicPr>
            <p:cNvPr id="31748" name="Picture 8">
              <a:extLst>
                <a:ext uri="{FF2B5EF4-FFF2-40B4-BE49-F238E27FC236}">
                  <a16:creationId xmlns:a16="http://schemas.microsoft.com/office/drawing/2014/main" id="{CF8F8F49-E834-4AB6-AB53-540C665C1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92" y="1408490"/>
              <a:ext cx="3056305" cy="342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Slide 12">
            <a:hlinkClick r:id="" action="ppaction://media"/>
            <a:extLst>
              <a:ext uri="{FF2B5EF4-FFF2-40B4-BE49-F238E27FC236}">
                <a16:creationId xmlns:a16="http://schemas.microsoft.com/office/drawing/2014/main" id="{B7C357EB-267B-453B-89C6-8C20CB436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8638" y="574079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74F4150-6033-4946-8E26-4A27CEBEA664}"/>
              </a:ext>
            </a:extLst>
          </p:cNvPr>
          <p:cNvGraphicFramePr>
            <a:graphicFrameLocks noGrp="1"/>
          </p:cNvGraphicFramePr>
          <p:nvPr/>
        </p:nvGraphicFramePr>
        <p:xfrm>
          <a:off x="1011238" y="842963"/>
          <a:ext cx="7170738" cy="2776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29" name="TextBox 10">
            <a:extLst>
              <a:ext uri="{FF2B5EF4-FFF2-40B4-BE49-F238E27FC236}">
                <a16:creationId xmlns:a16="http://schemas.microsoft.com/office/drawing/2014/main" id="{3FE78A1F-F5B1-433B-8B93-C35A275B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762000"/>
            <a:ext cx="35607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900">
                <a:latin typeface="Century Gothic" panose="020B0502020202020204" pitchFamily="34" charset="0"/>
              </a:rPr>
              <a:t>Verbs</a:t>
            </a:r>
          </a:p>
        </p:txBody>
      </p:sp>
      <p:sp>
        <p:nvSpPr>
          <p:cNvPr id="34830" name="TextBox 10">
            <a:extLst>
              <a:ext uri="{FF2B5EF4-FFF2-40B4-BE49-F238E27FC236}">
                <a16:creationId xmlns:a16="http://schemas.microsoft.com/office/drawing/2014/main" id="{A5C0585D-4847-4505-90CB-22478A60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762000"/>
            <a:ext cx="3562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900">
                <a:latin typeface="Century Gothic" panose="020B0502020202020204" pitchFamily="34" charset="0"/>
              </a:rPr>
              <a:t>Not Verbs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1C66844-B56D-42EB-9D01-C1C99C12D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952875"/>
            <a:ext cx="2284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impossible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E197ED3-FE3B-4844-9861-9BBEB1F3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482758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more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8E512BA-357B-4C2A-B8CF-3D2D5622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254500"/>
            <a:ext cx="164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whisper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903654E5-4255-4261-A52E-CC65DC86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19588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laugh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F095815-AD92-4B80-9A3F-26340658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3413"/>
            <a:ext cx="146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guitar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28D5D3F6-7554-4C0D-AF83-73338C6A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3905250"/>
            <a:ext cx="181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exercise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FC88884-8A64-4E91-901A-8A3A98224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5378450"/>
            <a:ext cx="146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goal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6622E45-8303-415B-B121-AB217C93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4805363"/>
            <a:ext cx="1468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strong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5F7A0702-255F-4BAE-AE2E-3F91C50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5773738"/>
            <a:ext cx="181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scream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737F4FBA-71BE-4FFE-B727-BB6EFB48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3789363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dinosaur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67E61905-13A5-438E-A0A7-1C555085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4367213"/>
            <a:ext cx="1909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beautiful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F7A0DBD1-2ECB-4E89-B668-49DB9DA0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981575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wander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78E46526-D2E7-4CF3-9D7E-3F30CAD6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378450"/>
            <a:ext cx="134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frighten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C4A17281-F05D-488C-A9AC-85CF5199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4759325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argue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FF2BEC66-5788-4313-B0C3-7CDF09088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467677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food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2C2D313E-3171-4170-BE98-FB6EC63AB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4043363"/>
            <a:ext cx="842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joke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3D9DD4C5-B221-476E-A896-E57A61BA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5565775"/>
            <a:ext cx="106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entury Gothic" panose="020B0502020202020204" pitchFamily="34" charset="0"/>
              </a:rPr>
              <a:t>bake</a:t>
            </a:r>
            <a:endParaRPr lang="en-GB" altLang="en-US" sz="24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4791 -0.4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59618 -0.51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13402 -0.45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31319 -0.5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6146 -0.570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4983 -0.271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23716 -0.41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46 -0.446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158 -0.49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9913 -0.218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781 -0.181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30851 -0.277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25417 -0.3439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2778 -0.428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7274 -0.232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67708 -0.2127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56093 -0.5731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id="{0EAD0A50-3535-4CE4-8226-72227521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5843" name="TextBox 5">
            <a:extLst>
              <a:ext uri="{FF2B5EF4-FFF2-40B4-BE49-F238E27FC236}">
                <a16:creationId xmlns:a16="http://schemas.microsoft.com/office/drawing/2014/main" id="{66A5D4E5-5059-4A3B-AF83-2B85AA9F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749300"/>
            <a:ext cx="7015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is the most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important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word in a sentence. It tell us what is being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done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in the sentence…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D1E05E-3D49-41B5-93A7-DC697473501F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2324100"/>
            <a:ext cx="7870825" cy="2554288"/>
            <a:chOff x="636416" y="2389471"/>
            <a:chExt cx="7871170" cy="2553341"/>
          </a:xfrm>
        </p:grpSpPr>
        <p:pic>
          <p:nvPicPr>
            <p:cNvPr id="35846" name="Picture 1">
              <a:extLst>
                <a:ext uri="{FF2B5EF4-FFF2-40B4-BE49-F238E27FC236}">
                  <a16:creationId xmlns:a16="http://schemas.microsoft.com/office/drawing/2014/main" id="{AFE707AC-DF93-40D3-B484-540394FF8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16" y="2389471"/>
              <a:ext cx="1693754" cy="255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Box 1">
              <a:extLst>
                <a:ext uri="{FF2B5EF4-FFF2-40B4-BE49-F238E27FC236}">
                  <a16:creationId xmlns:a16="http://schemas.microsoft.com/office/drawing/2014/main" id="{AEAAA041-F666-4803-BF11-B34EF2AE6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672" y="3204476"/>
              <a:ext cx="598691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5400">
                  <a:latin typeface="Century Gothic" panose="020B0502020202020204" pitchFamily="34" charset="0"/>
                </a:rPr>
                <a:t>Alex is </a:t>
              </a:r>
              <a:r>
                <a:rPr lang="en-GB" altLang="en-US" sz="5400" b="1">
                  <a:solidFill>
                    <a:srgbClr val="F2280F"/>
                  </a:solidFill>
                  <a:latin typeface="Century Gothic" panose="020B0502020202020204" pitchFamily="34" charset="0"/>
                </a:rPr>
                <a:t>dancing</a:t>
              </a:r>
              <a:r>
                <a:rPr lang="en-GB" altLang="en-US" sz="5400">
                  <a:latin typeface="Century Gothic" panose="020B0502020202020204" pitchFamily="34" charset="0"/>
                </a:rPr>
                <a:t>.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4CF335D4-A053-44FD-8000-3945D0D8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067300"/>
            <a:ext cx="8104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The verb ‘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dancing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’ tells the reader what the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of the sentence (Alex) is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Slide 13">
            <a:hlinkClick r:id="" action="ppaction://media"/>
            <a:extLst>
              <a:ext uri="{FF2B5EF4-FFF2-40B4-BE49-F238E27FC236}">
                <a16:creationId xmlns:a16="http://schemas.microsoft.com/office/drawing/2014/main" id="{E421C82E-1648-4791-9B69-F5F71DBE51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913" y="5961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9C5D0D-2097-45F0-86D2-21B5F51A989C}"/>
              </a:ext>
            </a:extLst>
          </p:cNvPr>
          <p:cNvSpPr txBox="1"/>
          <p:nvPr/>
        </p:nvSpPr>
        <p:spPr>
          <a:xfrm>
            <a:off x="534572" y="745588"/>
            <a:ext cx="7751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Try the work in your learning pack using what you have learnt in this PowerPoint.</a:t>
            </a:r>
          </a:p>
        </p:txBody>
      </p:sp>
      <p:pic>
        <p:nvPicPr>
          <p:cNvPr id="6" name="Slide 14">
            <a:hlinkClick r:id="" action="ppaction://media"/>
            <a:extLst>
              <a:ext uri="{FF2B5EF4-FFF2-40B4-BE49-F238E27FC236}">
                <a16:creationId xmlns:a16="http://schemas.microsoft.com/office/drawing/2014/main" id="{A16BDF3C-2F85-46F0-899D-40C07BE3D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5871" y="602448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>
            <a:extLst>
              <a:ext uri="{FF2B5EF4-FFF2-40B4-BE49-F238E27FC236}">
                <a16:creationId xmlns:a16="http://schemas.microsoft.com/office/drawing/2014/main" id="{FC88BFC3-83B7-42DE-BB88-C824C893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3">
            <a:extLst>
              <a:ext uri="{FF2B5EF4-FFF2-40B4-BE49-F238E27FC236}">
                <a16:creationId xmlns:a16="http://schemas.microsoft.com/office/drawing/2014/main" id="{57F82C3C-518D-4955-9449-A5E87DDA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entury Gothic" panose="020B0502020202020204" pitchFamily="34" charset="0"/>
                <a:cs typeface="Arial" panose="020B0604020202020204" pitchFamily="34" charset="0"/>
              </a:rPr>
              <a:t>Action Words Worksheet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C37F40F-140B-4CB0-B38F-075A51D9DA12}"/>
              </a:ext>
            </a:extLst>
          </p:cNvPr>
          <p:cNvGraphicFramePr>
            <a:graphicFrameLocks noGrp="1"/>
          </p:cNvGraphicFramePr>
          <p:nvPr/>
        </p:nvGraphicFramePr>
        <p:xfrm>
          <a:off x="220663" y="912813"/>
          <a:ext cx="8702675" cy="1570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23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26" name="TextBox 2">
            <a:extLst>
              <a:ext uri="{FF2B5EF4-FFF2-40B4-BE49-F238E27FC236}">
                <a16:creationId xmlns:a16="http://schemas.microsoft.com/office/drawing/2014/main" id="{E381006F-CB64-44B4-B1D0-87DADBD88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952500"/>
            <a:ext cx="414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Underline the </a:t>
            </a:r>
            <a:r>
              <a:rPr lang="en-GB" altLang="en-US" sz="1400" b="1"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 in each sentence.</a:t>
            </a:r>
          </a:p>
        </p:txBody>
      </p:sp>
      <p:sp>
        <p:nvSpPr>
          <p:cNvPr id="38927" name="TextBox 2">
            <a:extLst>
              <a:ext uri="{FF2B5EF4-FFF2-40B4-BE49-F238E27FC236}">
                <a16:creationId xmlns:a16="http://schemas.microsoft.com/office/drawing/2014/main" id="{CC5D6852-0E20-4CB1-8972-15A3793C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1260475"/>
            <a:ext cx="361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  <a:cs typeface="Arial" panose="020B0604020202020204" pitchFamily="34" charset="0"/>
              </a:rPr>
              <a:t>Fred is reading his book slowly.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vicious bear growled.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mouse nibbled the cheese.</a:t>
            </a:r>
          </a:p>
        </p:txBody>
      </p:sp>
      <p:sp>
        <p:nvSpPr>
          <p:cNvPr id="38928" name="TextBox 2">
            <a:extLst>
              <a:ext uri="{FF2B5EF4-FFF2-40B4-BE49-F238E27FC236}">
                <a16:creationId xmlns:a16="http://schemas.microsoft.com/office/drawing/2014/main" id="{66447342-DDB6-4DF1-8AB5-A56011FA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888" y="1444625"/>
            <a:ext cx="3806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4.   Charlie ran as fast as lightning.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5.   Lucy posted a letter to her friend.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D1E8C3-8D6A-4320-93E2-4F5A6E18D6C2}"/>
              </a:ext>
            </a:extLst>
          </p:cNvPr>
          <p:cNvGraphicFramePr>
            <a:graphicFrameLocks noGrp="1"/>
          </p:cNvGraphicFramePr>
          <p:nvPr/>
        </p:nvGraphicFramePr>
        <p:xfrm>
          <a:off x="220663" y="2657475"/>
          <a:ext cx="8702670" cy="1411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01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642">
                <a:tc gridSpan="15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23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82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5" marR="91455" marT="45681" marB="4568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5" marR="91455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8BE83BB6-9A4E-4051-B667-C98518F33E80}"/>
              </a:ext>
            </a:extLst>
          </p:cNvPr>
          <p:cNvGraphicFramePr>
            <a:graphicFrameLocks noGrp="1"/>
          </p:cNvGraphicFramePr>
          <p:nvPr/>
        </p:nvGraphicFramePr>
        <p:xfrm>
          <a:off x="211138" y="4243388"/>
          <a:ext cx="8701087" cy="2330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6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79" name="TextBox 2">
            <a:extLst>
              <a:ext uri="{FF2B5EF4-FFF2-40B4-BE49-F238E27FC236}">
                <a16:creationId xmlns:a16="http://schemas.microsoft.com/office/drawing/2014/main" id="{246F2CC8-0AD5-4D19-BBCC-71929F190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4283075"/>
            <a:ext cx="870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Change the highlighted verb to a more interesting verb.</a:t>
            </a:r>
          </a:p>
        </p:txBody>
      </p:sp>
      <p:sp>
        <p:nvSpPr>
          <p:cNvPr id="38980" name="TextBox 2">
            <a:extLst>
              <a:ext uri="{FF2B5EF4-FFF2-40B4-BE49-F238E27FC236}">
                <a16:creationId xmlns:a16="http://schemas.microsoft.com/office/drawing/2014/main" id="{C8508722-F87F-4051-9BD3-A2164B46D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635500"/>
            <a:ext cx="55435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Imran </a:t>
            </a:r>
            <a:r>
              <a:rPr lang="en-GB" altLang="en-US" sz="1600" b="1">
                <a:latin typeface="Century Gothic" panose="020B0502020202020204" pitchFamily="34" charset="0"/>
              </a:rPr>
              <a:t>disappeared</a:t>
            </a:r>
            <a:r>
              <a:rPr lang="en-GB" altLang="en-US" sz="1600">
                <a:latin typeface="Century Gothic" panose="020B0502020202020204" pitchFamily="34" charset="0"/>
              </a:rPr>
              <a:t> from inside the haunted house.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baby </a:t>
            </a:r>
            <a:r>
              <a:rPr lang="en-GB" altLang="en-US" sz="1600" b="1">
                <a:latin typeface="Century Gothic" panose="020B0502020202020204" pitchFamily="34" charset="0"/>
              </a:rPr>
              <a:t>threw</a:t>
            </a:r>
            <a:r>
              <a:rPr lang="en-GB" altLang="en-US" sz="1600">
                <a:latin typeface="Century Gothic" panose="020B0502020202020204" pitchFamily="34" charset="0"/>
              </a:rPr>
              <a:t> her teddy out of the pram.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The stack of plates </a:t>
            </a:r>
            <a:r>
              <a:rPr lang="en-GB" altLang="en-US" sz="1600" b="1">
                <a:latin typeface="Century Gothic" panose="020B0502020202020204" pitchFamily="34" charset="0"/>
              </a:rPr>
              <a:t>fell </a:t>
            </a:r>
            <a:r>
              <a:rPr lang="en-GB" altLang="en-US" sz="1600">
                <a:latin typeface="Century Gothic" panose="020B0502020202020204" pitchFamily="34" charset="0"/>
              </a:rPr>
              <a:t>to the floor.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‘Please, help me,’ I </a:t>
            </a:r>
            <a:r>
              <a:rPr lang="en-GB" altLang="en-US" sz="1600" b="1">
                <a:latin typeface="Century Gothic" panose="020B0502020202020204" pitchFamily="34" charset="0"/>
              </a:rPr>
              <a:t>said</a:t>
            </a:r>
            <a:r>
              <a:rPr lang="en-GB" altLang="en-US" sz="160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1600">
                <a:latin typeface="Century Gothic" panose="020B0502020202020204" pitchFamily="34" charset="0"/>
              </a:rPr>
              <a:t>Gerry </a:t>
            </a:r>
            <a:r>
              <a:rPr lang="en-GB" altLang="en-US" sz="1600" b="1">
                <a:latin typeface="Century Gothic" panose="020B0502020202020204" pitchFamily="34" charset="0"/>
              </a:rPr>
              <a:t>smiled</a:t>
            </a:r>
            <a:r>
              <a:rPr lang="en-GB" altLang="en-US" sz="1600">
                <a:latin typeface="Century Gothic" panose="020B0502020202020204" pitchFamily="34" charset="0"/>
              </a:rPr>
              <a:t> from ear to ear.</a:t>
            </a:r>
          </a:p>
        </p:txBody>
      </p:sp>
      <p:sp>
        <p:nvSpPr>
          <p:cNvPr id="38981" name="TextBox 2">
            <a:extLst>
              <a:ext uri="{FF2B5EF4-FFF2-40B4-BE49-F238E27FC236}">
                <a16:creationId xmlns:a16="http://schemas.microsoft.com/office/drawing/2014/main" id="{121E0438-2E6F-4F2B-A039-807ADB55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693988"/>
            <a:ext cx="414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Century Gothic" panose="020B0502020202020204" pitchFamily="34" charset="0"/>
                <a:cs typeface="Arial" panose="020B0604020202020204" pitchFamily="34" charset="0"/>
              </a:rPr>
              <a:t>Circle the verb with the similar meaning.</a:t>
            </a:r>
          </a:p>
        </p:txBody>
      </p:sp>
      <p:grpSp>
        <p:nvGrpSpPr>
          <p:cNvPr id="38982" name="Group 47">
            <a:extLst>
              <a:ext uri="{FF2B5EF4-FFF2-40B4-BE49-F238E27FC236}">
                <a16:creationId xmlns:a16="http://schemas.microsoft.com/office/drawing/2014/main" id="{D7F5128D-65F0-480E-B967-BBE38D103042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3114675"/>
            <a:ext cx="8710613" cy="868363"/>
            <a:chOff x="231628" y="3114072"/>
            <a:chExt cx="8710096" cy="869252"/>
          </a:xfrm>
        </p:grpSpPr>
        <p:grpSp>
          <p:nvGrpSpPr>
            <p:cNvPr id="38984" name="Group 48">
              <a:extLst>
                <a:ext uri="{FF2B5EF4-FFF2-40B4-BE49-F238E27FC236}">
                  <a16:creationId xmlns:a16="http://schemas.microsoft.com/office/drawing/2014/main" id="{94F63696-AAC2-492B-98D6-1EE6A51EC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28" y="3114072"/>
              <a:ext cx="1742157" cy="850360"/>
              <a:chOff x="231628" y="3114072"/>
              <a:chExt cx="1742157" cy="850360"/>
            </a:xfrm>
          </p:grpSpPr>
          <p:sp>
            <p:nvSpPr>
              <p:cNvPr id="39005" name="TextBox 2">
                <a:extLst>
                  <a:ext uri="{FF2B5EF4-FFF2-40B4-BE49-F238E27FC236}">
                    <a16:creationId xmlns:a16="http://schemas.microsoft.com/office/drawing/2014/main" id="{E27A2DA0-151E-4F09-AD68-86736C94E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114072"/>
                <a:ext cx="6543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walk</a:t>
                </a:r>
              </a:p>
            </p:txBody>
          </p:sp>
          <p:sp>
            <p:nvSpPr>
              <p:cNvPr id="39006" name="TextBox 2">
                <a:extLst>
                  <a:ext uri="{FF2B5EF4-FFF2-40B4-BE49-F238E27FC236}">
                    <a16:creationId xmlns:a16="http://schemas.microsoft.com/office/drawing/2014/main" id="{D6312D35-E92E-44B7-BB5A-9A3F2759F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8" y="3652011"/>
                <a:ext cx="5775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stroll</a:t>
                </a:r>
              </a:p>
            </p:txBody>
          </p:sp>
          <p:sp>
            <p:nvSpPr>
              <p:cNvPr id="39007" name="TextBox 2">
                <a:extLst>
                  <a:ext uri="{FF2B5EF4-FFF2-40B4-BE49-F238E27FC236}">
                    <a16:creationId xmlns:a16="http://schemas.microsoft.com/office/drawing/2014/main" id="{35E861E8-19F9-4947-BC00-1028EDBA7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open</a:t>
                </a:r>
              </a:p>
            </p:txBody>
          </p:sp>
          <p:sp>
            <p:nvSpPr>
              <p:cNvPr id="39008" name="TextBox 2">
                <a:extLst>
                  <a:ext uri="{FF2B5EF4-FFF2-40B4-BE49-F238E27FC236}">
                    <a16:creationId xmlns:a16="http://schemas.microsoft.com/office/drawing/2014/main" id="{04F0241F-A528-49C5-BBC8-5BF94CF40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7842" y="3656655"/>
                <a:ext cx="625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drive</a:t>
                </a:r>
              </a:p>
            </p:txBody>
          </p:sp>
        </p:grpSp>
        <p:grpSp>
          <p:nvGrpSpPr>
            <p:cNvPr id="38985" name="Group 49">
              <a:extLst>
                <a:ext uri="{FF2B5EF4-FFF2-40B4-BE49-F238E27FC236}">
                  <a16:creationId xmlns:a16="http://schemas.microsoft.com/office/drawing/2014/main" id="{EAFD8DFF-EAB4-4C19-93A1-6A7DF8F20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351" y="3132964"/>
              <a:ext cx="1890012" cy="850360"/>
              <a:chOff x="154273" y="3114072"/>
              <a:chExt cx="1890012" cy="850360"/>
            </a:xfrm>
          </p:grpSpPr>
          <p:sp>
            <p:nvSpPr>
              <p:cNvPr id="39001" name="TextBox 2">
                <a:extLst>
                  <a:ext uri="{FF2B5EF4-FFF2-40B4-BE49-F238E27FC236}">
                    <a16:creationId xmlns:a16="http://schemas.microsoft.com/office/drawing/2014/main" id="{FA7796B5-7239-4C79-99CF-A4AEF5177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707" y="3114072"/>
                <a:ext cx="17101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disappear</a:t>
                </a:r>
              </a:p>
            </p:txBody>
          </p:sp>
          <p:sp>
            <p:nvSpPr>
              <p:cNvPr id="39002" name="TextBox 2">
                <a:extLst>
                  <a:ext uri="{FF2B5EF4-FFF2-40B4-BE49-F238E27FC236}">
                    <a16:creationId xmlns:a16="http://schemas.microsoft.com/office/drawing/2014/main" id="{ACDBED68-965E-4E85-9EE0-CA2070F07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273" y="3652011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argue</a:t>
                </a:r>
              </a:p>
            </p:txBody>
          </p:sp>
          <p:sp>
            <p:nvSpPr>
              <p:cNvPr id="39003" name="TextBox 2">
                <a:extLst>
                  <a:ext uri="{FF2B5EF4-FFF2-40B4-BE49-F238E27FC236}">
                    <a16:creationId xmlns:a16="http://schemas.microsoft.com/office/drawing/2014/main" id="{05F3E008-C1FB-482F-9EF9-2B02EA68B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speak</a:t>
                </a:r>
              </a:p>
            </p:txBody>
          </p:sp>
          <p:sp>
            <p:nvSpPr>
              <p:cNvPr id="39004" name="TextBox 2">
                <a:extLst>
                  <a:ext uri="{FF2B5EF4-FFF2-40B4-BE49-F238E27FC236}">
                    <a16:creationId xmlns:a16="http://schemas.microsoft.com/office/drawing/2014/main" id="{740D9ADA-0FB1-4EF0-942D-2906A856E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1902" y="3656655"/>
                <a:ext cx="7323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vanish</a:t>
                </a:r>
              </a:p>
            </p:txBody>
          </p:sp>
        </p:grpSp>
        <p:grpSp>
          <p:nvGrpSpPr>
            <p:cNvPr id="38986" name="Group 50">
              <a:extLst>
                <a:ext uri="{FF2B5EF4-FFF2-40B4-BE49-F238E27FC236}">
                  <a16:creationId xmlns:a16="http://schemas.microsoft.com/office/drawing/2014/main" id="{ABA00635-50B2-4E93-ABFA-654296FDA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6863" y="3122800"/>
              <a:ext cx="1742157" cy="850360"/>
              <a:chOff x="231628" y="3114072"/>
              <a:chExt cx="1742157" cy="850360"/>
            </a:xfrm>
          </p:grpSpPr>
          <p:sp>
            <p:nvSpPr>
              <p:cNvPr id="38997" name="TextBox 2">
                <a:extLst>
                  <a:ext uri="{FF2B5EF4-FFF2-40B4-BE49-F238E27FC236}">
                    <a16:creationId xmlns:a16="http://schemas.microsoft.com/office/drawing/2014/main" id="{34959904-CFDA-4704-B30D-BF01D934A3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114072"/>
                <a:ext cx="6543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run</a:t>
                </a:r>
              </a:p>
            </p:txBody>
          </p:sp>
          <p:sp>
            <p:nvSpPr>
              <p:cNvPr id="38998" name="TextBox 2">
                <a:extLst>
                  <a:ext uri="{FF2B5EF4-FFF2-40B4-BE49-F238E27FC236}">
                    <a16:creationId xmlns:a16="http://schemas.microsoft.com/office/drawing/2014/main" id="{6A33EDE7-7C3A-41E2-A482-975D82D6E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8" y="3652011"/>
                <a:ext cx="5775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dive</a:t>
                </a:r>
              </a:p>
            </p:txBody>
          </p:sp>
          <p:sp>
            <p:nvSpPr>
              <p:cNvPr id="38999" name="TextBox 2">
                <a:extLst>
                  <a:ext uri="{FF2B5EF4-FFF2-40B4-BE49-F238E27FC236}">
                    <a16:creationId xmlns:a16="http://schemas.microsoft.com/office/drawing/2014/main" id="{2FA91546-88F9-450F-8A2B-AACF30B8E4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sprint</a:t>
                </a:r>
              </a:p>
            </p:txBody>
          </p:sp>
          <p:sp>
            <p:nvSpPr>
              <p:cNvPr id="39000" name="TextBox 2">
                <a:extLst>
                  <a:ext uri="{FF2B5EF4-FFF2-40B4-BE49-F238E27FC236}">
                    <a16:creationId xmlns:a16="http://schemas.microsoft.com/office/drawing/2014/main" id="{D71DE41F-1DF7-43F1-B7E1-F96806EF8B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7842" y="3656655"/>
                <a:ext cx="625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ride</a:t>
                </a:r>
              </a:p>
            </p:txBody>
          </p:sp>
        </p:grpSp>
        <p:grpSp>
          <p:nvGrpSpPr>
            <p:cNvPr id="38987" name="Group 51">
              <a:extLst>
                <a:ext uri="{FF2B5EF4-FFF2-40B4-BE49-F238E27FC236}">
                  <a16:creationId xmlns:a16="http://schemas.microsoft.com/office/drawing/2014/main" id="{F4F62465-3A12-466D-9B81-E01C5175A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0982" y="3122800"/>
              <a:ext cx="1800437" cy="850360"/>
              <a:chOff x="231628" y="3114072"/>
              <a:chExt cx="1800437" cy="850360"/>
            </a:xfrm>
          </p:grpSpPr>
          <p:sp>
            <p:nvSpPr>
              <p:cNvPr id="38993" name="TextBox 2">
                <a:extLst>
                  <a:ext uri="{FF2B5EF4-FFF2-40B4-BE49-F238E27FC236}">
                    <a16:creationId xmlns:a16="http://schemas.microsoft.com/office/drawing/2014/main" id="{8723F711-722F-45D1-AF17-DE8FC2416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114072"/>
                <a:ext cx="6543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push</a:t>
                </a:r>
              </a:p>
            </p:txBody>
          </p:sp>
          <p:sp>
            <p:nvSpPr>
              <p:cNvPr id="38994" name="TextBox 2">
                <a:extLst>
                  <a:ext uri="{FF2B5EF4-FFF2-40B4-BE49-F238E27FC236}">
                    <a16:creationId xmlns:a16="http://schemas.microsoft.com/office/drawing/2014/main" id="{9E30C24B-0FD0-4BC4-B026-CC8DAE727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8" y="3652011"/>
                <a:ext cx="5775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roar</a:t>
                </a:r>
              </a:p>
            </p:txBody>
          </p:sp>
          <p:sp>
            <p:nvSpPr>
              <p:cNvPr id="38995" name="TextBox 2">
                <a:extLst>
                  <a:ext uri="{FF2B5EF4-FFF2-40B4-BE49-F238E27FC236}">
                    <a16:creationId xmlns:a16="http://schemas.microsoft.com/office/drawing/2014/main" id="{510314A6-C423-4B6A-94C7-E56BE657B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break</a:t>
                </a:r>
              </a:p>
            </p:txBody>
          </p:sp>
          <p:sp>
            <p:nvSpPr>
              <p:cNvPr id="38996" name="TextBox 2">
                <a:extLst>
                  <a:ext uri="{FF2B5EF4-FFF2-40B4-BE49-F238E27FC236}">
                    <a16:creationId xmlns:a16="http://schemas.microsoft.com/office/drawing/2014/main" id="{C3D404E1-6C91-4018-826A-AC8AE3C2C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4935" y="3656655"/>
                <a:ext cx="70713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shove</a:t>
                </a:r>
              </a:p>
            </p:txBody>
          </p:sp>
        </p:grpSp>
        <p:grpSp>
          <p:nvGrpSpPr>
            <p:cNvPr id="38988" name="Group 52">
              <a:extLst>
                <a:ext uri="{FF2B5EF4-FFF2-40B4-BE49-F238E27FC236}">
                  <a16:creationId xmlns:a16="http://schemas.microsoft.com/office/drawing/2014/main" id="{8FF97A5E-F4AE-4015-B3ED-180263E33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9234" y="3122800"/>
              <a:ext cx="1822490" cy="848038"/>
              <a:chOff x="180657" y="3114072"/>
              <a:chExt cx="1822490" cy="848038"/>
            </a:xfrm>
          </p:grpSpPr>
          <p:sp>
            <p:nvSpPr>
              <p:cNvPr id="38989" name="TextBox 2">
                <a:extLst>
                  <a:ext uri="{FF2B5EF4-FFF2-40B4-BE49-F238E27FC236}">
                    <a16:creationId xmlns:a16="http://schemas.microsoft.com/office/drawing/2014/main" id="{1553CF0D-3725-405F-AE21-D01C155AE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27" y="3114072"/>
                <a:ext cx="174215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latin typeface="Century Gothic" panose="020B0502020202020204" pitchFamily="34" charset="0"/>
                  </a:rPr>
                  <a:t>moan</a:t>
                </a:r>
              </a:p>
            </p:txBody>
          </p:sp>
          <p:sp>
            <p:nvSpPr>
              <p:cNvPr id="38990" name="TextBox 2">
                <a:extLst>
                  <a:ext uri="{FF2B5EF4-FFF2-40B4-BE49-F238E27FC236}">
                    <a16:creationId xmlns:a16="http://schemas.microsoft.com/office/drawing/2014/main" id="{0EE85BD3-577F-4CB0-A3C3-F1E022A750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657" y="3652011"/>
                <a:ext cx="70712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groan</a:t>
                </a:r>
              </a:p>
            </p:txBody>
          </p:sp>
          <p:sp>
            <p:nvSpPr>
              <p:cNvPr id="38991" name="TextBox 2">
                <a:extLst>
                  <a:ext uri="{FF2B5EF4-FFF2-40B4-BE49-F238E27FC236}">
                    <a16:creationId xmlns:a16="http://schemas.microsoft.com/office/drawing/2014/main" id="{6D9640A3-02BF-4C88-AF6E-0FFE3F342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312" y="3654333"/>
                <a:ext cx="741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fall</a:t>
                </a:r>
              </a:p>
            </p:txBody>
          </p:sp>
          <p:sp>
            <p:nvSpPr>
              <p:cNvPr id="38992" name="TextBox 2">
                <a:extLst>
                  <a:ext uri="{FF2B5EF4-FFF2-40B4-BE49-F238E27FC236}">
                    <a16:creationId xmlns:a16="http://schemas.microsoft.com/office/drawing/2014/main" id="{6FA655D3-FC7D-4ED0-B3E9-5FC50E2CD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7204" y="3646191"/>
                <a:ext cx="625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>
                    <a:latin typeface="Century Gothic" panose="020B0502020202020204" pitchFamily="34" charset="0"/>
                  </a:rPr>
                  <a:t>grow</a:t>
                </a:r>
              </a:p>
            </p:txBody>
          </p:sp>
        </p:grpSp>
      </p:grpSp>
      <p:sp>
        <p:nvSpPr>
          <p:cNvPr id="38983" name="TextBox 2">
            <a:extLst>
              <a:ext uri="{FF2B5EF4-FFF2-40B4-BE49-F238E27FC236}">
                <a16:creationId xmlns:a16="http://schemas.microsoft.com/office/drawing/2014/main" id="{39CE3BCE-C486-4F2F-9AA8-A667C8D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4629150"/>
            <a:ext cx="27717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238E67A0-AAC9-4A73-A25E-F091C434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4C1AF108-FEA0-4E01-8B38-00AA165C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739775"/>
            <a:ext cx="91344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latin typeface="+mn-lt"/>
                <a:cs typeface="Arial" panose="020B0604020202020204" pitchFamily="34" charset="0"/>
              </a:rPr>
              <a:t>What are we learning?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CD9B876E-964C-4F81-91D8-01E8783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167063"/>
            <a:ext cx="8115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+mn-lt"/>
                <a:cs typeface="Arial" panose="020B0604020202020204" pitchFamily="34" charset="0"/>
              </a:rPr>
              <a:t>Today we are going to learn about </a:t>
            </a:r>
            <a:r>
              <a:rPr lang="en-GB" altLang="en-US" sz="3600" b="1" dirty="0">
                <a:solidFill>
                  <a:srgbClr val="F2280F"/>
                </a:solidFill>
                <a:latin typeface="+mn-lt"/>
                <a:cs typeface="Arial" panose="020B0604020202020204" pitchFamily="34" charset="0"/>
              </a:rPr>
              <a:t>verbs</a:t>
            </a:r>
            <a:r>
              <a:rPr lang="en-GB" altLang="en-US" sz="3600" dirty="0">
                <a:latin typeface="+mn-lt"/>
                <a:cs typeface="Arial" panose="020B0604020202020204" pitchFamily="34" charset="0"/>
              </a:rPr>
              <a:t>. Verbs are doing words. They tell us what someone or something is doing. </a:t>
            </a:r>
          </a:p>
        </p:txBody>
      </p:sp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73D60AB9-620B-49DC-B7BB-5ADB96F7205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4683" y="590475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>
            <a:extLst>
              <a:ext uri="{FF2B5EF4-FFF2-40B4-BE49-F238E27FC236}">
                <a16:creationId xmlns:a16="http://schemas.microsoft.com/office/drawing/2014/main" id="{AD760AEC-59FA-4786-B82B-3CEBBAE9F819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1149350"/>
            <a:ext cx="7712075" cy="4559300"/>
            <a:chOff x="593816" y="952004"/>
            <a:chExt cx="7712788" cy="45599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54D389E-5293-4D62-99F6-68E874889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655" y="952004"/>
              <a:ext cx="3541949" cy="2281747"/>
              <a:chOff x="4740725" y="842487"/>
              <a:chExt cx="3541259" cy="2281849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933738B9-62F9-4F2E-8B81-6E45DC853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725" y="842487"/>
                <a:ext cx="3541259" cy="2281849"/>
              </a:xfrm>
              <a:prstGeom prst="wedgeRoundRectCallout">
                <a:avLst>
                  <a:gd name="adj1" fmla="val -67540"/>
                  <a:gd name="adj2" fmla="val -20811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593486B1-3C98-4227-A200-6489381FBF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0095" y="1106382"/>
                <a:ext cx="2742517" cy="1754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5400" dirty="0">
                    <a:latin typeface="+mn-lt"/>
                  </a:rPr>
                  <a:t>What is a verb</a:t>
                </a:r>
                <a:r>
                  <a:rPr lang="en-GB" altLang="en-US" sz="5400" b="1" dirty="0">
                    <a:latin typeface="+mn-lt"/>
                  </a:rPr>
                  <a:t>?</a:t>
                </a:r>
              </a:p>
            </p:txBody>
          </p:sp>
        </p:grpSp>
        <p:pic>
          <p:nvPicPr>
            <p:cNvPr id="18436" name="Picture 8">
              <a:extLst>
                <a:ext uri="{FF2B5EF4-FFF2-40B4-BE49-F238E27FC236}">
                  <a16:creationId xmlns:a16="http://schemas.microsoft.com/office/drawing/2014/main" id="{6EFB4284-B4CD-455B-96EC-9271E777B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16" y="1346008"/>
              <a:ext cx="3718153" cy="416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10EFBA13-4867-4A76-AECF-D8DB05B9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59" name="TextBox 5">
            <a:extLst>
              <a:ext uri="{FF2B5EF4-FFF2-40B4-BE49-F238E27FC236}">
                <a16:creationId xmlns:a16="http://schemas.microsoft.com/office/drawing/2014/main" id="{C46B132D-66B9-4976-B296-F8E2DF1A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76300"/>
            <a:ext cx="7620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 is an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action word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. It tells us what someone or something is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818354-722B-489C-8A78-5D5804BFB268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2047875"/>
            <a:ext cx="8045450" cy="3933825"/>
            <a:chOff x="549789" y="2048115"/>
            <a:chExt cx="8044422" cy="3934226"/>
          </a:xfrm>
        </p:grpSpPr>
        <p:pic>
          <p:nvPicPr>
            <p:cNvPr id="19461" name="Picture 1">
              <a:extLst>
                <a:ext uri="{FF2B5EF4-FFF2-40B4-BE49-F238E27FC236}">
                  <a16:creationId xmlns:a16="http://schemas.microsoft.com/office/drawing/2014/main" id="{D3895232-2FBF-4A39-B175-575D27B11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89" y="2048115"/>
              <a:ext cx="2609762" cy="393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1">
              <a:extLst>
                <a:ext uri="{FF2B5EF4-FFF2-40B4-BE49-F238E27FC236}">
                  <a16:creationId xmlns:a16="http://schemas.microsoft.com/office/drawing/2014/main" id="{FD889DB2-1B4E-44A6-904A-AAAA70A58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297" y="3357790"/>
              <a:ext cx="598691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5400">
                  <a:latin typeface="Century Gothic" panose="020B0502020202020204" pitchFamily="34" charset="0"/>
                </a:rPr>
                <a:t>Alex </a:t>
              </a:r>
              <a:r>
                <a:rPr lang="en-GB" altLang="en-US" sz="5400" b="1">
                  <a:solidFill>
                    <a:srgbClr val="F2280F"/>
                  </a:solidFill>
                  <a:latin typeface="Century Gothic" panose="020B0502020202020204" pitchFamily="34" charset="0"/>
                </a:rPr>
                <a:t>dances</a:t>
              </a:r>
              <a:r>
                <a:rPr lang="en-GB" altLang="en-US" sz="5400">
                  <a:latin typeface="Century Gothic" panose="020B0502020202020204" pitchFamily="34" charset="0"/>
                </a:rPr>
                <a:t> well.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14A75816-9420-4487-A2B6-0C3FAC6E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id="{FB469A1E-3D7D-4D4A-8AC1-0682816B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216400"/>
            <a:ext cx="5986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The fish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swim</a:t>
            </a:r>
            <a:r>
              <a:rPr lang="en-GB" altLang="en-US" sz="5400">
                <a:latin typeface="Century Gothic" panose="020B0502020202020204" pitchFamily="34" charset="0"/>
              </a:rPr>
              <a:t> in the sea.</a:t>
            </a:r>
          </a:p>
        </p:txBody>
      </p:sp>
      <p:grpSp>
        <p:nvGrpSpPr>
          <p:cNvPr id="21508" name="Group 14335">
            <a:extLst>
              <a:ext uri="{FF2B5EF4-FFF2-40B4-BE49-F238E27FC236}">
                <a16:creationId xmlns:a16="http://schemas.microsoft.com/office/drawing/2014/main" id="{4A03988F-5241-4B6E-B269-3A596D788B12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954088"/>
            <a:ext cx="4629150" cy="2722562"/>
            <a:chOff x="2257124" y="829241"/>
            <a:chExt cx="4629752" cy="2722482"/>
          </a:xfrm>
        </p:grpSpPr>
        <p:pic>
          <p:nvPicPr>
            <p:cNvPr id="21509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2454798-A0AA-4575-8446-BBC521925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" r="3104" b="13289"/>
            <a:stretch>
              <a:fillRect/>
            </a:stretch>
          </p:blipFill>
          <p:spPr bwMode="auto">
            <a:xfrm>
              <a:off x="2257124" y="829241"/>
              <a:ext cx="4629752" cy="272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0" name="Group 7">
              <a:extLst>
                <a:ext uri="{FF2B5EF4-FFF2-40B4-BE49-F238E27FC236}">
                  <a16:creationId xmlns:a16="http://schemas.microsoft.com/office/drawing/2014/main" id="{7BEAB280-1CB4-482C-B0D2-834790665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8489" y="2017135"/>
              <a:ext cx="4149222" cy="1336726"/>
              <a:chOff x="2480409" y="2017135"/>
              <a:chExt cx="4149222" cy="1336726"/>
            </a:xfrm>
          </p:grpSpPr>
          <p:pic>
            <p:nvPicPr>
              <p:cNvPr id="21512" name="Picture 6">
                <a:extLst>
                  <a:ext uri="{FF2B5EF4-FFF2-40B4-BE49-F238E27FC236}">
                    <a16:creationId xmlns:a16="http://schemas.microsoft.com/office/drawing/2014/main" id="{6941CEF0-4044-4FD0-A5A2-C74802F5D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0409" y="2546414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23">
                <a:extLst>
                  <a:ext uri="{FF2B5EF4-FFF2-40B4-BE49-F238E27FC236}">
                    <a16:creationId xmlns:a16="http://schemas.microsoft.com/office/drawing/2014/main" id="{544AE908-8122-4686-B74A-33D5E29280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462" y="2923371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4" name="Picture 24">
                <a:extLst>
                  <a:ext uri="{FF2B5EF4-FFF2-40B4-BE49-F238E27FC236}">
                    <a16:creationId xmlns:a16="http://schemas.microsoft.com/office/drawing/2014/main" id="{2BCD7385-F449-4278-808C-DC8F65A46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462" y="209578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25">
                <a:extLst>
                  <a:ext uri="{FF2B5EF4-FFF2-40B4-BE49-F238E27FC236}">
                    <a16:creationId xmlns:a16="http://schemas.microsoft.com/office/drawing/2014/main" id="{F4418BDB-CA1C-4101-B295-DB0630770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097" y="248639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26">
                <a:extLst>
                  <a:ext uri="{FF2B5EF4-FFF2-40B4-BE49-F238E27FC236}">
                    <a16:creationId xmlns:a16="http://schemas.microsoft.com/office/drawing/2014/main" id="{6133473C-A611-4AF9-9DC6-3C32351F48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6783" y="2017135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27">
                <a:extLst>
                  <a:ext uri="{FF2B5EF4-FFF2-40B4-BE49-F238E27FC236}">
                    <a16:creationId xmlns:a16="http://schemas.microsoft.com/office/drawing/2014/main" id="{E1EB6C56-7D0F-4747-906A-080A237BF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1984" y="2383143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28">
                <a:extLst>
                  <a:ext uri="{FF2B5EF4-FFF2-40B4-BE49-F238E27FC236}">
                    <a16:creationId xmlns:a16="http://schemas.microsoft.com/office/drawing/2014/main" id="{C83B2373-629F-4CBE-A9BE-BE83917DE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501" y="2955660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29">
                <a:extLst>
                  <a:ext uri="{FF2B5EF4-FFF2-40B4-BE49-F238E27FC236}">
                    <a16:creationId xmlns:a16="http://schemas.microsoft.com/office/drawing/2014/main" id="{994E9CF1-4707-4455-A5B3-D57D45821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247" y="2884598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30">
                <a:extLst>
                  <a:ext uri="{FF2B5EF4-FFF2-40B4-BE49-F238E27FC236}">
                    <a16:creationId xmlns:a16="http://schemas.microsoft.com/office/drawing/2014/main" id="{19024EBD-2510-43C3-BAA5-67F03F8303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430" y="209578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1" name="Rectangle 22">
              <a:extLst>
                <a:ext uri="{FF2B5EF4-FFF2-40B4-BE49-F238E27FC236}">
                  <a16:creationId xmlns:a16="http://schemas.microsoft.com/office/drawing/2014/main" id="{9CDDF8CF-7968-4BAC-89E4-A152BA731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440" y="1850092"/>
              <a:ext cx="4479876" cy="1523880"/>
            </a:xfrm>
            <a:prstGeom prst="rect">
              <a:avLst/>
            </a:prstGeom>
            <a:solidFill>
              <a:srgbClr val="34B9D2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US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05F11D22-860A-41F5-88C6-B057ED5C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id="{D9550961-A793-45ED-A2B7-F08B02FB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154488"/>
            <a:ext cx="5988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The choir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sing</a:t>
            </a:r>
            <a:r>
              <a:rPr lang="en-GB" altLang="en-US" sz="5400">
                <a:latin typeface="Century Gothic" panose="020B0502020202020204" pitchFamily="34" charset="0"/>
              </a:rPr>
              <a:t> beautifully.</a:t>
            </a:r>
          </a:p>
        </p:txBody>
      </p:sp>
      <p:pic>
        <p:nvPicPr>
          <p:cNvPr id="23556" name="Picture 5" descr="Children Choral by gustavorezende - A children choral. Modified and traced from http://www.publicdomainpictures.net/view-image.php?image=14880&amp;picture=singing-children&amp;large=1">
            <a:extLst>
              <a:ext uri="{FF2B5EF4-FFF2-40B4-BE49-F238E27FC236}">
                <a16:creationId xmlns:a16="http://schemas.microsoft.com/office/drawing/2014/main" id="{49EC36C9-3094-4CC9-B6F3-7D0F8FBD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358900"/>
            <a:ext cx="39020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A3E25EA4-73B3-4C8D-BD24-B9C01116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5603" name="TextBox 1">
            <a:extLst>
              <a:ext uri="{FF2B5EF4-FFF2-40B4-BE49-F238E27FC236}">
                <a16:creationId xmlns:a16="http://schemas.microsoft.com/office/drawing/2014/main" id="{EBC2F55E-A41E-4251-BE4E-83000FEB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154488"/>
            <a:ext cx="5988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I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relaxed</a:t>
            </a:r>
            <a:r>
              <a:rPr lang="en-GB" altLang="en-US" sz="5400">
                <a:latin typeface="Century Gothic" panose="020B0502020202020204" pitchFamily="34" charset="0"/>
              </a:rPr>
              <a:t> on the beach.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84CC058D-11ED-4BA4-8565-028FFAA2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5240"/>
          <a:stretch>
            <a:fillRect/>
          </a:stretch>
        </p:blipFill>
        <p:spPr bwMode="auto">
          <a:xfrm>
            <a:off x="3016250" y="949325"/>
            <a:ext cx="29337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AB5E6999-CD40-42F4-A3D9-E744808C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EA21EDB0-D878-499C-9E82-A7F6EC49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281488"/>
            <a:ext cx="5178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 dirty="0">
                <a:latin typeface="Century Gothic" panose="020B0502020202020204" pitchFamily="34" charset="0"/>
              </a:rPr>
              <a:t>Joe is </a:t>
            </a:r>
            <a:r>
              <a:rPr lang="en-GB" alt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chatting</a:t>
            </a:r>
            <a:r>
              <a:rPr lang="en-GB" altLang="en-US" sz="5400" dirty="0">
                <a:latin typeface="Century Gothic" panose="020B0502020202020204" pitchFamily="34" charset="0"/>
              </a:rPr>
              <a:t> on the phone.</a:t>
            </a:r>
          </a:p>
        </p:txBody>
      </p:sp>
      <p:pic>
        <p:nvPicPr>
          <p:cNvPr id="27652" name="Picture 6" descr="http://www.clker.com/cliparts/f/9/1/a/13268324841618188270Cat%20with%20Telephone.svg.hi.png">
            <a:extLst>
              <a:ext uri="{FF2B5EF4-FFF2-40B4-BE49-F238E27FC236}">
                <a16:creationId xmlns:a16="http://schemas.microsoft.com/office/drawing/2014/main" id="{E6B71B9E-ABCC-4428-A191-C533BCDB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74750"/>
            <a:ext cx="4108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>
            <a:extLst>
              <a:ext uri="{FF2B5EF4-FFF2-40B4-BE49-F238E27FC236}">
                <a16:creationId xmlns:a16="http://schemas.microsoft.com/office/drawing/2014/main" id="{47216896-ADE1-4C1C-B6B5-F0D2DA1A81CF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1260475"/>
            <a:ext cx="7962900" cy="4337050"/>
            <a:chOff x="516818" y="952004"/>
            <a:chExt cx="7963037" cy="433739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69BA20-85EF-4FBC-B809-14E089292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2122" y="952004"/>
              <a:ext cx="3757733" cy="4337394"/>
              <a:chOff x="4698202" y="842487"/>
              <a:chExt cx="3757002" cy="4337588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3577F214-D8DE-4B4A-856A-E3EA2356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202" y="842487"/>
                <a:ext cx="3757002" cy="4337588"/>
              </a:xfrm>
              <a:prstGeom prst="wedgeRoundRectCallout">
                <a:avLst>
                  <a:gd name="adj1" fmla="val -64204"/>
                  <a:gd name="adj2" fmla="val -20898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id="{49F330D1-5D80-4C07-82EE-81878B26D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8202" y="995254"/>
                <a:ext cx="3757002" cy="3539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dirty="0">
                    <a:latin typeface="Century Gothic" panose="020B0502020202020204" pitchFamily="34" charset="0"/>
                  </a:rPr>
                  <a:t>Can you think of any other verbs</a:t>
                </a:r>
                <a:r>
                  <a:rPr lang="en-GB" altLang="en-US" b="1" dirty="0">
                    <a:latin typeface="Century Gothic" panose="020B0502020202020204" pitchFamily="34" charset="0"/>
                  </a:rPr>
                  <a:t>?</a:t>
                </a:r>
                <a:r>
                  <a:rPr lang="en-GB" altLang="en-US" dirty="0">
                    <a:latin typeface="Century Gothic" panose="020B0502020202020204" pitchFamily="34" charset="0"/>
                  </a:rPr>
                  <a:t> Move around your house and see how many verbs you perform. </a:t>
                </a:r>
              </a:p>
            </p:txBody>
          </p:sp>
        </p:grpSp>
        <p:pic>
          <p:nvPicPr>
            <p:cNvPr id="29700" name="Picture 8">
              <a:extLst>
                <a:ext uri="{FF2B5EF4-FFF2-40B4-BE49-F238E27FC236}">
                  <a16:creationId xmlns:a16="http://schemas.microsoft.com/office/drawing/2014/main" id="{B2F072DB-1F87-4B6C-BEEB-434E59DA3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18" y="1268817"/>
              <a:ext cx="3504289" cy="392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Slide 9">
            <a:hlinkClick r:id="" action="ppaction://media"/>
            <a:extLst>
              <a:ext uri="{FF2B5EF4-FFF2-40B4-BE49-F238E27FC236}">
                <a16:creationId xmlns:a16="http://schemas.microsoft.com/office/drawing/2014/main" id="{246C129E-F8CF-4EA8-90E7-6ADD28035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8650" y="589553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42ba5bd2a360972f1647dece58776ee1dc271"/>
  <p:tag name="ISPRING_RESOURCE_PATHS_HASH_2" val="51ca2f79dd33c6e67698a76452a7997ac64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8397</TotalTime>
  <Words>380</Words>
  <Application>Microsoft Office PowerPoint</Application>
  <PresentationFormat>On-screen Show (4:3)</PresentationFormat>
  <Paragraphs>92</Paragraphs>
  <Slides>15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Segoe Print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Grundy</dc:creator>
  <cp:lastModifiedBy>Lincoln-Johnson, Nicola</cp:lastModifiedBy>
  <cp:revision>1054</cp:revision>
  <dcterms:created xsi:type="dcterms:W3CDTF">2014-04-16T10:35:58Z</dcterms:created>
  <dcterms:modified xsi:type="dcterms:W3CDTF">2021-01-18T16:07:38Z</dcterms:modified>
</cp:coreProperties>
</file>