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7" r:id="rId4"/>
    <p:sldId id="258" r:id="rId5"/>
    <p:sldId id="259" r:id="rId6"/>
    <p:sldId id="260" r:id="rId7"/>
    <p:sldId id="261" r:id="rId8"/>
    <p:sldId id="262" r:id="rId9"/>
    <p:sldId id="289" r:id="rId10"/>
    <p:sldId id="294" r:id="rId11"/>
    <p:sldId id="290" r:id="rId12"/>
    <p:sldId id="291" r:id="rId13"/>
    <p:sldId id="292" r:id="rId14"/>
    <p:sldId id="273" r:id="rId15"/>
    <p:sldId id="276" r:id="rId16"/>
    <p:sldId id="279" r:id="rId17"/>
    <p:sldId id="272" r:id="rId18"/>
    <p:sldId id="271" r:id="rId19"/>
    <p:sldId id="270" r:id="rId20"/>
    <p:sldId id="269" r:id="rId21"/>
    <p:sldId id="268"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414" autoAdjust="0"/>
  </p:normalViewPr>
  <p:slideViewPr>
    <p:cSldViewPr snapToGrid="0">
      <p:cViewPr varScale="1">
        <p:scale>
          <a:sx n="64" d="100"/>
          <a:sy n="64" d="100"/>
        </p:scale>
        <p:origin x="78" y="-90"/>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280477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loads of CCTV Cameras </a:t>
            </a:r>
          </a:p>
        </p:txBody>
      </p:sp>
      <p:sp>
        <p:nvSpPr>
          <p:cNvPr id="4" name="Slide Number Placeholder 3"/>
          <p:cNvSpPr>
            <a:spLocks noGrp="1"/>
          </p:cNvSpPr>
          <p:nvPr>
            <p:ph type="sldNum" sz="quarter" idx="5"/>
          </p:nvPr>
        </p:nvSpPr>
        <p:spPr/>
        <p:txBody>
          <a:bodyPr/>
          <a:lstStyle/>
          <a:p>
            <a:fld id="{EBD47704-188D-46CC-8778-C19EAC291589}" type="slidenum">
              <a:rPr lang="en-GB" smtClean="0"/>
              <a:t>17</a:t>
            </a:fld>
            <a:endParaRPr lang="en-GB" dirty="0"/>
          </a:p>
        </p:txBody>
      </p:sp>
    </p:spTree>
    <p:extLst>
      <p:ext uri="{BB962C8B-B14F-4D97-AF65-F5344CB8AC3E}">
        <p14:creationId xmlns:p14="http://schemas.microsoft.com/office/powerpoint/2010/main" val="46784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18</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risk it</a:t>
            </a:r>
          </a:p>
        </p:txBody>
      </p:sp>
      <p:sp>
        <p:nvSpPr>
          <p:cNvPr id="4" name="Slide Number Placeholder 3"/>
          <p:cNvSpPr>
            <a:spLocks noGrp="1"/>
          </p:cNvSpPr>
          <p:nvPr>
            <p:ph type="sldNum" sz="quarter" idx="5"/>
          </p:nvPr>
        </p:nvSpPr>
        <p:spPr/>
        <p:txBody>
          <a:bodyPr/>
          <a:lstStyle/>
          <a:p>
            <a:fld id="{EBD47704-188D-46CC-8778-C19EAC291589}" type="slidenum">
              <a:rPr lang="en-GB" smtClean="0"/>
              <a:t>19</a:t>
            </a:fld>
            <a:endParaRPr lang="en-GB" dirty="0"/>
          </a:p>
        </p:txBody>
      </p:sp>
    </p:spTree>
    <p:extLst>
      <p:ext uri="{BB962C8B-B14F-4D97-AF65-F5344CB8AC3E}">
        <p14:creationId xmlns:p14="http://schemas.microsoft.com/office/powerpoint/2010/main" val="2221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consequences could effect your family and friends, teachers and the emergency services.</a:t>
            </a:r>
          </a:p>
        </p:txBody>
      </p:sp>
      <p:sp>
        <p:nvSpPr>
          <p:cNvPr id="4" name="Slide Number Placeholder 3"/>
          <p:cNvSpPr>
            <a:spLocks noGrp="1"/>
          </p:cNvSpPr>
          <p:nvPr>
            <p:ph type="sldNum" sz="quarter" idx="5"/>
          </p:nvPr>
        </p:nvSpPr>
        <p:spPr/>
        <p:txBody>
          <a:bodyPr/>
          <a:lstStyle/>
          <a:p>
            <a:fld id="{EBD47704-188D-46CC-8778-C19EAC291589}" type="slidenum">
              <a:rPr lang="en-GB" smtClean="0"/>
              <a:t>20</a:t>
            </a:fld>
            <a:endParaRPr lang="en-GB" dirty="0"/>
          </a:p>
        </p:txBody>
      </p:sp>
    </p:spTree>
    <p:extLst>
      <p:ext uri="{BB962C8B-B14F-4D97-AF65-F5344CB8AC3E}">
        <p14:creationId xmlns:p14="http://schemas.microsoft.com/office/powerpoint/2010/main" val="28743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120518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193356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compounds there will be many hidden dangers and heavy machinery.  Can you think of any dangers?</a:t>
            </a:r>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180651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where PPE  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427858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1CE5-0277-40EA-823B-C056BCE94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8C1B3A-2B44-4F86-A350-31E4E56958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503C44-9199-47EE-A1EE-67B9719B9E4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A598D4D7-4560-4013-8925-2B3A91F89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4F15C1-77C6-48BF-8F9D-F52714DD812B}"/>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60132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A0A5-67F5-4C01-B667-4B0A0E7A4E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39278E-F217-40F2-AD2F-B16B59E7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8EAE6-FDB6-4E0B-BD53-148C0517BB6F}"/>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2F3C6C4A-BD63-43F7-A3D5-F4D466BA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ABA8BB-ECB0-43A4-9FFB-BB40D91B923B}"/>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03402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4366-EBE8-43B9-A269-D4A326A03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CB8543-4516-429F-B7DC-7A293A5ADC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F19F8-25A9-4B1D-BA81-7459DCABDD8F}"/>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81B52E49-A6A5-465E-9CEE-A10DA07D0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388FEF-315B-4B24-8259-CAC5E6E736D6}"/>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87958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38D0-E427-4000-9B8F-FD7D24BBCE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DAF67-FC54-4199-8694-AD918D2485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32AFDF-D8B8-4438-8420-C60B0F36DD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5417E4-2D63-4862-B4A8-BFD623279024}"/>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F206F77A-1FEF-4E03-8530-FAD326F53C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9184F3-403B-4E0F-867F-8116792B1980}"/>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505380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00F86-F075-4C94-A957-CE27CDD2B3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B17C7-6B2F-4482-94F1-F2F484AEF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0B37C-CF7D-43ED-B738-FDF9A177B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868945-332B-4114-A61D-19ADA146D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8FCC95-01CE-4EC6-9B08-89CD45022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54486C-F15A-4A9B-A38E-E44671D15231}"/>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8" name="Footer Placeholder 7">
            <a:extLst>
              <a:ext uri="{FF2B5EF4-FFF2-40B4-BE49-F238E27FC236}">
                <a16:creationId xmlns:a16="http://schemas.microsoft.com/office/drawing/2014/main" id="{18EFFC02-7202-4203-8333-F1123859E3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AC3197-B2BC-458E-B516-5B2AEC435616}"/>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496841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6BBF-52E2-459C-A55F-D6A978216D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72BE2E-D520-4809-85E2-926FE8DEF69D}"/>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4" name="Footer Placeholder 3">
            <a:extLst>
              <a:ext uri="{FF2B5EF4-FFF2-40B4-BE49-F238E27FC236}">
                <a16:creationId xmlns:a16="http://schemas.microsoft.com/office/drawing/2014/main" id="{E6611F70-7751-4F5E-8231-91F4815F33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F147A1-78F8-4C47-AFCE-A27C404B5CFA}"/>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884516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12BA4-B784-4FF8-8B6B-CBB58769B0A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3" name="Footer Placeholder 2">
            <a:extLst>
              <a:ext uri="{FF2B5EF4-FFF2-40B4-BE49-F238E27FC236}">
                <a16:creationId xmlns:a16="http://schemas.microsoft.com/office/drawing/2014/main" id="{725E5B61-FF21-481D-A0EF-FB27873396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359031-2841-4A00-8D2D-314807C897D5}"/>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013314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EDC4-5A60-48D0-8A63-6D201B8F1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A8B212-F80A-4CFE-A9B2-563EFFBE4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B0AF3C-E7BC-4C46-8DBF-9E7C2B2F4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48A44-DC49-4496-A065-C415626BCDBC}"/>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8477715B-D75A-4EAE-8E40-6C03628E25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B05E91-DC13-466B-904D-7C5FEC99A5FC}"/>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7060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779-FF23-4AB0-8A5D-97CE5D6A9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5193A5-CEB6-4900-A17F-C601A55A9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BD8DEE-BBDA-4054-8EFD-12390C0AA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8C184-34D4-4246-8544-36F42A708049}"/>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80F0E86E-DD91-4761-A288-FD303092E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5F185-6954-4640-A19B-74B61192F2EE}"/>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602742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CDB3-C98B-4978-8B08-6F0360DBD8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6312D0-9F47-48B1-B85B-638D34CAE1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6A3FC5-19A1-4E16-9737-CF0D3BE6434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72AFAF71-3DFA-4426-827D-07D1BDDC2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C49979-3E76-4442-AFDB-15DD35EC8348}"/>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19108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47AD9-9BBC-407C-9569-22017E7134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642321-A52C-41DB-80AF-F1A85F67A9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95DF4A-10AD-4232-A8BD-47CAD39F14F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C549F4AB-C81F-4A68-B147-B53487DCD7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458EEF-4EC7-4C0E-A4CD-F2445AA67A95}"/>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25779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1D953-38F5-4C16-A6F2-18BF285FB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7EA752-C35D-4617-881D-907852878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47763-3343-4D1A-B291-3C1E73ABB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9FE9FFB4-A2CD-460E-9705-426BCDE1F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4E50622-8E73-45B5-BCE7-58C20F685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81B54-E7BE-4F70-AF79-FCFE07D17DB1}" type="slidenum">
              <a:rPr lang="en-GB" smtClean="0"/>
              <a:t>‹#›</a:t>
            </a:fld>
            <a:endParaRPr lang="en-GB"/>
          </a:p>
        </p:txBody>
      </p:sp>
    </p:spTree>
    <p:extLst>
      <p:ext uri="{BB962C8B-B14F-4D97-AF65-F5344CB8AC3E}">
        <p14:creationId xmlns:p14="http://schemas.microsoft.com/office/powerpoint/2010/main" val="380630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7.emf"/><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0.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16A4-E761-49AC-9A09-F9F32B044040}"/>
              </a:ext>
            </a:extLst>
          </p:cNvPr>
          <p:cNvSpPr>
            <a:spLocks noGrp="1"/>
          </p:cNvSpPr>
          <p:nvPr>
            <p:ph type="ctrTitle"/>
          </p:nvPr>
        </p:nvSpPr>
        <p:spPr/>
        <p:txBody>
          <a:bodyPr>
            <a:normAutofit/>
          </a:bodyPr>
          <a:lstStyle/>
          <a:p>
            <a:pPr algn="l"/>
            <a:r>
              <a:rPr lang="en-GB" sz="4800" dirty="0">
                <a:latin typeface="Arial" panose="020B0604020202020204" pitchFamily="34" charset="0"/>
                <a:cs typeface="Arial" panose="020B0604020202020204" pitchFamily="34" charset="0"/>
              </a:rPr>
              <a:t>Learning intention: to stay safe near railway / metro lines. </a:t>
            </a:r>
          </a:p>
        </p:txBody>
      </p:sp>
      <p:sp>
        <p:nvSpPr>
          <p:cNvPr id="3" name="Subtitle 2">
            <a:extLst>
              <a:ext uri="{FF2B5EF4-FFF2-40B4-BE49-F238E27FC236}">
                <a16:creationId xmlns:a16="http://schemas.microsoft.com/office/drawing/2014/main" id="{188285F7-5E48-4BAC-9421-0A2E4975BB9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4206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grpSp>
        <p:nvGrpSpPr>
          <p:cNvPr id="5" name="Group 4">
            <a:extLst>
              <a:ext uri="{FF2B5EF4-FFF2-40B4-BE49-F238E27FC236}">
                <a16:creationId xmlns:a16="http://schemas.microsoft.com/office/drawing/2014/main" id="{70EC0A5E-ADC9-40B8-9326-1551E45FAFCA}"/>
              </a:ext>
            </a:extLst>
          </p:cNvPr>
          <p:cNvGrpSpPr/>
          <p:nvPr/>
        </p:nvGrpSpPr>
        <p:grpSpPr>
          <a:xfrm>
            <a:off x="3895622" y="4611656"/>
            <a:ext cx="4799339" cy="606467"/>
            <a:chOff x="2917791" y="5085632"/>
            <a:chExt cx="5292604" cy="668798"/>
          </a:xfrm>
        </p:grpSpPr>
        <p:sp>
          <p:nvSpPr>
            <p:cNvPr id="6" name="Rectangle 5">
              <a:extLst>
                <a:ext uri="{FF2B5EF4-FFF2-40B4-BE49-F238E27FC236}">
                  <a16:creationId xmlns:a16="http://schemas.microsoft.com/office/drawing/2014/main" id="{BFC3F7B8-F55C-4B5E-A170-AF5AEED67552}"/>
                </a:ext>
              </a:extLst>
            </p:cNvPr>
            <p:cNvSpPr/>
            <p:nvPr/>
          </p:nvSpPr>
          <p:spPr>
            <a:xfrm rot="21401629">
              <a:off x="2917791" y="5085632"/>
              <a:ext cx="5292604" cy="646684"/>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DF209377-345F-41DA-8BF2-42C105B7E84A}"/>
                </a:ext>
              </a:extLst>
            </p:cNvPr>
            <p:cNvSpPr txBox="1">
              <a:spLocks/>
            </p:cNvSpPr>
            <p:nvPr/>
          </p:nvSpPr>
          <p:spPr>
            <a:xfrm rot="21401629">
              <a:off x="3113021" y="5142773"/>
              <a:ext cx="4875668" cy="611657"/>
            </a:xfrm>
            <a:prstGeom prst="rect">
              <a:avLst/>
            </a:prstGeom>
          </p:spPr>
          <p:txBody>
            <a:bodyPr vert="horz" lIns="94568" tIns="47284" rIns="94568" bIns="47284" rtlCol="0" anchor="t">
              <a:normAutofit fontScale="85000" lnSpcReduction="10000"/>
            </a:bodyPr>
            <a:lstStyle/>
            <a:p>
              <a:pPr algn="ctr" defTabSz="945443">
                <a:spcBef>
                  <a:spcPct val="0"/>
                </a:spcBef>
                <a:defRPr/>
              </a:pPr>
              <a:r>
                <a:rPr lang="en-GB" sz="3264" b="1" dirty="0">
                  <a:solidFill>
                    <a:prstClr val="white"/>
                  </a:solidFill>
                  <a:latin typeface="Arial"/>
                  <a:cs typeface="Arial"/>
                </a:rPr>
                <a:t>Answer: </a:t>
              </a:r>
              <a:r>
                <a:rPr lang="en-GB" sz="3264" dirty="0">
                  <a:solidFill>
                    <a:prstClr val="white"/>
                  </a:solidFill>
                  <a:latin typeface="Arial"/>
                  <a:cs typeface="Arial"/>
                </a:rPr>
                <a:t>All of the above!</a:t>
              </a:r>
            </a:p>
          </p:txBody>
        </p:sp>
      </p:gr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3288232" y="3549141"/>
            <a:ext cx="6529693"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D.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spTree>
    <p:extLst>
      <p:ext uri="{BB962C8B-B14F-4D97-AF65-F5344CB8AC3E}">
        <p14:creationId xmlns:p14="http://schemas.microsoft.com/office/powerpoint/2010/main" val="15577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4"/>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7" name="Group 6">
            <a:extLst>
              <a:ext uri="{FF2B5EF4-FFF2-40B4-BE49-F238E27FC236}">
                <a16:creationId xmlns:a16="http://schemas.microsoft.com/office/drawing/2014/main" id="{6C27C7DC-9383-44F6-83D1-77467E01A87E}"/>
              </a:ext>
            </a:extLst>
          </p:cNvPr>
          <p:cNvGrpSpPr/>
          <p:nvPr/>
        </p:nvGrpSpPr>
        <p:grpSpPr>
          <a:xfrm>
            <a:off x="1693211" y="5104118"/>
            <a:ext cx="3514960" cy="715770"/>
            <a:chOff x="418351" y="5104118"/>
            <a:chExt cx="3316059" cy="715770"/>
          </a:xfrm>
        </p:grpSpPr>
        <p:sp>
          <p:nvSpPr>
            <p:cNvPr id="8" name="Rectangle 7">
              <a:extLst>
                <a:ext uri="{FF2B5EF4-FFF2-40B4-BE49-F238E27FC236}">
                  <a16:creationId xmlns:a16="http://schemas.microsoft.com/office/drawing/2014/main" id="{8B3386DA-2E8D-434F-B927-76B9FBECD14C}"/>
                </a:ext>
              </a:extLst>
            </p:cNvPr>
            <p:cNvSpPr/>
            <p:nvPr/>
          </p:nvSpPr>
          <p:spPr>
            <a:xfrm>
              <a:off x="427377" y="5104118"/>
              <a:ext cx="3307033" cy="6834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7FBDDD9-690D-438C-A590-685F26D2CB81}"/>
                </a:ext>
              </a:extLst>
            </p:cNvPr>
            <p:cNvSpPr/>
            <p:nvPr/>
          </p:nvSpPr>
          <p:spPr>
            <a:xfrm>
              <a:off x="418351" y="5141241"/>
              <a:ext cx="3316059" cy="678647"/>
            </a:xfrm>
            <a:prstGeom prst="rect">
              <a:avLst/>
            </a:prstGeom>
          </p:spPr>
          <p:txBody>
            <a:bodyPr wrap="square">
              <a:spAutoFit/>
            </a:bodyPr>
            <a:lstStyle/>
            <a:p>
              <a:pPr algn="ctr" defTabSz="945443"/>
              <a:r>
                <a:rPr lang="en-GB" sz="1270" b="1" dirty="0">
                  <a:solidFill>
                    <a:prstClr val="black"/>
                  </a:solidFill>
                  <a:latin typeface="Arial"/>
                  <a:cs typeface="Arial"/>
                </a:rPr>
                <a:t>Electricity seeks the easiest path to the ground. Human bodies contain 70% water – a great conductor for electricity.</a:t>
              </a:r>
            </a:p>
          </p:txBody>
        </p:sp>
      </p:grpSp>
      <p:grpSp>
        <p:nvGrpSpPr>
          <p:cNvPr id="10" name="Group 9">
            <a:extLst>
              <a:ext uri="{FF2B5EF4-FFF2-40B4-BE49-F238E27FC236}">
                <a16:creationId xmlns:a16="http://schemas.microsoft.com/office/drawing/2014/main" id="{93691FE4-0D6E-4B05-9F40-66396448A61D}"/>
              </a:ext>
            </a:extLst>
          </p:cNvPr>
          <p:cNvGrpSpPr/>
          <p:nvPr/>
        </p:nvGrpSpPr>
        <p:grpSpPr>
          <a:xfrm>
            <a:off x="6528559" y="1092666"/>
            <a:ext cx="4053880" cy="1290401"/>
            <a:chOff x="4980081" y="1092666"/>
            <a:chExt cx="3824483" cy="129040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6"/>
            <a:stretch>
              <a:fillRect/>
            </a:stretch>
          </p:blipFill>
          <p:spPr>
            <a:xfrm>
              <a:off x="6798421" y="1092666"/>
              <a:ext cx="792347" cy="79234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488840"/>
              <a:ext cx="1818340" cy="8942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1213796" cy="678647"/>
            </a:xfrm>
            <a:prstGeom prst="rect">
              <a:avLst/>
            </a:prstGeom>
          </p:spPr>
          <p:txBody>
            <a:bodyPr wrap="square">
              <a:spAutoFit/>
            </a:bodyPr>
            <a:lstStyle/>
            <a:p>
              <a:pPr defTabSz="945443"/>
              <a:r>
                <a:rPr lang="en-GB" sz="1270" b="1" dirty="0">
                  <a:solidFill>
                    <a:prstClr val="black"/>
                  </a:solidFill>
                  <a:latin typeface="Arial"/>
                  <a:cs typeface="Arial"/>
                </a:rPr>
                <a:t>Lungs: </a:t>
              </a:r>
              <a:r>
                <a:rPr lang="en-GB" sz="1270" dirty="0">
                  <a:solidFill>
                    <a:prstClr val="black"/>
                  </a:solidFill>
                  <a:latin typeface="Arial"/>
                  <a:cs typeface="Arial"/>
                </a:rPr>
                <a:t>breathing </a:t>
              </a:r>
              <a:r>
                <a:rPr lang="en-US" sz="1270" dirty="0">
                  <a:solidFill>
                    <a:prstClr val="black"/>
                  </a:solidFill>
                  <a:latin typeface="Arial"/>
                  <a:cs typeface="Arial"/>
                </a:rPr>
                <a:t>is paralyzed.</a:t>
              </a:r>
              <a:r>
                <a:rPr lang="en-US" sz="997" dirty="0">
                  <a:solidFill>
                    <a:prstClr val="black"/>
                  </a:solidFill>
                  <a:latin typeface="Arial"/>
                  <a:cs typeface="Arial"/>
                </a:rPr>
                <a:t> </a:t>
              </a:r>
              <a:endParaRPr lang="en-GB" sz="997"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7"/>
            <a:ext cx="4362577" cy="1702020"/>
            <a:chOff x="4836772" y="2653101"/>
            <a:chExt cx="4115712" cy="1702017"/>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7"/>
            <a:stretch>
              <a:fillRect/>
            </a:stretch>
          </p:blipFill>
          <p:spPr>
            <a:xfrm>
              <a:off x="6165649" y="3528029"/>
              <a:ext cx="792347" cy="792347"/>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6971088" y="3481035"/>
              <a:ext cx="1981396" cy="874083"/>
            </a:xfrm>
            <a:prstGeom prst="rect">
              <a:avLst/>
            </a:prstGeom>
          </p:spPr>
          <p:txBody>
            <a:bodyPr wrap="square">
              <a:spAutoFit/>
            </a:bodyPr>
            <a:lstStyle/>
            <a:p>
              <a:pPr defTabSz="945443"/>
              <a:r>
                <a:rPr lang="en-GB" sz="1270" b="1" dirty="0">
                  <a:solidFill>
                    <a:prstClr val="black"/>
                  </a:solidFill>
                  <a:latin typeface="Arial"/>
                  <a:cs typeface="Arial"/>
                </a:rPr>
                <a:t>Heart:</a:t>
              </a:r>
              <a:r>
                <a:rPr lang="en-GB" sz="1270" dirty="0">
                  <a:solidFill>
                    <a:prstClr val="black"/>
                  </a:solidFill>
                  <a:latin typeface="Arial"/>
                  <a:cs typeface="Arial"/>
                </a:rPr>
                <a:t> </a:t>
              </a:r>
              <a:r>
                <a:rPr lang="en-US" sz="1270" dirty="0">
                  <a:solidFill>
                    <a:prstClr val="black"/>
                  </a:solidFill>
                  <a:latin typeface="Arial"/>
                  <a:cs typeface="Arial"/>
                </a:rPr>
                <a:t>‘flutters’ and fails to pump blood properly. Goes into cardiac arrest, resulting in death.</a:t>
              </a:r>
              <a:endParaRPr lang="en-GB" sz="127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1600724" y="1450866"/>
            <a:ext cx="3264144" cy="874085"/>
            <a:chOff x="331097" y="1450863"/>
            <a:chExt cx="3079436" cy="87408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8"/>
            <a:stretch>
              <a:fillRect/>
            </a:stretch>
          </p:blipFill>
          <p:spPr>
            <a:xfrm>
              <a:off x="2618186" y="1487599"/>
              <a:ext cx="792347" cy="792347"/>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331097" y="1450863"/>
              <a:ext cx="2281414" cy="874084"/>
            </a:xfrm>
            <a:prstGeom prst="rect">
              <a:avLst/>
            </a:prstGeom>
          </p:spPr>
          <p:txBody>
            <a:bodyPr wrap="square">
              <a:spAutoFit/>
            </a:bodyPr>
            <a:lstStyle/>
            <a:p>
              <a:pPr algn="r" defTabSz="945443"/>
              <a:r>
                <a:rPr lang="en-GB" sz="1270" b="1" dirty="0">
                  <a:solidFill>
                    <a:prstClr val="black"/>
                  </a:solidFill>
                  <a:latin typeface="Arial"/>
                  <a:cs typeface="Arial"/>
                </a:rPr>
                <a:t>Hands, heels, head</a:t>
              </a:r>
              <a:r>
                <a:rPr lang="en-GB" sz="1270" dirty="0">
                  <a:solidFill>
                    <a:prstClr val="black"/>
                  </a:solidFill>
                  <a:latin typeface="Arial"/>
                  <a:cs typeface="Arial"/>
                </a:rPr>
                <a:t>: </a:t>
              </a:r>
              <a:r>
                <a:rPr lang="en-US" sz="1270" dirty="0">
                  <a:solidFill>
                    <a:prstClr val="black"/>
                  </a:solidFill>
                  <a:latin typeface="Arial"/>
                  <a:cs typeface="Arial"/>
                </a:rPr>
                <a:t>points of contact with the electrical source and the ground receive the most severe burns.</a:t>
              </a:r>
              <a:endParaRPr lang="en-GB" sz="1270" dirty="0">
                <a:solidFill>
                  <a:prstClr val="black"/>
                </a:solidFill>
                <a:latin typeface="Arial"/>
                <a:cs typeface="Arial"/>
              </a:endParaRPr>
            </a:p>
          </p:txBody>
        </p:sp>
      </p:grpSp>
      <p:grpSp>
        <p:nvGrpSpPr>
          <p:cNvPr id="21" name="Group 20">
            <a:extLst>
              <a:ext uri="{FF2B5EF4-FFF2-40B4-BE49-F238E27FC236}">
                <a16:creationId xmlns:a16="http://schemas.microsoft.com/office/drawing/2014/main" id="{1AD1241A-1B38-4D23-AC47-BC7D75A7629F}"/>
              </a:ext>
            </a:extLst>
          </p:cNvPr>
          <p:cNvGrpSpPr/>
          <p:nvPr/>
        </p:nvGrpSpPr>
        <p:grpSpPr>
          <a:xfrm>
            <a:off x="4590418" y="1092667"/>
            <a:ext cx="2082364" cy="5714603"/>
            <a:chOff x="3125017" y="1092666"/>
            <a:chExt cx="1964529" cy="5714603"/>
          </a:xfrm>
        </p:grpSpPr>
        <p:sp>
          <p:nvSpPr>
            <p:cNvPr id="22" name="Oval 21">
              <a:extLst>
                <a:ext uri="{FF2B5EF4-FFF2-40B4-BE49-F238E27FC236}">
                  <a16:creationId xmlns:a16="http://schemas.microsoft.com/office/drawing/2014/main" id="{EB6FC402-3507-49AA-AFF3-B71AD360913E}"/>
                </a:ext>
              </a:extLst>
            </p:cNvPr>
            <p:cNvSpPr/>
            <p:nvPr/>
          </p:nvSpPr>
          <p:spPr>
            <a:xfrm>
              <a:off x="3125017" y="3534678"/>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3" name="Oval 22">
              <a:extLst>
                <a:ext uri="{FF2B5EF4-FFF2-40B4-BE49-F238E27FC236}">
                  <a16:creationId xmlns:a16="http://schemas.microsoft.com/office/drawing/2014/main" id="{9E6ABC64-9E0B-4A17-AD21-AD5BAD12CE80}"/>
                </a:ext>
              </a:extLst>
            </p:cNvPr>
            <p:cNvSpPr/>
            <p:nvPr/>
          </p:nvSpPr>
          <p:spPr>
            <a:xfrm>
              <a:off x="4175792" y="1092666"/>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4" name="Oval 23">
              <a:extLst>
                <a:ext uri="{FF2B5EF4-FFF2-40B4-BE49-F238E27FC236}">
                  <a16:creationId xmlns:a16="http://schemas.microsoft.com/office/drawing/2014/main" id="{0D011934-AADA-4F49-938D-C8E894338BFB}"/>
                </a:ext>
              </a:extLst>
            </p:cNvPr>
            <p:cNvSpPr/>
            <p:nvPr/>
          </p:nvSpPr>
          <p:spPr>
            <a:xfrm>
              <a:off x="3836579" y="5893515"/>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1584064" y="1489909"/>
            <a:ext cx="4669317" cy="5340747"/>
            <a:chOff x="315381" y="1489908"/>
            <a:chExt cx="4405094" cy="5340747"/>
          </a:xfrm>
        </p:grpSpPr>
        <p:sp>
          <p:nvSpPr>
            <p:cNvPr id="26" name="Rectangle 25">
              <a:extLst>
                <a:ext uri="{FF2B5EF4-FFF2-40B4-BE49-F238E27FC236}">
                  <a16:creationId xmlns:a16="http://schemas.microsoft.com/office/drawing/2014/main" id="{6F89798C-653F-46F0-8DA4-31DB3473D4A3}"/>
                </a:ext>
              </a:extLst>
            </p:cNvPr>
            <p:cNvSpPr/>
            <p:nvPr/>
          </p:nvSpPr>
          <p:spPr>
            <a:xfrm>
              <a:off x="315381" y="2692367"/>
              <a:ext cx="3208549" cy="678647"/>
            </a:xfrm>
            <a:prstGeom prst="rect">
              <a:avLst/>
            </a:prstGeom>
          </p:spPr>
          <p:txBody>
            <a:bodyPr wrap="square">
              <a:spAutoFit/>
            </a:bodyPr>
            <a:lstStyle/>
            <a:p>
              <a:pPr algn="r" defTabSz="945443"/>
              <a:r>
                <a:rPr lang="en-GB" sz="1270" b="1" dirty="0">
                  <a:solidFill>
                    <a:prstClr val="black"/>
                  </a:solidFill>
                  <a:latin typeface="Arial"/>
                  <a:cs typeface="Arial"/>
                </a:rPr>
                <a:t>Nervous system: </a:t>
              </a:r>
              <a:r>
                <a:rPr lang="en-GB" sz="1270" dirty="0">
                  <a:solidFill>
                    <a:prstClr val="black"/>
                  </a:solidFill>
                  <a:latin typeface="Arial"/>
                  <a:cs typeface="Arial"/>
                </a:rPr>
                <a:t>disrupts the </a:t>
              </a:r>
              <a:r>
                <a:rPr lang="en-US" sz="127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8734">
              <a:off x="3492516" y="1489908"/>
              <a:ext cx="1227959" cy="5340747"/>
            </a:xfrm>
            <a:prstGeom prst="rect">
              <a:avLst/>
            </a:prstGeom>
          </p:spPr>
        </p:pic>
      </p:grpSp>
    </p:spTree>
    <p:extLst>
      <p:ext uri="{BB962C8B-B14F-4D97-AF65-F5344CB8AC3E}">
        <p14:creationId xmlns:p14="http://schemas.microsoft.com/office/powerpoint/2010/main" val="2827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26" presetClass="emph" presetSubtype="0" repeatCount="4000" fill="hold" nodeType="with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1951683" y="1336029"/>
            <a:ext cx="4238582" cy="2010866"/>
            <a:chOff x="662197" y="1336029"/>
            <a:chExt cx="399873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62197" y="1598779"/>
              <a:ext cx="1881583" cy="1264962"/>
            </a:xfrm>
            <a:prstGeom prst="rect">
              <a:avLst/>
            </a:prstGeom>
          </p:spPr>
          <p:txBody>
            <a:bodyPr wrap="square">
              <a:spAutoFit/>
            </a:bodyPr>
            <a:lstStyle/>
            <a:p>
              <a:pPr algn="r" defTabSz="945443"/>
              <a:r>
                <a:rPr lang="en-GB" sz="1270" b="1" dirty="0">
                  <a:solidFill>
                    <a:prstClr val="black"/>
                  </a:solidFill>
                  <a:latin typeface="Arial"/>
                  <a:cs typeface="Arial"/>
                </a:rPr>
                <a:t>Spine/Bones: </a:t>
              </a:r>
              <a:r>
                <a:rPr lang="en-US" sz="1270" dirty="0">
                  <a:solidFill>
                    <a:prstClr val="black"/>
                  </a:solidFill>
                  <a:latin typeface="Arial"/>
                  <a:cs typeface="Arial"/>
                </a:rPr>
                <a:t>being thrown by force of the current or the strength of muscle contractions can lead to broken bones or an injured spine. </a:t>
              </a:r>
              <a:endParaRPr lang="en-GB" sz="127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1863943" y="1239349"/>
            <a:ext cx="5766300" cy="5355821"/>
            <a:chOff x="579422" y="1239349"/>
            <a:chExt cx="544000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6"/>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579422" y="3918650"/>
              <a:ext cx="2638681" cy="678647"/>
            </a:xfrm>
            <a:prstGeom prst="rect">
              <a:avLst/>
            </a:prstGeom>
          </p:spPr>
          <p:txBody>
            <a:bodyPr wrap="square">
              <a:spAutoFit/>
            </a:bodyPr>
            <a:lstStyle/>
            <a:p>
              <a:pPr defTabSz="945443"/>
              <a:r>
                <a:rPr lang="en-GB" sz="1270" b="1" dirty="0">
                  <a:solidFill>
                    <a:prstClr val="black"/>
                  </a:solidFill>
                  <a:latin typeface="Arial"/>
                  <a:cs typeface="Arial"/>
                </a:rPr>
                <a:t>Skin and tissue</a:t>
              </a:r>
              <a:r>
                <a:rPr lang="en-GB" sz="1270" dirty="0">
                  <a:solidFill>
                    <a:prstClr val="black"/>
                  </a:solidFill>
                  <a:latin typeface="Arial"/>
                  <a:cs typeface="Arial"/>
                </a:rPr>
                <a:t>: </a:t>
              </a:r>
              <a:r>
                <a:rPr lang="en-US" sz="1270" dirty="0">
                  <a:solidFill>
                    <a:prstClr val="black"/>
                  </a:solidFill>
                  <a:latin typeface="Arial"/>
                  <a:cs typeface="Arial"/>
                </a:rPr>
                <a:t>electricity burns beneath skin and the burns blacken and melt surface skin and tissue.</a:t>
              </a: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grpSp>
        <p:nvGrpSpPr>
          <p:cNvPr id="17" name="Group 16">
            <a:extLst>
              <a:ext uri="{FF2B5EF4-FFF2-40B4-BE49-F238E27FC236}">
                <a16:creationId xmlns:a16="http://schemas.microsoft.com/office/drawing/2014/main" id="{DDBC6014-D12A-4F00-91EB-DE7ABD5FBDD1}"/>
              </a:ext>
            </a:extLst>
          </p:cNvPr>
          <p:cNvGrpSpPr/>
          <p:nvPr/>
        </p:nvGrpSpPr>
        <p:grpSpPr>
          <a:xfrm>
            <a:off x="5570059" y="2963949"/>
            <a:ext cx="4267058" cy="874085"/>
            <a:chOff x="4075820" y="2963948"/>
            <a:chExt cx="4025598" cy="874085"/>
          </a:xfrm>
        </p:grpSpPr>
        <p:sp>
          <p:nvSpPr>
            <p:cNvPr id="18" name="Oval 17">
              <a:extLst>
                <a:ext uri="{FF2B5EF4-FFF2-40B4-BE49-F238E27FC236}">
                  <a16:creationId xmlns:a16="http://schemas.microsoft.com/office/drawing/2014/main" id="{9A28D928-D77E-4023-B5FF-7DAC5DA18D47}"/>
                </a:ext>
              </a:extLst>
            </p:cNvPr>
            <p:cNvSpPr/>
            <p:nvPr/>
          </p:nvSpPr>
          <p:spPr>
            <a:xfrm>
              <a:off x="4075820" y="3026703"/>
              <a:ext cx="1233150" cy="55638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19" name="Rectangle 18">
              <a:extLst>
                <a:ext uri="{FF2B5EF4-FFF2-40B4-BE49-F238E27FC236}">
                  <a16:creationId xmlns:a16="http://schemas.microsoft.com/office/drawing/2014/main" id="{E74800C1-991E-4B7D-8D34-3BA9EAE6AC60}"/>
                </a:ext>
              </a:extLst>
            </p:cNvPr>
            <p:cNvSpPr/>
            <p:nvPr/>
          </p:nvSpPr>
          <p:spPr>
            <a:xfrm>
              <a:off x="5907257" y="2963948"/>
              <a:ext cx="2194161" cy="874085"/>
            </a:xfrm>
            <a:prstGeom prst="rect">
              <a:avLst/>
            </a:prstGeom>
          </p:spPr>
          <p:txBody>
            <a:bodyPr wrap="square">
              <a:spAutoFit/>
            </a:bodyPr>
            <a:lstStyle/>
            <a:p>
              <a:pPr defTabSz="945443"/>
              <a:r>
                <a:rPr lang="en-GB" sz="1270" b="1" dirty="0">
                  <a:solidFill>
                    <a:prstClr val="black"/>
                  </a:solidFill>
                  <a:latin typeface="Arial"/>
                  <a:cs typeface="Arial"/>
                </a:rPr>
                <a:t>Abdomen: </a:t>
              </a:r>
              <a:r>
                <a:rPr lang="en-US" sz="1270" dirty="0">
                  <a:solidFill>
                    <a:prstClr val="black"/>
                  </a:solidFill>
                  <a:latin typeface="Arial"/>
                  <a:cs typeface="Arial"/>
                </a:rPr>
                <a:t>strong muscle contractions throw you</a:t>
              </a:r>
              <a:r>
                <a:rPr lang="en-US" sz="1270" b="1" dirty="0">
                  <a:solidFill>
                    <a:prstClr val="black"/>
                  </a:solidFill>
                  <a:latin typeface="Arial"/>
                  <a:cs typeface="Arial"/>
                </a:rPr>
                <a:t> </a:t>
              </a:r>
              <a:r>
                <a:rPr lang="en-US" sz="1270" dirty="0">
                  <a:solidFill>
                    <a:prstClr val="black"/>
                  </a:solidFill>
                  <a:latin typeface="Arial"/>
                  <a:cs typeface="Arial"/>
                </a:rPr>
                <a:t>clear of an electrical source and can damage internal organs.</a:t>
              </a:r>
              <a:endParaRPr lang="en-GB" sz="1270"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3086854F-3FFC-4148-B881-97AFFDE801EA}"/>
              </a:ext>
            </a:extLst>
          </p:cNvPr>
          <p:cNvGrpSpPr/>
          <p:nvPr/>
        </p:nvGrpSpPr>
        <p:grpSpPr>
          <a:xfrm>
            <a:off x="6578513" y="1601643"/>
            <a:ext cx="3258604" cy="1657799"/>
            <a:chOff x="5027209" y="1601642"/>
            <a:chExt cx="3074209" cy="1657799"/>
          </a:xfrm>
        </p:grpSpPr>
        <p:sp>
          <p:nvSpPr>
            <p:cNvPr id="21" name="Rectangle 20">
              <a:extLst>
                <a:ext uri="{FF2B5EF4-FFF2-40B4-BE49-F238E27FC236}">
                  <a16:creationId xmlns:a16="http://schemas.microsoft.com/office/drawing/2014/main" id="{2707EBC1-5EB6-4FAF-8812-0935C1E7AEF0}"/>
                </a:ext>
              </a:extLst>
            </p:cNvPr>
            <p:cNvSpPr/>
            <p:nvPr/>
          </p:nvSpPr>
          <p:spPr>
            <a:xfrm>
              <a:off x="5494155" y="1601642"/>
              <a:ext cx="2607263" cy="483209"/>
            </a:xfrm>
            <a:prstGeom prst="rect">
              <a:avLst/>
            </a:prstGeom>
          </p:spPr>
          <p:txBody>
            <a:bodyPr wrap="square">
              <a:spAutoFit/>
            </a:bodyPr>
            <a:lstStyle/>
            <a:p>
              <a:pPr defTabSz="945443"/>
              <a:r>
                <a:rPr lang="en-GB" sz="1270" b="1" dirty="0">
                  <a:solidFill>
                    <a:prstClr val="black"/>
                  </a:solidFill>
                  <a:latin typeface="Arial"/>
                  <a:cs typeface="Arial"/>
                </a:rPr>
                <a:t>Muscles:</a:t>
              </a:r>
              <a:r>
                <a:rPr lang="en-GB" sz="1270" dirty="0">
                  <a:solidFill>
                    <a:prstClr val="black"/>
                  </a:solidFill>
                  <a:latin typeface="Arial"/>
                  <a:cs typeface="Arial"/>
                </a:rPr>
                <a:t> sometimes you grip the electrical source so you can’t let go! </a:t>
              </a:r>
            </a:p>
          </p:txBody>
        </p:sp>
        <p:sp>
          <p:nvSpPr>
            <p:cNvPr id="22" name="Oval 21">
              <a:extLst>
                <a:ext uri="{FF2B5EF4-FFF2-40B4-BE49-F238E27FC236}">
                  <a16:creationId xmlns:a16="http://schemas.microsoft.com/office/drawing/2014/main" id="{CE07E492-D213-4E9B-BEE5-3D216D71D935}"/>
                </a:ext>
              </a:extLst>
            </p:cNvPr>
            <p:cNvSpPr/>
            <p:nvPr/>
          </p:nvSpPr>
          <p:spPr>
            <a:xfrm rot="4243414">
              <a:off x="4692395" y="2361105"/>
              <a:ext cx="1233150" cy="56352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spTree>
    <p:extLst>
      <p:ext uri="{BB962C8B-B14F-4D97-AF65-F5344CB8AC3E}">
        <p14:creationId xmlns:p14="http://schemas.microsoft.com/office/powerpoint/2010/main" val="11099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4AE8B0-BB31-4B97-B251-FFF109297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04088" y="4498848"/>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latin typeface="+mj-lt"/>
                <a:ea typeface="+mj-ea"/>
                <a:cs typeface="+mj-cs"/>
              </a:rPr>
              <a:t>Keep yourself SAFE!</a:t>
            </a:r>
            <a:endParaRPr lang="en-US" sz="6000" b="1" kern="1200" dirty="0">
              <a:solidFill>
                <a:schemeClr val="tx1"/>
              </a:solidFill>
              <a:latin typeface="+mj-lt"/>
              <a:ea typeface="+mj-ea"/>
              <a:cs typeface="+mj-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85" r="-5" b="12712"/>
          <a:stretch/>
        </p:blipFill>
        <p:spPr>
          <a:xfrm>
            <a:off x="465210" y="529501"/>
            <a:ext cx="2560320" cy="3208906"/>
          </a:xfrm>
          <a:prstGeom prst="rect">
            <a:avLst/>
          </a:prstGeom>
          <a:solidFill>
            <a:schemeClr val="accent4">
              <a:lumMod val="60000"/>
              <a:lumOff val="40000"/>
            </a:schemeClr>
          </a:solidFill>
        </p:spPr>
      </p:pic>
      <p:cxnSp>
        <p:nvCxnSpPr>
          <p:cNvPr id="16" name="Straight Connector 15">
            <a:extLst>
              <a:ext uri="{FF2B5EF4-FFF2-40B4-BE49-F238E27FC236}">
                <a16:creationId xmlns:a16="http://schemas.microsoft.com/office/drawing/2014/main" id="{0EC59D61-98FB-4DBA-9EFD-0299313D63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22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4" b="357"/>
          <a:stretch/>
        </p:blipFill>
        <p:spPr>
          <a:xfrm>
            <a:off x="3351890" y="529501"/>
            <a:ext cx="2560320" cy="3208906"/>
          </a:xfrm>
          <a:prstGeom prst="rect">
            <a:avLst/>
          </a:prstGeom>
        </p:spPr>
      </p:pic>
      <p:cxnSp>
        <p:nvCxnSpPr>
          <p:cNvPr id="18" name="Straight Connector 17">
            <a:extLst>
              <a:ext uri="{FF2B5EF4-FFF2-40B4-BE49-F238E27FC236}">
                <a16:creationId xmlns:a16="http://schemas.microsoft.com/office/drawing/2014/main" id="{D959C4EA-A09C-4A86-992F-952E825CC3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33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16200000">
            <a:off x="5914278" y="853794"/>
            <a:ext cx="3208906" cy="2560320"/>
          </a:xfrm>
          <a:prstGeom prst="rect">
            <a:avLst/>
          </a:prstGeom>
        </p:spPr>
      </p:pic>
      <p:cxnSp>
        <p:nvCxnSpPr>
          <p:cNvPr id="20" name="Straight Connector 19">
            <a:extLst>
              <a:ext uri="{FF2B5EF4-FFF2-40B4-BE49-F238E27FC236}">
                <a16:creationId xmlns:a16="http://schemas.microsoft.com/office/drawing/2014/main" id="{4B1206AF-FFE1-408C-A70D-65563D95A46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787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5400000" flipV="1">
            <a:off x="8800959" y="853794"/>
            <a:ext cx="3208906" cy="2560320"/>
          </a:xfrm>
          <a:prstGeom prst="rect">
            <a:avLst/>
          </a:prstGeom>
        </p:spPr>
      </p:pic>
    </p:spTree>
    <p:extLst>
      <p:ext uri="{BB962C8B-B14F-4D97-AF65-F5344CB8AC3E}">
        <p14:creationId xmlns:p14="http://schemas.microsoft.com/office/powerpoint/2010/main" val="951777685"/>
      </p:ext>
    </p:extLst>
  </p:cSld>
  <p:clrMapOvr>
    <a:overrideClrMapping bg1="dk1" tx1="lt1" bg2="dk2" tx2="lt2" accent1="accent1" accent2="accent2" accent3="accent3" accent4="accent4" accent5="accent5" accent6="accent6" hlink="hlink" folHlink="folHlink"/>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658" b="4"/>
          <a:stretch/>
        </p:blipFill>
        <p:spPr>
          <a:xfrm rot="16200000">
            <a:off x="1296507" y="-11764"/>
            <a:ext cx="2702558" cy="40130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2555" b="-1"/>
          <a:stretch/>
        </p:blipFill>
        <p:spPr>
          <a:xfrm rot="5400000" flipV="1">
            <a:off x="1296332" y="2856567"/>
            <a:ext cx="270509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
        <p:nvSpPr>
          <p:cNvPr id="2" name="TextBox 1">
            <a:extLst>
              <a:ext uri="{FF2B5EF4-FFF2-40B4-BE49-F238E27FC236}">
                <a16:creationId xmlns:a16="http://schemas.microsoft.com/office/drawing/2014/main" id="{7233ECC7-6CD7-44F1-955A-BFB16A8C3099}"/>
              </a:ext>
            </a:extLst>
          </p:cNvPr>
          <p:cNvSpPr txBox="1"/>
          <p:nvPr/>
        </p:nvSpPr>
        <p:spPr>
          <a:xfrm>
            <a:off x="252578" y="1505390"/>
            <a:ext cx="4932880" cy="369332"/>
          </a:xfrm>
          <a:prstGeom prst="rect">
            <a:avLst/>
          </a:prstGeom>
          <a:solidFill>
            <a:schemeClr val="tx1"/>
          </a:solidFill>
        </p:spPr>
        <p:txBody>
          <a:bodyPr wrap="square" rtlCol="0">
            <a:spAutoFit/>
          </a:bodyPr>
          <a:lstStyle/>
          <a:p>
            <a:r>
              <a:rPr lang="en-GB" dirty="0">
                <a:solidFill>
                  <a:sysClr val="windowText" lastClr="000000"/>
                </a:solidFill>
              </a:rPr>
              <a:t>Engineers working in the underground stations</a:t>
            </a:r>
          </a:p>
        </p:txBody>
      </p:sp>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6" name="Picture 5" descr="Boy.tif"/>
          <p:cNvPicPr>
            <a:picLocks noChangeAspect="1"/>
          </p:cNvPicPr>
          <p:nvPr/>
        </p:nvPicPr>
        <p:blipFill>
          <a:blip r:embed="rId4" cstate="print">
            <a:clrChange>
              <a:clrFrom>
                <a:srgbClr val="D57FAF"/>
              </a:clrFrom>
              <a:clrTo>
                <a:srgbClr val="D57FAF">
                  <a:alpha val="0"/>
                </a:srgbClr>
              </a:clrTo>
            </a:clrChange>
          </a:blip>
          <a:stretch>
            <a:fillRect/>
          </a:stretch>
        </p:blipFill>
        <p:spPr>
          <a:xfrm flipH="1">
            <a:off x="8746561" y="1687655"/>
            <a:ext cx="2609258" cy="8116710"/>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2113143" y="1093337"/>
            <a:ext cx="7163860" cy="1008112"/>
          </a:xfrm>
          <a:prstGeom prst="wedgeRoundRectCallout">
            <a:avLst>
              <a:gd name="adj1" fmla="val 46177"/>
              <a:gd name="adj2" fmla="val 117229"/>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What dangers are there around a working compound?</a:t>
            </a:r>
          </a:p>
        </p:txBody>
      </p:sp>
      <p:pic>
        <p:nvPicPr>
          <p:cNvPr id="11" name="Picture 10" descr="Girl.tif"/>
          <p:cNvPicPr>
            <a:picLocks noChangeAspect="1"/>
          </p:cNvPicPr>
          <p:nvPr/>
        </p:nvPicPr>
        <p:blipFill>
          <a:blip r:embed="rId5" cstate="print">
            <a:clrChange>
              <a:clrFrom>
                <a:srgbClr val="D67FAF"/>
              </a:clrFrom>
              <a:clrTo>
                <a:srgbClr val="D67FAF">
                  <a:alpha val="0"/>
                </a:srgbClr>
              </a:clrTo>
            </a:clrChange>
          </a:blip>
          <a:stretch>
            <a:fillRect/>
          </a:stretch>
        </p:blipFill>
        <p:spPr>
          <a:xfrm>
            <a:off x="-153040" y="2105378"/>
            <a:ext cx="3562208" cy="7281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9811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6030" b="3"/>
          <a:stretch/>
        </p:blipFill>
        <p:spPr>
          <a:xfrm rot="16200000">
            <a:off x="4428827" y="-327235"/>
            <a:ext cx="3429000" cy="4083465"/>
          </a:xfrm>
          <a:prstGeom prst="rect">
            <a:avLst/>
          </a:prstGeom>
        </p:spPr>
      </p:pic>
      <p:pic>
        <p:nvPicPr>
          <p:cNvPr id="6"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6104" b="-4"/>
          <a:stretch/>
        </p:blipFill>
        <p:spPr>
          <a:xfrm rot="5400000" flipV="1">
            <a:off x="4427730" y="3099804"/>
            <a:ext cx="3429000" cy="40873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A9BB5A8A-9B45-4C6B-A1A3-EEE90D9771ED}"/>
              </a:ext>
            </a:extLst>
          </p:cNvPr>
          <p:cNvSpPr txBox="1"/>
          <p:nvPr/>
        </p:nvSpPr>
        <p:spPr>
          <a:xfrm>
            <a:off x="3240912" y="4199248"/>
            <a:ext cx="5393802" cy="1477328"/>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Remember our engineers where PPE  and are fully trained to work in these areas. We are not allowed in this area and we would be trespassing and could get in trouble with the police ,be hurt or we could be killed.</a:t>
            </a:r>
          </a:p>
        </p:txBody>
      </p:sp>
    </p:spTree>
    <p:extLst>
      <p:ext uri="{BB962C8B-B14F-4D97-AF65-F5344CB8AC3E}">
        <p14:creationId xmlns:p14="http://schemas.microsoft.com/office/powerpoint/2010/main" val="1785834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06" r="21729"/>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
        <p:nvSpPr>
          <p:cNvPr id="2" name="TextBox 1">
            <a:extLst>
              <a:ext uri="{FF2B5EF4-FFF2-40B4-BE49-F238E27FC236}">
                <a16:creationId xmlns:a16="http://schemas.microsoft.com/office/drawing/2014/main" id="{242E70E9-EB6E-4BC0-ABC5-9266F86C2867}"/>
              </a:ext>
            </a:extLst>
          </p:cNvPr>
          <p:cNvSpPr txBox="1"/>
          <p:nvPr/>
        </p:nvSpPr>
        <p:spPr>
          <a:xfrm>
            <a:off x="7882359" y="1412111"/>
            <a:ext cx="3889094"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We have loads of CCTV Cameras</a:t>
            </a:r>
          </a:p>
        </p:txBody>
      </p:sp>
    </p:spTree>
    <p:extLst>
      <p:ext uri="{BB962C8B-B14F-4D97-AF65-F5344CB8AC3E}">
        <p14:creationId xmlns:p14="http://schemas.microsoft.com/office/powerpoint/2010/main" val="3880017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083" r="83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
        <p:nvSpPr>
          <p:cNvPr id="2" name="TextBox 1">
            <a:extLst>
              <a:ext uri="{FF2B5EF4-FFF2-40B4-BE49-F238E27FC236}">
                <a16:creationId xmlns:a16="http://schemas.microsoft.com/office/drawing/2014/main" id="{34A56D32-614C-4101-9803-B9DF8A1B85B5}"/>
              </a:ext>
            </a:extLst>
          </p:cNvPr>
          <p:cNvSpPr txBox="1"/>
          <p:nvPr/>
        </p:nvSpPr>
        <p:spPr>
          <a:xfrm>
            <a:off x="7720314" y="1643605"/>
            <a:ext cx="4471686" cy="646331"/>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Stay on the right side of the fence as short cuts could cost you your life.</a:t>
            </a:r>
          </a:p>
        </p:txBody>
      </p:sp>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83" r="84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Tree>
    <p:extLst>
      <p:ext uri="{BB962C8B-B14F-4D97-AF65-F5344CB8AC3E}">
        <p14:creationId xmlns:p14="http://schemas.microsoft.com/office/powerpoint/2010/main" val="1784939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56D6-954D-4A59-AB61-571B011ED1FE}"/>
              </a:ext>
            </a:extLst>
          </p:cNvPr>
          <p:cNvSpPr>
            <a:spLocks noGrp="1"/>
          </p:cNvSpPr>
          <p:nvPr>
            <p:ph type="title"/>
          </p:nvPr>
        </p:nvSpPr>
        <p:spPr/>
        <p:txBody>
          <a:bodyPr/>
          <a:lstStyle/>
          <a:p>
            <a:endParaRPr lang="en-GB" dirty="0"/>
          </a:p>
        </p:txBody>
      </p:sp>
      <p:pic>
        <p:nvPicPr>
          <p:cNvPr id="5" name="Content Placeholder 4" descr="A picture containing text, sign, helmet&#10;&#10;Description automatically generated">
            <a:extLst>
              <a:ext uri="{FF2B5EF4-FFF2-40B4-BE49-F238E27FC236}">
                <a16:creationId xmlns:a16="http://schemas.microsoft.com/office/drawing/2014/main" id="{29D1EF84-8070-41CD-ACEF-8F3AE2113F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52" y="-1"/>
            <a:ext cx="12391452" cy="7008883"/>
          </a:xfrm>
        </p:spPr>
      </p:pic>
      <p:sp>
        <p:nvSpPr>
          <p:cNvPr id="6" name="TextBox 5">
            <a:extLst>
              <a:ext uri="{FF2B5EF4-FFF2-40B4-BE49-F238E27FC236}">
                <a16:creationId xmlns:a16="http://schemas.microsoft.com/office/drawing/2014/main" id="{A67F50DD-FA64-4661-BD94-7B9B0BD0D9D2}"/>
              </a:ext>
            </a:extLst>
          </p:cNvPr>
          <p:cNvSpPr txBox="1"/>
          <p:nvPr/>
        </p:nvSpPr>
        <p:spPr>
          <a:xfrm>
            <a:off x="9387840" y="4328160"/>
            <a:ext cx="22961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Engineer- a person who designs, builds or maintains engines, machines or structures.</a:t>
            </a:r>
          </a:p>
        </p:txBody>
      </p:sp>
    </p:spTree>
    <p:extLst>
      <p:ext uri="{BB962C8B-B14F-4D97-AF65-F5344CB8AC3E}">
        <p14:creationId xmlns:p14="http://schemas.microsoft.com/office/powerpoint/2010/main" val="182853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1115" b="2"/>
          <a:stretch/>
        </p:blipFill>
        <p:spPr>
          <a:xfrm>
            <a:off x="20" y="10"/>
            <a:ext cx="4003019" cy="33888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5345" b="4"/>
          <a:stretch/>
        </p:blipFill>
        <p:spPr>
          <a:xfrm rot="16200000">
            <a:off x="307073" y="3162029"/>
            <a:ext cx="3388893" cy="400303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331" r="13771"/>
          <a:stretch/>
        </p:blipFill>
        <p:spPr>
          <a:xfrm rot="21600000">
            <a:off x="4094479" y="10"/>
            <a:ext cx="401404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5486" b="4"/>
          <a:stretch/>
        </p:blipFill>
        <p:spPr>
          <a:xfrm rot="5400000" flipV="1">
            <a:off x="8498839" y="-309879"/>
            <a:ext cx="3383280" cy="400303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21957" b="-2"/>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10FB191-5D12-4241-B2A4-6C66E2C97C2A}"/>
              </a:ext>
            </a:extLst>
          </p:cNvPr>
          <p:cNvSpPr txBox="1"/>
          <p:nvPr/>
        </p:nvSpPr>
        <p:spPr>
          <a:xfrm>
            <a:off x="380144" y="3739793"/>
            <a:ext cx="3633902" cy="2677656"/>
          </a:xfrm>
          <a:prstGeom prst="rect">
            <a:avLst/>
          </a:prstGeom>
          <a:solidFill>
            <a:schemeClr val="bg1"/>
          </a:solidFill>
        </p:spPr>
        <p:txBody>
          <a:bodyPr wrap="square" rtlCol="0">
            <a:spAutoFit/>
          </a:bodyPr>
          <a:lstStyle/>
          <a:p>
            <a:r>
              <a:rPr lang="en-GB" sz="2800" dirty="0">
                <a:latin typeface="Arial" panose="020B0604020202020204" pitchFamily="34" charset="0"/>
                <a:cs typeface="Arial" panose="020B0604020202020204" pitchFamily="34" charset="0"/>
              </a:rPr>
              <a:t>Remember the consequences could effect your family and friends, teachers and the emergency services.</a:t>
            </a:r>
          </a:p>
        </p:txBody>
      </p:sp>
    </p:spTree>
    <p:extLst>
      <p:ext uri="{BB962C8B-B14F-4D97-AF65-F5344CB8AC3E}">
        <p14:creationId xmlns:p14="http://schemas.microsoft.com/office/powerpoint/2010/main" val="1940935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5" name="Picture 4" descr="Boy.tif"/>
          <p:cNvPicPr>
            <a:picLocks noChangeAspect="1"/>
          </p:cNvPicPr>
          <p:nvPr/>
        </p:nvPicPr>
        <p:blipFill>
          <a:blip r:embed="rId3" cstate="print">
            <a:clrChange>
              <a:clrFrom>
                <a:srgbClr val="D57FAF"/>
              </a:clrFrom>
              <a:clrTo>
                <a:srgbClr val="D57FAF">
                  <a:alpha val="0"/>
                </a:srgbClr>
              </a:clrTo>
            </a:clrChange>
          </a:blip>
          <a:stretch>
            <a:fillRect/>
          </a:stretch>
        </p:blipFill>
        <p:spPr>
          <a:xfrm>
            <a:off x="1429120" y="1559614"/>
            <a:ext cx="1529595" cy="4758165"/>
          </a:xfrm>
          <a:prstGeom prst="rect">
            <a:avLst/>
          </a:prstGeom>
          <a:ln>
            <a:noFill/>
          </a:ln>
          <a:effectLst>
            <a:outerShdw blurRad="292100" dist="139700" dir="2700000" algn="tl" rotWithShape="0">
              <a:srgbClr val="333333">
                <a:alpha val="65000"/>
              </a:srgbClr>
            </a:outerShdw>
          </a:effectLst>
        </p:spPr>
      </p:pic>
      <p:pic>
        <p:nvPicPr>
          <p:cNvPr id="6" name="Picture 5" descr="Girl.tif"/>
          <p:cNvPicPr>
            <a:picLocks noChangeAspect="1"/>
          </p:cNvPicPr>
          <p:nvPr/>
        </p:nvPicPr>
        <p:blipFill>
          <a:blip r:embed="rId4" cstate="print">
            <a:clrChange>
              <a:clrFrom>
                <a:srgbClr val="D67FAF"/>
              </a:clrFrom>
              <a:clrTo>
                <a:srgbClr val="D67FAF">
                  <a:alpha val="0"/>
                </a:srgbClr>
              </a:clrTo>
            </a:clrChange>
          </a:blip>
          <a:stretch>
            <a:fillRect/>
          </a:stretch>
        </p:blipFill>
        <p:spPr>
          <a:xfrm flipH="1">
            <a:off x="8796602" y="1484784"/>
            <a:ext cx="2088232" cy="4268411"/>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102631" y="836712"/>
            <a:ext cx="5328592" cy="1296144"/>
          </a:xfrm>
          <a:prstGeom prst="wedgeRoundRectCallout">
            <a:avLst>
              <a:gd name="adj1" fmla="val 43959"/>
              <a:gd name="adj2" fmla="val 101108"/>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Calibri" panose="020F0502020204030204" pitchFamily="34" charset="0"/>
              </a:rPr>
              <a:t>Play Safe Stay Safe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823" y="4181569"/>
            <a:ext cx="954207" cy="1087151"/>
          </a:xfrm>
          <a:prstGeom prst="rect">
            <a:avLst/>
          </a:prstGeom>
        </p:spPr>
      </p:pic>
    </p:spTree>
    <p:extLst>
      <p:ext uri="{BB962C8B-B14F-4D97-AF65-F5344CB8AC3E}">
        <p14:creationId xmlns:p14="http://schemas.microsoft.com/office/powerpoint/2010/main" val="169173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B102-65B3-4876-A929-DF96D820BB0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What are railway lines or metro lines?</a:t>
            </a:r>
          </a:p>
        </p:txBody>
      </p:sp>
      <p:pic>
        <p:nvPicPr>
          <p:cNvPr id="5" name="Content Placeholder 4" descr="A yellow train on the tracks&#10;&#10;Description automatically generated with medium confidence">
            <a:extLst>
              <a:ext uri="{FF2B5EF4-FFF2-40B4-BE49-F238E27FC236}">
                <a16:creationId xmlns:a16="http://schemas.microsoft.com/office/drawing/2014/main" id="{E65A26DC-26E9-45DA-A712-8BDAECFDD2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1873" y="1839047"/>
            <a:ext cx="3556430" cy="3294928"/>
          </a:xfrm>
        </p:spPr>
      </p:pic>
      <p:sp>
        <p:nvSpPr>
          <p:cNvPr id="6" name="TextBox 5">
            <a:extLst>
              <a:ext uri="{FF2B5EF4-FFF2-40B4-BE49-F238E27FC236}">
                <a16:creationId xmlns:a16="http://schemas.microsoft.com/office/drawing/2014/main" id="{278BAC1D-ACCB-414D-9372-524C13811D87}"/>
              </a:ext>
            </a:extLst>
          </p:cNvPr>
          <p:cNvSpPr txBox="1"/>
          <p:nvPr/>
        </p:nvSpPr>
        <p:spPr>
          <a:xfrm>
            <a:off x="714375" y="1690688"/>
            <a:ext cx="663892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or railway lines are the tracks that metros or trains run 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North East there are 90 trains/metros run on the track everyday.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train weighs 40tonnes, that’s the same weight as 6 elephants!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train travel 50m.p.h, that’s the same speed as a car on the motorway.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takes a metro 150meters to stop in an emergency- that’s the length of one and a half football pitch.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make a metro move, it takes over 1500volts of electricity, that’s the same power as 125 car batteries!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48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9DC9-49DD-4F38-8E5A-BB0660C4B243}"/>
              </a:ext>
            </a:extLst>
          </p:cNvPr>
          <p:cNvSpPr>
            <a:spLocks noGrp="1"/>
          </p:cNvSpPr>
          <p:nvPr>
            <p:ph type="title"/>
          </p:nvPr>
        </p:nvSpPr>
        <p:spPr/>
        <p:txBody>
          <a:bodyPr>
            <a:normAutofit fontScale="90000"/>
          </a:bodyPr>
          <a:lstStyle/>
          <a:p>
            <a:r>
              <a:rPr lang="en-GB" dirty="0"/>
              <a:t>For two weeks starting the 15</a:t>
            </a:r>
            <a:r>
              <a:rPr lang="en-GB" baseline="30000" dirty="0"/>
              <a:t>th</a:t>
            </a:r>
            <a:r>
              <a:rPr lang="en-GB" dirty="0"/>
              <a:t> February, engineers will be working to fix the over head power cables. </a:t>
            </a:r>
          </a:p>
        </p:txBody>
      </p:sp>
      <p:pic>
        <p:nvPicPr>
          <p:cNvPr id="5" name="Content Placeholder 4" descr="A picture containing text&#10;&#10;Description automatically generated">
            <a:extLst>
              <a:ext uri="{FF2B5EF4-FFF2-40B4-BE49-F238E27FC236}">
                <a16:creationId xmlns:a16="http://schemas.microsoft.com/office/drawing/2014/main" id="{81BB45D5-8D62-4B8C-A9A8-D3CACEFD63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059" y="2597872"/>
            <a:ext cx="7429882" cy="2806844"/>
          </a:xfrm>
        </p:spPr>
      </p:pic>
    </p:spTree>
    <p:extLst>
      <p:ext uri="{BB962C8B-B14F-4D97-AF65-F5344CB8AC3E}">
        <p14:creationId xmlns:p14="http://schemas.microsoft.com/office/powerpoint/2010/main" val="405625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C7F2-13E5-46A3-BEF3-971B6E0E073D}"/>
              </a:ext>
            </a:extLst>
          </p:cNvPr>
          <p:cNvSpPr>
            <a:spLocks noGrp="1"/>
          </p:cNvSpPr>
          <p:nvPr>
            <p:ph type="title"/>
          </p:nvPr>
        </p:nvSpPr>
        <p:spPr/>
        <p:txBody>
          <a:bodyPr/>
          <a:lstStyle/>
          <a:p>
            <a:r>
              <a:rPr lang="en-GB" dirty="0"/>
              <a:t>They will be working….</a:t>
            </a:r>
          </a:p>
        </p:txBody>
      </p:sp>
      <p:pic>
        <p:nvPicPr>
          <p:cNvPr id="5" name="Content Placeholder 4" descr="Graphical user interface, website&#10;&#10;Description automatically generated">
            <a:extLst>
              <a:ext uri="{FF2B5EF4-FFF2-40B4-BE49-F238E27FC236}">
                <a16:creationId xmlns:a16="http://schemas.microsoft.com/office/drawing/2014/main" id="{FD317D64-9AE2-47D7-8DD0-2625FA4AC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9196" y="2137473"/>
            <a:ext cx="6953607" cy="3727642"/>
          </a:xfrm>
        </p:spPr>
      </p:pic>
    </p:spTree>
    <p:extLst>
      <p:ext uri="{BB962C8B-B14F-4D97-AF65-F5344CB8AC3E}">
        <p14:creationId xmlns:p14="http://schemas.microsoft.com/office/powerpoint/2010/main" val="188260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C20A4DB-9BE9-4434-AD55-0C7595B88A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614" y="0"/>
            <a:ext cx="10993892" cy="6116320"/>
          </a:xfrm>
        </p:spPr>
      </p:pic>
    </p:spTree>
    <p:extLst>
      <p:ext uri="{BB962C8B-B14F-4D97-AF65-F5344CB8AC3E}">
        <p14:creationId xmlns:p14="http://schemas.microsoft.com/office/powerpoint/2010/main" val="416207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8D51-9A71-4956-971B-AF280296C8F3}"/>
              </a:ext>
            </a:extLst>
          </p:cNvPr>
          <p:cNvSpPr>
            <a:spLocks noGrp="1"/>
          </p:cNvSpPr>
          <p:nvPr>
            <p:ph type="title"/>
          </p:nvPr>
        </p:nvSpPr>
        <p:spPr/>
        <p:txBody>
          <a:bodyPr/>
          <a:lstStyle/>
          <a:p>
            <a:endParaRPr lang="en-GB"/>
          </a:p>
        </p:txBody>
      </p:sp>
      <p:pic>
        <p:nvPicPr>
          <p:cNvPr id="5" name="Content Placeholder 4" descr="A picture containing text, person, hat, helmet&#10;&#10;Description automatically generated">
            <a:extLst>
              <a:ext uri="{FF2B5EF4-FFF2-40B4-BE49-F238E27FC236}">
                <a16:creationId xmlns:a16="http://schemas.microsoft.com/office/drawing/2014/main" id="{C9CF1564-4064-4A2F-90E5-9C17615EC8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241" y="-328136"/>
            <a:ext cx="11749759" cy="6492240"/>
          </a:xfrm>
        </p:spPr>
      </p:pic>
      <p:sp>
        <p:nvSpPr>
          <p:cNvPr id="6" name="TextBox 5">
            <a:extLst>
              <a:ext uri="{FF2B5EF4-FFF2-40B4-BE49-F238E27FC236}">
                <a16:creationId xmlns:a16="http://schemas.microsoft.com/office/drawing/2014/main" id="{46D2F02E-46C7-4AE6-A2F2-FD8D77E0F488}"/>
              </a:ext>
            </a:extLst>
          </p:cNvPr>
          <p:cNvSpPr txBox="1"/>
          <p:nvPr/>
        </p:nvSpPr>
        <p:spPr>
          <a:xfrm>
            <a:off x="184929" y="5168265"/>
            <a:ext cx="4129895" cy="14773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machine helps our engineers to tighten the overhead line.  We called it WIWO which stands for Wind In and Wind out.(real name is Catenary Installation Unit).</a:t>
            </a:r>
          </a:p>
        </p:txBody>
      </p:sp>
    </p:spTree>
    <p:extLst>
      <p:ext uri="{BB962C8B-B14F-4D97-AF65-F5344CB8AC3E}">
        <p14:creationId xmlns:p14="http://schemas.microsoft.com/office/powerpoint/2010/main" val="148414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spTree>
    <p:extLst>
      <p:ext uri="{BB962C8B-B14F-4D97-AF65-F5344CB8AC3E}">
        <p14:creationId xmlns:p14="http://schemas.microsoft.com/office/powerpoint/2010/main" val="42581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spTree>
    <p:extLst>
      <p:ext uri="{BB962C8B-B14F-4D97-AF65-F5344CB8AC3E}">
        <p14:creationId xmlns:p14="http://schemas.microsoft.com/office/powerpoint/2010/main" val="19057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823</Words>
  <Application>Microsoft Office PowerPoint</Application>
  <PresentationFormat>Widescreen</PresentationFormat>
  <Paragraphs>85</Paragraphs>
  <Slides>21</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Calibri Light</vt:lpstr>
      <vt:lpstr>Office Theme</vt:lpstr>
      <vt:lpstr>1_Office Theme</vt:lpstr>
      <vt:lpstr>Learning intention: to stay safe near railway / metro lines. </vt:lpstr>
      <vt:lpstr>PowerPoint Presentation</vt:lpstr>
      <vt:lpstr>What are railway lines or metro lines?</vt:lpstr>
      <vt:lpstr>For two weeks starting the 15th February, engineers will be working to fix the over head power cables. </vt:lpstr>
      <vt:lpstr>They will be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Cook, Sarah</cp:lastModifiedBy>
  <cp:revision>23</cp:revision>
  <dcterms:created xsi:type="dcterms:W3CDTF">2021-02-03T12:58:29Z</dcterms:created>
  <dcterms:modified xsi:type="dcterms:W3CDTF">2021-02-10T08:07:33Z</dcterms:modified>
</cp:coreProperties>
</file>