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DC2B-149D-4E1D-903A-51F9D41366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087BF7-EC53-4DD7-AF4E-EE914BEB5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212CE5-79B1-414D-8A8E-B8EC1CF194DB}"/>
              </a:ext>
            </a:extLst>
          </p:cNvPr>
          <p:cNvSpPr>
            <a:spLocks noGrp="1"/>
          </p:cNvSpPr>
          <p:nvPr>
            <p:ph type="dt" sz="half" idx="10"/>
          </p:nvPr>
        </p:nvSpPr>
        <p:spPr/>
        <p:txBody>
          <a:bodyPr/>
          <a:lstStyle/>
          <a:p>
            <a:fld id="{6B3FEE1E-BF95-4B5F-9B31-54A5A94AA1E2}" type="datetimeFigureOut">
              <a:rPr lang="en-GB" smtClean="0"/>
              <a:t>05/02/2021</a:t>
            </a:fld>
            <a:endParaRPr lang="en-GB"/>
          </a:p>
        </p:txBody>
      </p:sp>
      <p:sp>
        <p:nvSpPr>
          <p:cNvPr id="5" name="Footer Placeholder 4">
            <a:extLst>
              <a:ext uri="{FF2B5EF4-FFF2-40B4-BE49-F238E27FC236}">
                <a16:creationId xmlns:a16="http://schemas.microsoft.com/office/drawing/2014/main" id="{5E020C11-D21B-40E1-B188-E6451D8C7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C9B7AB-25AB-46EA-8C97-E05DF7A56F26}"/>
              </a:ext>
            </a:extLst>
          </p:cNvPr>
          <p:cNvSpPr>
            <a:spLocks noGrp="1"/>
          </p:cNvSpPr>
          <p:nvPr>
            <p:ph type="sldNum" sz="quarter" idx="12"/>
          </p:nvPr>
        </p:nvSpPr>
        <p:spPr/>
        <p:txBody>
          <a:bodyPr/>
          <a:lstStyle/>
          <a:p>
            <a:fld id="{1EDC7D9A-0D52-4BBE-9864-8811E6228E1F}" type="slidenum">
              <a:rPr lang="en-GB" smtClean="0"/>
              <a:t>‹#›</a:t>
            </a:fld>
            <a:endParaRPr lang="en-GB"/>
          </a:p>
        </p:txBody>
      </p:sp>
    </p:spTree>
    <p:extLst>
      <p:ext uri="{BB962C8B-B14F-4D97-AF65-F5344CB8AC3E}">
        <p14:creationId xmlns:p14="http://schemas.microsoft.com/office/powerpoint/2010/main" val="3131406822"/>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55C2-5B39-429D-BB37-5C62A639BB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1ADB53-C16F-45F8-BBE6-C99A3B6999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73DD6B-DF9B-423C-A3A0-4416DAF7B5EC}"/>
              </a:ext>
            </a:extLst>
          </p:cNvPr>
          <p:cNvSpPr>
            <a:spLocks noGrp="1"/>
          </p:cNvSpPr>
          <p:nvPr>
            <p:ph type="dt" sz="half" idx="10"/>
          </p:nvPr>
        </p:nvSpPr>
        <p:spPr/>
        <p:txBody>
          <a:bodyPr/>
          <a:lstStyle/>
          <a:p>
            <a:fld id="{6B3FEE1E-BF95-4B5F-9B31-54A5A94AA1E2}" type="datetimeFigureOut">
              <a:rPr lang="en-GB" smtClean="0"/>
              <a:t>05/02/2021</a:t>
            </a:fld>
            <a:endParaRPr lang="en-GB"/>
          </a:p>
        </p:txBody>
      </p:sp>
      <p:sp>
        <p:nvSpPr>
          <p:cNvPr id="5" name="Footer Placeholder 4">
            <a:extLst>
              <a:ext uri="{FF2B5EF4-FFF2-40B4-BE49-F238E27FC236}">
                <a16:creationId xmlns:a16="http://schemas.microsoft.com/office/drawing/2014/main" id="{857C2993-7042-45ED-A20D-1F5F3EDA0B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EF0F0-D2FD-4D86-AE1F-C78E331829C0}"/>
              </a:ext>
            </a:extLst>
          </p:cNvPr>
          <p:cNvSpPr>
            <a:spLocks noGrp="1"/>
          </p:cNvSpPr>
          <p:nvPr>
            <p:ph type="sldNum" sz="quarter" idx="12"/>
          </p:nvPr>
        </p:nvSpPr>
        <p:spPr/>
        <p:txBody>
          <a:bodyPr/>
          <a:lstStyle/>
          <a:p>
            <a:fld id="{1EDC7D9A-0D52-4BBE-9864-8811E6228E1F}" type="slidenum">
              <a:rPr lang="en-GB" smtClean="0"/>
              <a:t>‹#›</a:t>
            </a:fld>
            <a:endParaRPr lang="en-GB"/>
          </a:p>
        </p:txBody>
      </p:sp>
    </p:spTree>
    <p:extLst>
      <p:ext uri="{BB962C8B-B14F-4D97-AF65-F5344CB8AC3E}">
        <p14:creationId xmlns:p14="http://schemas.microsoft.com/office/powerpoint/2010/main" val="372349189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E115F9-BDBE-4486-927F-A32E450B52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DB053C-119C-4490-ACB7-AADB649CC4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28B3CC-CE36-4A78-BF90-F3DDFC375C90}"/>
              </a:ext>
            </a:extLst>
          </p:cNvPr>
          <p:cNvSpPr>
            <a:spLocks noGrp="1"/>
          </p:cNvSpPr>
          <p:nvPr>
            <p:ph type="dt" sz="half" idx="10"/>
          </p:nvPr>
        </p:nvSpPr>
        <p:spPr/>
        <p:txBody>
          <a:bodyPr/>
          <a:lstStyle/>
          <a:p>
            <a:fld id="{6B3FEE1E-BF95-4B5F-9B31-54A5A94AA1E2}" type="datetimeFigureOut">
              <a:rPr lang="en-GB" smtClean="0"/>
              <a:t>05/02/2021</a:t>
            </a:fld>
            <a:endParaRPr lang="en-GB"/>
          </a:p>
        </p:txBody>
      </p:sp>
      <p:sp>
        <p:nvSpPr>
          <p:cNvPr id="5" name="Footer Placeholder 4">
            <a:extLst>
              <a:ext uri="{FF2B5EF4-FFF2-40B4-BE49-F238E27FC236}">
                <a16:creationId xmlns:a16="http://schemas.microsoft.com/office/drawing/2014/main" id="{CA6D57CE-14AA-408F-A649-625341851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590846-F7EB-48A1-9615-2CB0EEF55AEC}"/>
              </a:ext>
            </a:extLst>
          </p:cNvPr>
          <p:cNvSpPr>
            <a:spLocks noGrp="1"/>
          </p:cNvSpPr>
          <p:nvPr>
            <p:ph type="sldNum" sz="quarter" idx="12"/>
          </p:nvPr>
        </p:nvSpPr>
        <p:spPr/>
        <p:txBody>
          <a:bodyPr/>
          <a:lstStyle/>
          <a:p>
            <a:fld id="{1EDC7D9A-0D52-4BBE-9864-8811E6228E1F}" type="slidenum">
              <a:rPr lang="en-GB" smtClean="0"/>
              <a:t>‹#›</a:t>
            </a:fld>
            <a:endParaRPr lang="en-GB"/>
          </a:p>
        </p:txBody>
      </p:sp>
    </p:spTree>
    <p:extLst>
      <p:ext uri="{BB962C8B-B14F-4D97-AF65-F5344CB8AC3E}">
        <p14:creationId xmlns:p14="http://schemas.microsoft.com/office/powerpoint/2010/main" val="975517139"/>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DB6A-8D66-4CEA-98F7-4FF4E686F1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9214F4-39EC-4496-8840-39A23C3EF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DFF068-BE96-4FFE-9D0C-C1138C3C3AEC}"/>
              </a:ext>
            </a:extLst>
          </p:cNvPr>
          <p:cNvSpPr>
            <a:spLocks noGrp="1"/>
          </p:cNvSpPr>
          <p:nvPr>
            <p:ph type="dt" sz="half" idx="10"/>
          </p:nvPr>
        </p:nvSpPr>
        <p:spPr/>
        <p:txBody>
          <a:bodyPr/>
          <a:lstStyle/>
          <a:p>
            <a:fld id="{6B3FEE1E-BF95-4B5F-9B31-54A5A94AA1E2}" type="datetimeFigureOut">
              <a:rPr lang="en-GB" smtClean="0"/>
              <a:t>05/02/2021</a:t>
            </a:fld>
            <a:endParaRPr lang="en-GB"/>
          </a:p>
        </p:txBody>
      </p:sp>
      <p:sp>
        <p:nvSpPr>
          <p:cNvPr id="5" name="Footer Placeholder 4">
            <a:extLst>
              <a:ext uri="{FF2B5EF4-FFF2-40B4-BE49-F238E27FC236}">
                <a16:creationId xmlns:a16="http://schemas.microsoft.com/office/drawing/2014/main" id="{AE254572-0AC4-4D69-9DF2-8F843E48E5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9D6F98-0D76-407A-9A05-D588B58161EF}"/>
              </a:ext>
            </a:extLst>
          </p:cNvPr>
          <p:cNvSpPr>
            <a:spLocks noGrp="1"/>
          </p:cNvSpPr>
          <p:nvPr>
            <p:ph type="sldNum" sz="quarter" idx="12"/>
          </p:nvPr>
        </p:nvSpPr>
        <p:spPr/>
        <p:txBody>
          <a:bodyPr/>
          <a:lstStyle/>
          <a:p>
            <a:fld id="{1EDC7D9A-0D52-4BBE-9864-8811E6228E1F}" type="slidenum">
              <a:rPr lang="en-GB" smtClean="0"/>
              <a:t>‹#›</a:t>
            </a:fld>
            <a:endParaRPr lang="en-GB"/>
          </a:p>
        </p:txBody>
      </p:sp>
    </p:spTree>
    <p:extLst>
      <p:ext uri="{BB962C8B-B14F-4D97-AF65-F5344CB8AC3E}">
        <p14:creationId xmlns:p14="http://schemas.microsoft.com/office/powerpoint/2010/main" val="3025431480"/>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4F78-ADF0-4728-A5F1-AB03FA85AE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D8134F-A578-46E4-BF9F-4F416C8CF8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D0FF7-767D-4ED4-A49E-9CF75B6F52A1}"/>
              </a:ext>
            </a:extLst>
          </p:cNvPr>
          <p:cNvSpPr>
            <a:spLocks noGrp="1"/>
          </p:cNvSpPr>
          <p:nvPr>
            <p:ph type="dt" sz="half" idx="10"/>
          </p:nvPr>
        </p:nvSpPr>
        <p:spPr/>
        <p:txBody>
          <a:bodyPr/>
          <a:lstStyle/>
          <a:p>
            <a:fld id="{6B3FEE1E-BF95-4B5F-9B31-54A5A94AA1E2}" type="datetimeFigureOut">
              <a:rPr lang="en-GB" smtClean="0"/>
              <a:t>05/02/2021</a:t>
            </a:fld>
            <a:endParaRPr lang="en-GB"/>
          </a:p>
        </p:txBody>
      </p:sp>
      <p:sp>
        <p:nvSpPr>
          <p:cNvPr id="5" name="Footer Placeholder 4">
            <a:extLst>
              <a:ext uri="{FF2B5EF4-FFF2-40B4-BE49-F238E27FC236}">
                <a16:creationId xmlns:a16="http://schemas.microsoft.com/office/drawing/2014/main" id="{C708E853-32CD-4145-8886-6D9E28F5C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CF6F78-12C4-4B0A-AE40-B4E8444D0636}"/>
              </a:ext>
            </a:extLst>
          </p:cNvPr>
          <p:cNvSpPr>
            <a:spLocks noGrp="1"/>
          </p:cNvSpPr>
          <p:nvPr>
            <p:ph type="sldNum" sz="quarter" idx="12"/>
          </p:nvPr>
        </p:nvSpPr>
        <p:spPr/>
        <p:txBody>
          <a:bodyPr/>
          <a:lstStyle/>
          <a:p>
            <a:fld id="{1EDC7D9A-0D52-4BBE-9864-8811E6228E1F}" type="slidenum">
              <a:rPr lang="en-GB" smtClean="0"/>
              <a:t>‹#›</a:t>
            </a:fld>
            <a:endParaRPr lang="en-GB"/>
          </a:p>
        </p:txBody>
      </p:sp>
    </p:spTree>
    <p:extLst>
      <p:ext uri="{BB962C8B-B14F-4D97-AF65-F5344CB8AC3E}">
        <p14:creationId xmlns:p14="http://schemas.microsoft.com/office/powerpoint/2010/main" val="427758340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85DC-F27F-46D3-9F17-5F290B12FC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A76225-270F-42CA-AC03-C0AAC46949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32703B-64E3-4350-9E29-3B8B6177A3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A0E710-B3A1-43A3-9486-855507F1BABB}"/>
              </a:ext>
            </a:extLst>
          </p:cNvPr>
          <p:cNvSpPr>
            <a:spLocks noGrp="1"/>
          </p:cNvSpPr>
          <p:nvPr>
            <p:ph type="dt" sz="half" idx="10"/>
          </p:nvPr>
        </p:nvSpPr>
        <p:spPr/>
        <p:txBody>
          <a:bodyPr/>
          <a:lstStyle/>
          <a:p>
            <a:fld id="{6B3FEE1E-BF95-4B5F-9B31-54A5A94AA1E2}" type="datetimeFigureOut">
              <a:rPr lang="en-GB" smtClean="0"/>
              <a:t>05/02/2021</a:t>
            </a:fld>
            <a:endParaRPr lang="en-GB"/>
          </a:p>
        </p:txBody>
      </p:sp>
      <p:sp>
        <p:nvSpPr>
          <p:cNvPr id="6" name="Footer Placeholder 5">
            <a:extLst>
              <a:ext uri="{FF2B5EF4-FFF2-40B4-BE49-F238E27FC236}">
                <a16:creationId xmlns:a16="http://schemas.microsoft.com/office/drawing/2014/main" id="{B13027F1-6A74-448B-9F0F-C52F8E87E0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C88A10-060D-474F-BAE8-F0F63D4A6418}"/>
              </a:ext>
            </a:extLst>
          </p:cNvPr>
          <p:cNvSpPr>
            <a:spLocks noGrp="1"/>
          </p:cNvSpPr>
          <p:nvPr>
            <p:ph type="sldNum" sz="quarter" idx="12"/>
          </p:nvPr>
        </p:nvSpPr>
        <p:spPr/>
        <p:txBody>
          <a:bodyPr/>
          <a:lstStyle/>
          <a:p>
            <a:fld id="{1EDC7D9A-0D52-4BBE-9864-8811E6228E1F}" type="slidenum">
              <a:rPr lang="en-GB" smtClean="0"/>
              <a:t>‹#›</a:t>
            </a:fld>
            <a:endParaRPr lang="en-GB"/>
          </a:p>
        </p:txBody>
      </p:sp>
    </p:spTree>
    <p:extLst>
      <p:ext uri="{BB962C8B-B14F-4D97-AF65-F5344CB8AC3E}">
        <p14:creationId xmlns:p14="http://schemas.microsoft.com/office/powerpoint/2010/main" val="2798583960"/>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D23D-C316-4248-9629-E64761F508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DC9279-DEED-44CF-A1F4-0051EA029D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D040C4-38F1-4D19-9B61-3C9796B9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78B728-BC6E-4CB9-BAE9-1661C0231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743D0A-4D40-486D-8B55-DF7C35683F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C003C6-12D1-47C0-A8D6-72EC40CEE282}"/>
              </a:ext>
            </a:extLst>
          </p:cNvPr>
          <p:cNvSpPr>
            <a:spLocks noGrp="1"/>
          </p:cNvSpPr>
          <p:nvPr>
            <p:ph type="dt" sz="half" idx="10"/>
          </p:nvPr>
        </p:nvSpPr>
        <p:spPr/>
        <p:txBody>
          <a:bodyPr/>
          <a:lstStyle/>
          <a:p>
            <a:fld id="{6B3FEE1E-BF95-4B5F-9B31-54A5A94AA1E2}" type="datetimeFigureOut">
              <a:rPr lang="en-GB" smtClean="0"/>
              <a:t>05/02/2021</a:t>
            </a:fld>
            <a:endParaRPr lang="en-GB"/>
          </a:p>
        </p:txBody>
      </p:sp>
      <p:sp>
        <p:nvSpPr>
          <p:cNvPr id="8" name="Footer Placeholder 7">
            <a:extLst>
              <a:ext uri="{FF2B5EF4-FFF2-40B4-BE49-F238E27FC236}">
                <a16:creationId xmlns:a16="http://schemas.microsoft.com/office/drawing/2014/main" id="{F6E9153A-4C93-4B99-AC32-65FCBF834C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739F37-F6D8-4F75-95CB-06777803719E}"/>
              </a:ext>
            </a:extLst>
          </p:cNvPr>
          <p:cNvSpPr>
            <a:spLocks noGrp="1"/>
          </p:cNvSpPr>
          <p:nvPr>
            <p:ph type="sldNum" sz="quarter" idx="12"/>
          </p:nvPr>
        </p:nvSpPr>
        <p:spPr/>
        <p:txBody>
          <a:bodyPr/>
          <a:lstStyle/>
          <a:p>
            <a:fld id="{1EDC7D9A-0D52-4BBE-9864-8811E6228E1F}" type="slidenum">
              <a:rPr lang="en-GB" smtClean="0"/>
              <a:t>‹#›</a:t>
            </a:fld>
            <a:endParaRPr lang="en-GB"/>
          </a:p>
        </p:txBody>
      </p:sp>
    </p:spTree>
    <p:extLst>
      <p:ext uri="{BB962C8B-B14F-4D97-AF65-F5344CB8AC3E}">
        <p14:creationId xmlns:p14="http://schemas.microsoft.com/office/powerpoint/2010/main" val="254678557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1F0F-6E5B-4F13-A21F-91B792776C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27DD08-43BB-47BC-9DC4-64825B59835B}"/>
              </a:ext>
            </a:extLst>
          </p:cNvPr>
          <p:cNvSpPr>
            <a:spLocks noGrp="1"/>
          </p:cNvSpPr>
          <p:nvPr>
            <p:ph type="dt" sz="half" idx="10"/>
          </p:nvPr>
        </p:nvSpPr>
        <p:spPr/>
        <p:txBody>
          <a:bodyPr/>
          <a:lstStyle/>
          <a:p>
            <a:fld id="{6B3FEE1E-BF95-4B5F-9B31-54A5A94AA1E2}" type="datetimeFigureOut">
              <a:rPr lang="en-GB" smtClean="0"/>
              <a:t>05/02/2021</a:t>
            </a:fld>
            <a:endParaRPr lang="en-GB"/>
          </a:p>
        </p:txBody>
      </p:sp>
      <p:sp>
        <p:nvSpPr>
          <p:cNvPr id="4" name="Footer Placeholder 3">
            <a:extLst>
              <a:ext uri="{FF2B5EF4-FFF2-40B4-BE49-F238E27FC236}">
                <a16:creationId xmlns:a16="http://schemas.microsoft.com/office/drawing/2014/main" id="{F73FB71A-ED26-48FB-8473-2C61102F1E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2FFFA-EB45-4F0A-9602-6EEEEC29CB0A}"/>
              </a:ext>
            </a:extLst>
          </p:cNvPr>
          <p:cNvSpPr>
            <a:spLocks noGrp="1"/>
          </p:cNvSpPr>
          <p:nvPr>
            <p:ph type="sldNum" sz="quarter" idx="12"/>
          </p:nvPr>
        </p:nvSpPr>
        <p:spPr/>
        <p:txBody>
          <a:bodyPr/>
          <a:lstStyle/>
          <a:p>
            <a:fld id="{1EDC7D9A-0D52-4BBE-9864-8811E6228E1F}" type="slidenum">
              <a:rPr lang="en-GB" smtClean="0"/>
              <a:t>‹#›</a:t>
            </a:fld>
            <a:endParaRPr lang="en-GB"/>
          </a:p>
        </p:txBody>
      </p:sp>
    </p:spTree>
    <p:extLst>
      <p:ext uri="{BB962C8B-B14F-4D97-AF65-F5344CB8AC3E}">
        <p14:creationId xmlns:p14="http://schemas.microsoft.com/office/powerpoint/2010/main" val="3700290885"/>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A391D-7327-4154-9FB2-3D6E21CA99AF}"/>
              </a:ext>
            </a:extLst>
          </p:cNvPr>
          <p:cNvSpPr>
            <a:spLocks noGrp="1"/>
          </p:cNvSpPr>
          <p:nvPr>
            <p:ph type="dt" sz="half" idx="10"/>
          </p:nvPr>
        </p:nvSpPr>
        <p:spPr/>
        <p:txBody>
          <a:bodyPr/>
          <a:lstStyle/>
          <a:p>
            <a:fld id="{6B3FEE1E-BF95-4B5F-9B31-54A5A94AA1E2}" type="datetimeFigureOut">
              <a:rPr lang="en-GB" smtClean="0"/>
              <a:t>05/02/2021</a:t>
            </a:fld>
            <a:endParaRPr lang="en-GB"/>
          </a:p>
        </p:txBody>
      </p:sp>
      <p:sp>
        <p:nvSpPr>
          <p:cNvPr id="3" name="Footer Placeholder 2">
            <a:extLst>
              <a:ext uri="{FF2B5EF4-FFF2-40B4-BE49-F238E27FC236}">
                <a16:creationId xmlns:a16="http://schemas.microsoft.com/office/drawing/2014/main" id="{E5F5735E-E4FE-47ED-B53C-A861E76618A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176205-9B7A-48A7-BB00-0918C2870E4F}"/>
              </a:ext>
            </a:extLst>
          </p:cNvPr>
          <p:cNvSpPr>
            <a:spLocks noGrp="1"/>
          </p:cNvSpPr>
          <p:nvPr>
            <p:ph type="sldNum" sz="quarter" idx="12"/>
          </p:nvPr>
        </p:nvSpPr>
        <p:spPr/>
        <p:txBody>
          <a:bodyPr/>
          <a:lstStyle/>
          <a:p>
            <a:fld id="{1EDC7D9A-0D52-4BBE-9864-8811E6228E1F}" type="slidenum">
              <a:rPr lang="en-GB" smtClean="0"/>
              <a:t>‹#›</a:t>
            </a:fld>
            <a:endParaRPr lang="en-GB"/>
          </a:p>
        </p:txBody>
      </p:sp>
    </p:spTree>
    <p:extLst>
      <p:ext uri="{BB962C8B-B14F-4D97-AF65-F5344CB8AC3E}">
        <p14:creationId xmlns:p14="http://schemas.microsoft.com/office/powerpoint/2010/main" val="154338117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1DA7-305B-4DD4-8326-A3B86EA1A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1028C0-0F54-4C14-8867-E90094C90E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8DBB7A-F586-4D2F-A121-783B47FFB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A162DE-6DF2-40D5-9B48-96A920DA1B14}"/>
              </a:ext>
            </a:extLst>
          </p:cNvPr>
          <p:cNvSpPr>
            <a:spLocks noGrp="1"/>
          </p:cNvSpPr>
          <p:nvPr>
            <p:ph type="dt" sz="half" idx="10"/>
          </p:nvPr>
        </p:nvSpPr>
        <p:spPr/>
        <p:txBody>
          <a:bodyPr/>
          <a:lstStyle/>
          <a:p>
            <a:fld id="{6B3FEE1E-BF95-4B5F-9B31-54A5A94AA1E2}" type="datetimeFigureOut">
              <a:rPr lang="en-GB" smtClean="0"/>
              <a:t>05/02/2021</a:t>
            </a:fld>
            <a:endParaRPr lang="en-GB"/>
          </a:p>
        </p:txBody>
      </p:sp>
      <p:sp>
        <p:nvSpPr>
          <p:cNvPr id="6" name="Footer Placeholder 5">
            <a:extLst>
              <a:ext uri="{FF2B5EF4-FFF2-40B4-BE49-F238E27FC236}">
                <a16:creationId xmlns:a16="http://schemas.microsoft.com/office/drawing/2014/main" id="{4B721004-62BC-4878-AA35-918CE56B9D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2451BB-9ECF-4844-A036-232233114374}"/>
              </a:ext>
            </a:extLst>
          </p:cNvPr>
          <p:cNvSpPr>
            <a:spLocks noGrp="1"/>
          </p:cNvSpPr>
          <p:nvPr>
            <p:ph type="sldNum" sz="quarter" idx="12"/>
          </p:nvPr>
        </p:nvSpPr>
        <p:spPr/>
        <p:txBody>
          <a:bodyPr/>
          <a:lstStyle/>
          <a:p>
            <a:fld id="{1EDC7D9A-0D52-4BBE-9864-8811E6228E1F}" type="slidenum">
              <a:rPr lang="en-GB" smtClean="0"/>
              <a:t>‹#›</a:t>
            </a:fld>
            <a:endParaRPr lang="en-GB"/>
          </a:p>
        </p:txBody>
      </p:sp>
    </p:spTree>
    <p:extLst>
      <p:ext uri="{BB962C8B-B14F-4D97-AF65-F5344CB8AC3E}">
        <p14:creationId xmlns:p14="http://schemas.microsoft.com/office/powerpoint/2010/main" val="4101834533"/>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85B4-F389-4F5F-8D54-48511867C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C0DD4B-1450-4C6B-B30B-D71CB669D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9E125E-FFBC-4D70-910B-44C4A1550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7BB2F-5B3C-407F-B79D-B6FF044C76EF}"/>
              </a:ext>
            </a:extLst>
          </p:cNvPr>
          <p:cNvSpPr>
            <a:spLocks noGrp="1"/>
          </p:cNvSpPr>
          <p:nvPr>
            <p:ph type="dt" sz="half" idx="10"/>
          </p:nvPr>
        </p:nvSpPr>
        <p:spPr/>
        <p:txBody>
          <a:bodyPr/>
          <a:lstStyle/>
          <a:p>
            <a:fld id="{6B3FEE1E-BF95-4B5F-9B31-54A5A94AA1E2}" type="datetimeFigureOut">
              <a:rPr lang="en-GB" smtClean="0"/>
              <a:t>05/02/2021</a:t>
            </a:fld>
            <a:endParaRPr lang="en-GB"/>
          </a:p>
        </p:txBody>
      </p:sp>
      <p:sp>
        <p:nvSpPr>
          <p:cNvPr id="6" name="Footer Placeholder 5">
            <a:extLst>
              <a:ext uri="{FF2B5EF4-FFF2-40B4-BE49-F238E27FC236}">
                <a16:creationId xmlns:a16="http://schemas.microsoft.com/office/drawing/2014/main" id="{FF0D329E-30F5-4542-AE0D-C1483BFC6D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6412F9-B53C-44E7-80F4-8BD8FEAACB6B}"/>
              </a:ext>
            </a:extLst>
          </p:cNvPr>
          <p:cNvSpPr>
            <a:spLocks noGrp="1"/>
          </p:cNvSpPr>
          <p:nvPr>
            <p:ph type="sldNum" sz="quarter" idx="12"/>
          </p:nvPr>
        </p:nvSpPr>
        <p:spPr/>
        <p:txBody>
          <a:bodyPr/>
          <a:lstStyle/>
          <a:p>
            <a:fld id="{1EDC7D9A-0D52-4BBE-9864-8811E6228E1F}" type="slidenum">
              <a:rPr lang="en-GB" smtClean="0"/>
              <a:t>‹#›</a:t>
            </a:fld>
            <a:endParaRPr lang="en-GB"/>
          </a:p>
        </p:txBody>
      </p:sp>
    </p:spTree>
    <p:extLst>
      <p:ext uri="{BB962C8B-B14F-4D97-AF65-F5344CB8AC3E}">
        <p14:creationId xmlns:p14="http://schemas.microsoft.com/office/powerpoint/2010/main" val="1641169528"/>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429A9-64A3-4D3D-AE46-09FCC69F0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1CDE6F-BD3F-4820-8F1A-DEF8067D1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23CBBE-CD25-4B5B-925A-710EB935A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FEE1E-BF95-4B5F-9B31-54A5A94AA1E2}" type="datetimeFigureOut">
              <a:rPr lang="en-GB" smtClean="0"/>
              <a:t>05/02/2021</a:t>
            </a:fld>
            <a:endParaRPr lang="en-GB"/>
          </a:p>
        </p:txBody>
      </p:sp>
      <p:sp>
        <p:nvSpPr>
          <p:cNvPr id="5" name="Footer Placeholder 4">
            <a:extLst>
              <a:ext uri="{FF2B5EF4-FFF2-40B4-BE49-F238E27FC236}">
                <a16:creationId xmlns:a16="http://schemas.microsoft.com/office/drawing/2014/main" id="{E118161F-5D24-4CB8-B795-15F6AF00A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3527B9-D538-4E4D-A8BD-A18436A9D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C7D9A-0D52-4BBE-9864-8811E6228E1F}" type="slidenum">
              <a:rPr lang="en-GB" smtClean="0"/>
              <a:t>‹#›</a:t>
            </a:fld>
            <a:endParaRPr lang="en-GB"/>
          </a:p>
        </p:txBody>
      </p:sp>
    </p:spTree>
    <p:extLst>
      <p:ext uri="{BB962C8B-B14F-4D97-AF65-F5344CB8AC3E}">
        <p14:creationId xmlns:p14="http://schemas.microsoft.com/office/powerpoint/2010/main" val="2441313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BF1D-A657-42E3-B0F0-391274DF912E}"/>
              </a:ext>
            </a:extLst>
          </p:cNvPr>
          <p:cNvSpPr>
            <a:spLocks noGrp="1"/>
          </p:cNvSpPr>
          <p:nvPr>
            <p:ph type="ctrTitle"/>
          </p:nvPr>
        </p:nvSpPr>
        <p:spPr/>
        <p:txBody>
          <a:bodyPr/>
          <a:lstStyle/>
          <a:p>
            <a:r>
              <a:rPr lang="en-GB" dirty="0"/>
              <a:t>Learning intention</a:t>
            </a:r>
            <a:br>
              <a:rPr lang="en-GB" dirty="0"/>
            </a:br>
            <a:r>
              <a:rPr lang="en-GB" dirty="0"/>
              <a:t>How iron age people lived</a:t>
            </a:r>
          </a:p>
        </p:txBody>
      </p:sp>
      <p:sp>
        <p:nvSpPr>
          <p:cNvPr id="3" name="Subtitle 2">
            <a:extLst>
              <a:ext uri="{FF2B5EF4-FFF2-40B4-BE49-F238E27FC236}">
                <a16:creationId xmlns:a16="http://schemas.microsoft.com/office/drawing/2014/main" id="{29ECE888-E62D-4919-9B57-041E5D88E574}"/>
              </a:ext>
            </a:extLst>
          </p:cNvPr>
          <p:cNvSpPr>
            <a:spLocks noGrp="1"/>
          </p:cNvSpPr>
          <p:nvPr>
            <p:ph type="subTitle" idx="1"/>
          </p:nvPr>
        </p:nvSpPr>
        <p:spPr/>
        <p:txBody>
          <a:bodyPr/>
          <a:lstStyle/>
          <a:p>
            <a:endParaRPr lang="en-GB"/>
          </a:p>
        </p:txBody>
      </p:sp>
      <p:pic>
        <p:nvPicPr>
          <p:cNvPr id="4" name="Recorded Sound">
            <a:hlinkClick r:id="" action="ppaction://media"/>
            <a:extLst>
              <a:ext uri="{FF2B5EF4-FFF2-40B4-BE49-F238E27FC236}">
                <a16:creationId xmlns:a16="http://schemas.microsoft.com/office/drawing/2014/main" id="{F853AEB2-CF40-4E32-9D52-2B12C72C54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4217919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897108C-3DA0-4FA3-8154-50A2729546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0" r="2" b="2"/>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C4B51D-36DA-44B1-B562-967A144C8C45}"/>
              </a:ext>
            </a:extLst>
          </p:cNvPr>
          <p:cNvSpPr>
            <a:spLocks noGrp="1"/>
          </p:cNvSpPr>
          <p:nvPr>
            <p:ph type="title"/>
          </p:nvPr>
        </p:nvSpPr>
        <p:spPr>
          <a:xfrm>
            <a:off x="371094" y="1161287"/>
            <a:ext cx="3438144" cy="1848243"/>
          </a:xfrm>
        </p:spPr>
        <p:txBody>
          <a:bodyPr anchor="b">
            <a:normAutofit/>
          </a:bodyPr>
          <a:lstStyle/>
          <a:p>
            <a:r>
              <a:rPr lang="en-GB" sz="2800" dirty="0">
                <a:effectLst/>
                <a:latin typeface="Arial" panose="020B0604020202020204" pitchFamily="34" charset="0"/>
                <a:ea typeface="Calibri" panose="020F0502020204030204" pitchFamily="34" charset="0"/>
                <a:cs typeface="Times New Roman" panose="02020603050405020304" pitchFamily="18" charset="0"/>
              </a:rPr>
              <a:t>Living in an Iron Age Hillfort.</a:t>
            </a:r>
            <a:br>
              <a:rPr lang="en-GB" sz="2800" dirty="0">
                <a:effectLst/>
                <a:latin typeface="Arial" panose="020B0604020202020204" pitchFamily="34" charset="0"/>
                <a:ea typeface="Calibri" panose="020F0502020204030204" pitchFamily="34" charset="0"/>
                <a:cs typeface="Times New Roman" panose="02020603050405020304" pitchFamily="18" charset="0"/>
              </a:rPr>
            </a:br>
            <a:br>
              <a:rPr lang="en-GB" sz="2800" dirty="0">
                <a:effectLst/>
                <a:latin typeface="Arial" panose="020B0604020202020204" pitchFamily="34" charset="0"/>
                <a:ea typeface="Calibri" panose="020F0502020204030204" pitchFamily="34" charset="0"/>
                <a:cs typeface="Times New Roman" panose="02020603050405020304" pitchFamily="18" charset="0"/>
              </a:rPr>
            </a:br>
            <a:endParaRPr lang="en-GB" sz="2800" dirty="0"/>
          </a:p>
        </p:txBody>
      </p:sp>
      <p:pic>
        <p:nvPicPr>
          <p:cNvPr id="4" name="Recorded Sound">
            <a:hlinkClick r:id="" action="ppaction://media"/>
            <a:extLst>
              <a:ext uri="{FF2B5EF4-FFF2-40B4-BE49-F238E27FC236}">
                <a16:creationId xmlns:a16="http://schemas.microsoft.com/office/drawing/2014/main" id="{EAD648A6-8DCE-4904-91F3-E32E2595A6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7058640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0">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2">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4">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2673CF-8C6E-4206-9DA4-83F10854B61D}"/>
              </a:ext>
            </a:extLst>
          </p:cNvPr>
          <p:cNvSpPr>
            <a:spLocks noGrp="1"/>
          </p:cNvSpPr>
          <p:nvPr>
            <p:ph idx="1"/>
          </p:nvPr>
        </p:nvSpPr>
        <p:spPr>
          <a:xfrm>
            <a:off x="612648" y="1371599"/>
            <a:ext cx="6272784" cy="5191125"/>
          </a:xfrm>
        </p:spPr>
        <p:txBody>
          <a:bodyPr>
            <a:normAutofit/>
          </a:bodyPr>
          <a:lstStyle/>
          <a:p>
            <a:pPr marL="0" indent="0">
              <a:lnSpc>
                <a:spcPct val="170000"/>
              </a:lnSpc>
              <a:spcAft>
                <a:spcPts val="800"/>
              </a:spcAft>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Roundhouses could be anything from about 4 metres to 10 metres wide. They had pointed roofs and were made from wooden beams. The walls were either stone or made with wattle and daub (woven wood plastered with straw and mud). </a:t>
            </a:r>
          </a:p>
          <a:p>
            <a:pPr marL="0" indent="0">
              <a:lnSpc>
                <a:spcPct val="170000"/>
              </a:lnSpc>
              <a:spcAft>
                <a:spcPts val="800"/>
              </a:spcAft>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There was a pole in the centre of the roundhouse which supported other poles which spread out to form the roof. The roof was thatched (covered) with grass or straw. The door was decorated with carvings and plants and herbs to keep evil spirits away. </a:t>
            </a:r>
          </a:p>
          <a:p>
            <a:pPr marL="0" indent="0">
              <a:lnSpc>
                <a:spcPct val="170000"/>
              </a:lnSpc>
              <a:spcAft>
                <a:spcPts val="800"/>
              </a:spcAft>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One family would live together in one large room. Sometimes the larger roundhouses could have more than one family living in them.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70000"/>
              </a:lnSpc>
              <a:buNone/>
            </a:pPr>
            <a:endParaRPr lang="en-GB" sz="1600" dirty="0"/>
          </a:p>
        </p:txBody>
      </p:sp>
      <p:pic>
        <p:nvPicPr>
          <p:cNvPr id="5" name="Picture 4" descr="Image result for diagram of a round house">
            <a:extLst>
              <a:ext uri="{FF2B5EF4-FFF2-40B4-BE49-F238E27FC236}">
                <a16:creationId xmlns:a16="http://schemas.microsoft.com/office/drawing/2014/main" id="{47CB2989-1567-479D-91C8-C1966254F171}"/>
              </a:ext>
            </a:extLst>
          </p:cNvPr>
          <p:cNvPicPr/>
          <p:nvPr/>
        </p:nvPicPr>
        <p:blipFill rotWithShape="1">
          <a:blip r:embed="rId4">
            <a:extLst>
              <a:ext uri="{28A0092B-C50C-407E-A947-70E740481C1C}">
                <a14:useLocalDpi xmlns:a14="http://schemas.microsoft.com/office/drawing/2010/main" val="0"/>
              </a:ext>
            </a:extLst>
          </a:blip>
          <a:srcRect l="5420" r="2827" b="-4"/>
          <a:stretch/>
        </p:blipFill>
        <p:spPr bwMode="auto">
          <a:xfrm>
            <a:off x="7684008" y="3172968"/>
            <a:ext cx="4507992" cy="3685032"/>
          </a:xfrm>
          <a:prstGeom prst="rect">
            <a:avLst/>
          </a:prstGeom>
          <a:noFill/>
        </p:spPr>
      </p:pic>
      <p:pic>
        <p:nvPicPr>
          <p:cNvPr id="20" name="Picture 19" descr="Artists impression showing an Ironage mud house">
            <a:extLst>
              <a:ext uri="{FF2B5EF4-FFF2-40B4-BE49-F238E27FC236}">
                <a16:creationId xmlns:a16="http://schemas.microsoft.com/office/drawing/2014/main" id="{16B3BC54-14FC-4F54-BE92-0405363651A2}"/>
              </a:ext>
            </a:extLst>
          </p:cNvPr>
          <p:cNvPicPr/>
          <p:nvPr/>
        </p:nvPicPr>
        <p:blipFill rotWithShape="1">
          <a:blip r:embed="rId5">
            <a:extLst>
              <a:ext uri="{28A0092B-C50C-407E-A947-70E740481C1C}">
                <a14:useLocalDpi xmlns:a14="http://schemas.microsoft.com/office/drawing/2010/main" val="0"/>
              </a:ext>
            </a:extLst>
          </a:blip>
          <a:srcRect l="2387" r="-1" b="-1"/>
          <a:stretch/>
        </p:blipFill>
        <p:spPr bwMode="auto">
          <a:xfrm>
            <a:off x="8178348" y="165059"/>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p:spPr>
      </p:pic>
      <p:sp>
        <p:nvSpPr>
          <p:cNvPr id="2" name="Title 1">
            <a:extLst>
              <a:ext uri="{FF2B5EF4-FFF2-40B4-BE49-F238E27FC236}">
                <a16:creationId xmlns:a16="http://schemas.microsoft.com/office/drawing/2014/main" id="{4B34BF8A-56CA-41FD-8CC7-76BFE6CA6EEE}"/>
              </a:ext>
            </a:extLst>
          </p:cNvPr>
          <p:cNvSpPr>
            <a:spLocks noGrp="1"/>
          </p:cNvSpPr>
          <p:nvPr>
            <p:ph type="title"/>
          </p:nvPr>
        </p:nvSpPr>
        <p:spPr>
          <a:xfrm>
            <a:off x="621791" y="-499375"/>
            <a:ext cx="7421377" cy="1536192"/>
          </a:xfrm>
        </p:spPr>
        <p:txBody>
          <a:bodyPr anchor="b">
            <a:normAutofit/>
          </a:bodyPr>
          <a:lstStyle/>
          <a:p>
            <a:r>
              <a:rPr lang="en-GB" sz="5200" u="sng" dirty="0"/>
              <a:t>Iron age roundhouses</a:t>
            </a:r>
          </a:p>
        </p:txBody>
      </p:sp>
      <p:pic>
        <p:nvPicPr>
          <p:cNvPr id="6" name="Recorded Sound">
            <a:hlinkClick r:id="" action="ppaction://media"/>
            <a:extLst>
              <a:ext uri="{FF2B5EF4-FFF2-40B4-BE49-F238E27FC236}">
                <a16:creationId xmlns:a16="http://schemas.microsoft.com/office/drawing/2014/main" id="{D9A2F181-4FA5-4B3F-858D-0B800A7A68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3028330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93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79BD237D-AD41-4675-B325-206F2FBE25BD}"/>
              </a:ext>
            </a:extLst>
          </p:cNvPr>
          <p:cNvPicPr/>
          <p:nvPr/>
        </p:nvPicPr>
        <p:blipFill rotWithShape="1">
          <a:blip r:embed="rId4">
            <a:extLst>
              <a:ext uri="{28A0092B-C50C-407E-A947-70E740481C1C}">
                <a14:useLocalDpi xmlns:a14="http://schemas.microsoft.com/office/drawing/2010/main" val="0"/>
              </a:ext>
            </a:extLst>
          </a:blip>
          <a:srcRect l="149" r="2" b="1"/>
          <a:stretch/>
        </p:blipFill>
        <p:spPr bwMode="auto">
          <a:xfrm>
            <a:off x="7684008" y="10"/>
            <a:ext cx="4507992" cy="2934576"/>
          </a:xfrm>
          <a:prstGeom prst="rect">
            <a:avLst/>
          </a:prstGeom>
          <a:noFill/>
        </p:spPr>
      </p:pic>
      <p:sp>
        <p:nvSpPr>
          <p:cNvPr id="29" name="Rectangle 28">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402418-B47A-4B24-A08F-E724BB50171C}"/>
              </a:ext>
            </a:extLst>
          </p:cNvPr>
          <p:cNvSpPr>
            <a:spLocks noGrp="1"/>
          </p:cNvSpPr>
          <p:nvPr>
            <p:ph idx="1"/>
          </p:nvPr>
        </p:nvSpPr>
        <p:spPr>
          <a:xfrm>
            <a:off x="612648" y="495300"/>
            <a:ext cx="6272784" cy="5686044"/>
          </a:xfrm>
        </p:spPr>
        <p:txBody>
          <a:bodyPr>
            <a:normAutofit fontScale="92500" lnSpcReduction="10000"/>
          </a:bodyPr>
          <a:lstStyle/>
          <a:p>
            <a:pPr marL="0" indent="0">
              <a:lnSpc>
                <a:spcPct val="150000"/>
              </a:lnSpc>
              <a:spcAft>
                <a:spcPts val="8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A roundhouse was lit and heated by a fire built into a clay and stone hearth in the middle of the floor. The smoke would get out through the thatch so there was no need for a chimney. A bronze or iron cauldron (pot) would be hung above the fire for cooking food. Some food that had been preserved in salt or smoked would hang from the ceiling. (no fridges then!)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might have been a loom in the larger more wealthy houses to make clothes. Around the walls would have been benches used for sleeping.</a:t>
            </a:r>
          </a:p>
          <a:p>
            <a:pPr marL="0" indent="0">
              <a:lnSpc>
                <a:spcPct val="150000"/>
              </a:lnSpc>
              <a:spcAft>
                <a:spcPts val="800"/>
              </a:spcAft>
              <a:buNone/>
            </a:pPr>
            <a:r>
              <a:rPr lang="en-GB" sz="1800" dirty="0">
                <a:latin typeface="Arial" panose="020B0604020202020204" pitchFamily="34" charset="0"/>
                <a:ea typeface="Calibri" panose="020F0502020204030204" pitchFamily="34" charset="0"/>
                <a:cs typeface="Times New Roman" panose="02020603050405020304" pitchFamily="18" charset="0"/>
              </a:rPr>
              <a:t>Simple furniture such as a table and a chest would have been made from wood. </a:t>
            </a:r>
          </a:p>
          <a:p>
            <a:pPr marL="0" indent="0">
              <a:lnSpc>
                <a:spcPct val="150000"/>
              </a:lnSpc>
              <a:spcAft>
                <a:spcPts val="800"/>
              </a:spcAft>
              <a:buNone/>
            </a:pPr>
            <a:r>
              <a:rPr lang="en-GB" sz="1800" dirty="0">
                <a:latin typeface="Arial" panose="020B0604020202020204" pitchFamily="34" charset="0"/>
                <a:ea typeface="Calibri" panose="020F0502020204030204" pitchFamily="34" charset="0"/>
                <a:cs typeface="Times New Roman" panose="02020603050405020304" pitchFamily="18" charset="0"/>
              </a:rPr>
              <a:t>Tools and weapons would have been kept close as they were treasured possessions.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mage result for diagram of a round house">
            <a:extLst>
              <a:ext uri="{FF2B5EF4-FFF2-40B4-BE49-F238E27FC236}">
                <a16:creationId xmlns:a16="http://schemas.microsoft.com/office/drawing/2014/main" id="{1C70D7E5-D63A-47DF-8E83-EBB3608FF049}"/>
              </a:ext>
            </a:extLst>
          </p:cNvPr>
          <p:cNvPicPr/>
          <p:nvPr/>
        </p:nvPicPr>
        <p:blipFill rotWithShape="1">
          <a:blip r:embed="rId5">
            <a:extLst>
              <a:ext uri="{28A0092B-C50C-407E-A947-70E740481C1C}">
                <a14:useLocalDpi xmlns:a14="http://schemas.microsoft.com/office/drawing/2010/main" val="0"/>
              </a:ext>
            </a:extLst>
          </a:blip>
          <a:srcRect l="5124" r="3123" b="-4"/>
          <a:stretch/>
        </p:blipFill>
        <p:spPr bwMode="auto">
          <a:xfrm>
            <a:off x="7684008" y="3172968"/>
            <a:ext cx="4507992" cy="3685032"/>
          </a:xfrm>
          <a:prstGeom prst="rect">
            <a:avLst/>
          </a:prstGeom>
          <a:noFill/>
        </p:spPr>
      </p:pic>
      <p:pic>
        <p:nvPicPr>
          <p:cNvPr id="2" name="Recorded Sound">
            <a:hlinkClick r:id="" action="ppaction://media"/>
            <a:extLst>
              <a:ext uri="{FF2B5EF4-FFF2-40B4-BE49-F238E27FC236}">
                <a16:creationId xmlns:a16="http://schemas.microsoft.com/office/drawing/2014/main" id="{EE127CCA-26F9-45E0-A2B5-2A79B3D144B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9823639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E16A3-FC08-49D9-8137-B0DDA0328470}"/>
              </a:ext>
            </a:extLst>
          </p:cNvPr>
          <p:cNvSpPr>
            <a:spLocks noGrp="1"/>
          </p:cNvSpPr>
          <p:nvPr>
            <p:ph type="title"/>
          </p:nvPr>
        </p:nvSpPr>
        <p:spPr>
          <a:xfrm>
            <a:off x="648929" y="557190"/>
            <a:ext cx="5170852" cy="185760"/>
          </a:xfrm>
        </p:spPr>
        <p:txBody>
          <a:bodyPr>
            <a:normAutofit fontScale="90000"/>
          </a:bodyPr>
          <a:lstStyle/>
          <a:p>
            <a:r>
              <a:rPr lang="en-GB" sz="4000" dirty="0"/>
              <a:t>Task</a:t>
            </a:r>
          </a:p>
        </p:txBody>
      </p:sp>
      <p:sp>
        <p:nvSpPr>
          <p:cNvPr id="3" name="Content Placeholder 2">
            <a:extLst>
              <a:ext uri="{FF2B5EF4-FFF2-40B4-BE49-F238E27FC236}">
                <a16:creationId xmlns:a16="http://schemas.microsoft.com/office/drawing/2014/main" id="{6E5289C5-5D7C-49BA-9672-64CEFD83CA58}"/>
              </a:ext>
            </a:extLst>
          </p:cNvPr>
          <p:cNvSpPr>
            <a:spLocks noGrp="1"/>
          </p:cNvSpPr>
          <p:nvPr>
            <p:ph idx="1"/>
          </p:nvPr>
        </p:nvSpPr>
        <p:spPr>
          <a:xfrm>
            <a:off x="639536" y="878890"/>
            <a:ext cx="7805247" cy="6386132"/>
          </a:xfrm>
        </p:spPr>
        <p:txBody>
          <a:bodyPr>
            <a:normAutofit/>
          </a:bodyPr>
          <a:lstStyle/>
          <a:p>
            <a:pPr marL="0" lvl="0" indent="0">
              <a:lnSpc>
                <a:spcPct val="100000"/>
              </a:lnSpc>
              <a:spcAft>
                <a:spcPts val="800"/>
              </a:spcAft>
              <a:buNone/>
              <a:tabLst>
                <a:tab pos="457200" algn="l"/>
              </a:tabLst>
            </a:pPr>
            <a:r>
              <a:rPr lang="en-GB" sz="1600" dirty="0">
                <a:effectLst/>
                <a:latin typeface="Arial" panose="020B0604020202020204" pitchFamily="34" charset="0"/>
                <a:ea typeface="Calibri" panose="020F0502020204030204" pitchFamily="34" charset="0"/>
                <a:cs typeface="Times New Roman" panose="02020603050405020304" pitchFamily="18" charset="0"/>
              </a:rPr>
              <a:t>Draw a plan of a roundhouse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en-GB" sz="1600" dirty="0">
                <a:effectLst/>
                <a:latin typeface="Arial" panose="020B0604020202020204" pitchFamily="34" charset="0"/>
                <a:ea typeface="Calibri" panose="020F0502020204030204" pitchFamily="34" charset="0"/>
                <a:cs typeface="Times New Roman" panose="02020603050405020304" pitchFamily="18" charset="0"/>
              </a:rPr>
              <a:t>What might it have looked like?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en-GB" sz="1600" dirty="0">
                <a:effectLst/>
                <a:latin typeface="Arial" panose="020B0604020202020204" pitchFamily="34" charset="0"/>
                <a:ea typeface="Calibri" panose="020F0502020204030204" pitchFamily="34" charset="0"/>
                <a:cs typeface="Times New Roman" panose="02020603050405020304" pitchFamily="18" charset="0"/>
              </a:rPr>
              <a:t>Remember to include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en-GB" sz="1600" dirty="0">
                <a:effectLst/>
                <a:latin typeface="Arial" panose="020B0604020202020204" pitchFamily="34" charset="0"/>
                <a:ea typeface="Calibri" panose="020F0502020204030204" pitchFamily="34" charset="0"/>
                <a:cs typeface="Times New Roman" panose="02020603050405020304" pitchFamily="18" charset="0"/>
              </a:rPr>
              <a:t>A central pole          Fire and cauldron	Benches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en-GB" sz="1600" dirty="0">
                <a:effectLst/>
                <a:latin typeface="Arial" panose="020B0604020202020204" pitchFamily="34" charset="0"/>
                <a:ea typeface="Calibri" panose="020F0502020204030204" pitchFamily="34" charset="0"/>
                <a:cs typeface="Times New Roman" panose="02020603050405020304" pitchFamily="18" charset="0"/>
              </a:rPr>
              <a:t>Animal skins	Low wooden table	Wooden chest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en-GB" sz="1600" dirty="0">
                <a:effectLst/>
                <a:latin typeface="Arial" panose="020B0604020202020204" pitchFamily="34" charset="0"/>
                <a:ea typeface="Calibri" panose="020F0502020204030204" pitchFamily="34" charset="0"/>
                <a:cs typeface="Times New Roman" panose="02020603050405020304" pitchFamily="18" charset="0"/>
              </a:rPr>
              <a:t>Loom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en-GB" sz="1600" dirty="0">
                <a:effectLst/>
                <a:latin typeface="Arial" panose="020B0604020202020204" pitchFamily="34" charset="0"/>
                <a:ea typeface="Calibri" panose="020F0502020204030204" pitchFamily="34" charset="0"/>
              </a:rPr>
              <a:t>What else could you include?</a:t>
            </a:r>
          </a:p>
          <a:p>
            <a:pPr>
              <a:lnSpc>
                <a:spcPct val="100000"/>
              </a:lnSpc>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buNone/>
            </a:pPr>
            <a:r>
              <a:rPr lang="en-GB" sz="1600" dirty="0">
                <a:effectLst/>
                <a:latin typeface="Arial" panose="020B0604020202020204" pitchFamily="34" charset="0"/>
                <a:ea typeface="Calibri" panose="020F0502020204030204" pitchFamily="34" charset="0"/>
                <a:cs typeface="Times New Roman" panose="02020603050405020304" pitchFamily="18" charset="0"/>
              </a:rPr>
              <a:t>Think about: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Food storage and cooking- what equipment would they need?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What would they cook 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sleeping- blankets/wool/skins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defence – weapons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GB" sz="600" dirty="0"/>
          </a:p>
        </p:txBody>
      </p:sp>
      <p:pic>
        <p:nvPicPr>
          <p:cNvPr id="6" name="Picture 5">
            <a:extLst>
              <a:ext uri="{FF2B5EF4-FFF2-40B4-BE49-F238E27FC236}">
                <a16:creationId xmlns:a16="http://schemas.microsoft.com/office/drawing/2014/main" id="{AE0E6389-5F0D-4DE8-BCB4-87C00ADC2F60}"/>
              </a:ext>
            </a:extLst>
          </p:cNvPr>
          <p:cNvPicPr>
            <a:picLocks noChangeAspect="1"/>
          </p:cNvPicPr>
          <p:nvPr/>
        </p:nvPicPr>
        <p:blipFill>
          <a:blip r:embed="rId4"/>
          <a:stretch>
            <a:fillRect/>
          </a:stretch>
        </p:blipFill>
        <p:spPr>
          <a:xfrm>
            <a:off x="7013360" y="742950"/>
            <a:ext cx="4343796" cy="3920949"/>
          </a:xfrm>
          <a:prstGeom prst="rect">
            <a:avLst/>
          </a:prstGeom>
        </p:spPr>
      </p:pic>
      <p:sp>
        <p:nvSpPr>
          <p:cNvPr id="7" name="TextBox 6">
            <a:extLst>
              <a:ext uri="{FF2B5EF4-FFF2-40B4-BE49-F238E27FC236}">
                <a16:creationId xmlns:a16="http://schemas.microsoft.com/office/drawing/2014/main" id="{5ABFE400-E069-48C4-A8A1-2AEA1F80F16E}"/>
              </a:ext>
            </a:extLst>
          </p:cNvPr>
          <p:cNvSpPr txBox="1"/>
          <p:nvPr/>
        </p:nvSpPr>
        <p:spPr>
          <a:xfrm>
            <a:off x="6951216" y="5083683"/>
            <a:ext cx="4797660" cy="646331"/>
          </a:xfrm>
          <a:prstGeom prst="rect">
            <a:avLst/>
          </a:prstGeom>
          <a:noFill/>
        </p:spPr>
        <p:txBody>
          <a:bodyPr wrap="none" rtlCol="0">
            <a:spAutoFit/>
          </a:bodyPr>
          <a:lstStyle/>
          <a:p>
            <a:r>
              <a:rPr lang="en-GB" dirty="0"/>
              <a:t>Draw a circle  (a saucer or small plate might help)</a:t>
            </a:r>
          </a:p>
          <a:p>
            <a:r>
              <a:rPr lang="en-GB" dirty="0"/>
              <a:t>Include a door way and label neatly.</a:t>
            </a:r>
          </a:p>
        </p:txBody>
      </p:sp>
      <p:pic>
        <p:nvPicPr>
          <p:cNvPr id="8" name="Recorded Sound">
            <a:hlinkClick r:id="" action="ppaction://media"/>
            <a:extLst>
              <a:ext uri="{FF2B5EF4-FFF2-40B4-BE49-F238E27FC236}">
                <a16:creationId xmlns:a16="http://schemas.microsoft.com/office/drawing/2014/main" id="{B31601F5-32A2-47CE-B990-25E1FC8056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8179453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1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363</Words>
  <Application>Microsoft Office PowerPoint</Application>
  <PresentationFormat>Widescreen</PresentationFormat>
  <Paragraphs>26</Paragraphs>
  <Slides>5</Slides>
  <Notes>0</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Learning intention How iron age people lived</vt:lpstr>
      <vt:lpstr>Living in an Iron Age Hillfort.  </vt:lpstr>
      <vt:lpstr>Iron age roundhouses</vt:lpstr>
      <vt:lpstr>PowerPoint Presentation</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How iron age people lived</dc:title>
  <dc:creator>Matilda Scott-Wilkinson</dc:creator>
  <cp:lastModifiedBy>Matilda Scott-Wilkinson</cp:lastModifiedBy>
  <cp:revision>4</cp:revision>
  <dcterms:created xsi:type="dcterms:W3CDTF">2021-02-05T18:48:50Z</dcterms:created>
  <dcterms:modified xsi:type="dcterms:W3CDTF">2021-02-05T19:34:24Z</dcterms:modified>
</cp:coreProperties>
</file>