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8" r:id="rId2"/>
    <p:sldId id="258" r:id="rId3"/>
    <p:sldId id="257" r:id="rId4"/>
    <p:sldId id="259" r:id="rId5"/>
    <p:sldId id="262" r:id="rId6"/>
    <p:sldId id="269" r:id="rId7"/>
    <p:sldId id="264" r:id="rId8"/>
    <p:sldId id="265" r:id="rId9"/>
    <p:sldId id="270" r:id="rId10"/>
    <p:sldId id="266"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C1719-49F5-48A9-9AAE-0838404D3508}" type="datetimeFigureOut">
              <a:rPr lang="en-GB" smtClean="0"/>
              <a:t>03/02/2021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3A779-5438-497C-A021-0435512D1E78}" type="slidenum">
              <a:rPr lang="en-GB" smtClean="0"/>
              <a:t>‹#›</a:t>
            </a:fld>
            <a:endParaRPr lang="en-GB" dirty="0"/>
          </a:p>
        </p:txBody>
      </p:sp>
    </p:spTree>
    <p:extLst>
      <p:ext uri="{BB962C8B-B14F-4D97-AF65-F5344CB8AC3E}">
        <p14:creationId xmlns:p14="http://schemas.microsoft.com/office/powerpoint/2010/main" val="288135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040B-EA43-46BD-9177-8E2E4AC778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4E74628-852C-48AC-B51B-26D9046DB4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C1F0F8-D86B-49C4-9F84-F4209ED54282}"/>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0BFCABF6-5521-4CD8-B28E-BB01D3FCDF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FA4388-CBCD-4A7B-814A-0A91A4B70C4A}"/>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54197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9DD1-55B9-49D7-B3EC-EE2E1D0DB6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EA4C02-EDB5-4642-8594-E6DD10522A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C292E-AD84-4307-89B4-8002D7579209}"/>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8426CE71-29B0-42BE-8C21-A75CFCDB2F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862EC35-58C9-487C-8EF0-0DC085B55FEF}"/>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90824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E32516-7023-42C6-BF7F-F421F6225C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A59804-1B93-455B-9E88-D93EEBB61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BF8817-E30A-47FC-A8ED-7077A5B911EC}"/>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4594C3D3-0604-4421-94DF-A2CAEA04D4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8B255F-3EBA-4D13-8DAA-7A85F18E0B75}"/>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69701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DA24-0FDD-43B4-A61D-B64832B75C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11E47F-BE6A-41A9-880B-CB0C2D208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83F58E-2D91-4555-A728-09202EFC49C8}"/>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BCAAD1CA-2395-4F5E-968E-75721EA2131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E10CFE-D13E-45F0-A54D-B33D0A181CB4}"/>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96770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63B4-7632-48FA-B77C-959A0F6A1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DB07A8-ECD0-47A2-B8F6-B025F666DD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4C1CC-7E21-4511-BC1D-B65EB727D4D2}"/>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DA50C5FD-0A54-4186-B868-5C6E42A1CDC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DE7ECB-0CB5-4561-AACA-36AC8ABA4770}"/>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74163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99E8-77B3-456B-9DD5-AE94665369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356D86-E4DD-47D5-89F1-327008E8F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8E48E4-5363-47BD-9BED-1DC5D5E66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72854B-5D1B-476F-A922-A497D6154DEB}"/>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6" name="Footer Placeholder 5">
            <a:extLst>
              <a:ext uri="{FF2B5EF4-FFF2-40B4-BE49-F238E27FC236}">
                <a16:creationId xmlns:a16="http://schemas.microsoft.com/office/drawing/2014/main" id="{63CB1D1E-02C1-46A8-8155-C4BD663F623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FC5D738-1A48-4DEB-90EF-8036CD9608DA}"/>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59521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1FAC-0536-4D83-B9FC-FF3CC77F1F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CC3BAF-D421-4A8E-94C0-5AC3610FC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78C20-F6E7-47A3-8BC0-B9A65C3C0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28697E-4203-428A-9D6A-2B5AD73C7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0235-2B0A-4663-8FE7-B7A7BCA85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563569-EC95-44EB-A946-D1CDD47085B4}"/>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8" name="Footer Placeholder 7">
            <a:extLst>
              <a:ext uri="{FF2B5EF4-FFF2-40B4-BE49-F238E27FC236}">
                <a16:creationId xmlns:a16="http://schemas.microsoft.com/office/drawing/2014/main" id="{710BA1AA-4C0F-4109-8A3E-DD73A555BC5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D39BD62-7DCC-4823-B308-7C4F9DF53F71}"/>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385836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EA33-F761-4069-A214-E94FE7B052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4207F4-563C-4DBC-B175-59C51B65AF01}"/>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4" name="Footer Placeholder 3">
            <a:extLst>
              <a:ext uri="{FF2B5EF4-FFF2-40B4-BE49-F238E27FC236}">
                <a16:creationId xmlns:a16="http://schemas.microsoft.com/office/drawing/2014/main" id="{FF9956CD-E1B9-4CDB-8727-EA38B7C67D7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5152E17-2A3B-420D-81F0-AF114A72BE4E}"/>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86552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F1E8E-77F0-4202-B744-7A2B00AA8BE7}"/>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3" name="Footer Placeholder 2">
            <a:extLst>
              <a:ext uri="{FF2B5EF4-FFF2-40B4-BE49-F238E27FC236}">
                <a16:creationId xmlns:a16="http://schemas.microsoft.com/office/drawing/2014/main" id="{F662FC1A-2491-4618-9D72-F97068F2662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3AD92C3-4877-42B6-90E4-DA1B0EB7BA46}"/>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11665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F1B0-9B0E-4819-BAD0-0484951ED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FD8B5E-1E3C-473B-A1B4-48F9E7EFF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5C9282-4916-4383-9CB8-9943A2707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92150-F95C-428D-88D9-60644327FAB6}"/>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6" name="Footer Placeholder 5">
            <a:extLst>
              <a:ext uri="{FF2B5EF4-FFF2-40B4-BE49-F238E27FC236}">
                <a16:creationId xmlns:a16="http://schemas.microsoft.com/office/drawing/2014/main" id="{75B9C831-55EC-44C8-8BCD-46CD3C58510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A78787-B69D-4650-8C37-21EA86A071E5}"/>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389964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95C7-E205-420F-98B3-7FC6B10AC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8DCDAE-01AF-4FA9-B752-856F50751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EB938BF6-187E-477B-A3C0-C42F7CE70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092F5-08A3-424E-BD26-11CE3EEC0907}"/>
              </a:ext>
            </a:extLst>
          </p:cNvPr>
          <p:cNvSpPr>
            <a:spLocks noGrp="1"/>
          </p:cNvSpPr>
          <p:nvPr>
            <p:ph type="dt" sz="half" idx="10"/>
          </p:nvPr>
        </p:nvSpPr>
        <p:spPr/>
        <p:txBody>
          <a:bodyPr/>
          <a:lstStyle/>
          <a:p>
            <a:fld id="{D76DB6F0-A040-4C6B-9CAC-E7E64EAD4245}" type="datetimeFigureOut">
              <a:rPr lang="en-GB" smtClean="0"/>
              <a:t>03/02/2021</a:t>
            </a:fld>
            <a:endParaRPr lang="en-GB" dirty="0"/>
          </a:p>
        </p:txBody>
      </p:sp>
      <p:sp>
        <p:nvSpPr>
          <p:cNvPr id="6" name="Footer Placeholder 5">
            <a:extLst>
              <a:ext uri="{FF2B5EF4-FFF2-40B4-BE49-F238E27FC236}">
                <a16:creationId xmlns:a16="http://schemas.microsoft.com/office/drawing/2014/main" id="{ADC8FEEA-6CAD-44FF-8AB2-70EAF2BA3C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DFB24E8-CF98-42CD-B456-6A4781510340}"/>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01884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C20AF-BC70-4D6C-AAAC-74DE19D46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AE5FC-EF44-4464-AA49-1F782D38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8F5A0A-7419-4176-8AB0-505997B44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DB6F0-A040-4C6B-9CAC-E7E64EAD4245}" type="datetimeFigureOut">
              <a:rPr lang="en-GB" smtClean="0"/>
              <a:t>03/02/2021</a:t>
            </a:fld>
            <a:endParaRPr lang="en-GB" dirty="0"/>
          </a:p>
        </p:txBody>
      </p:sp>
      <p:sp>
        <p:nvSpPr>
          <p:cNvPr id="5" name="Footer Placeholder 4">
            <a:extLst>
              <a:ext uri="{FF2B5EF4-FFF2-40B4-BE49-F238E27FC236}">
                <a16:creationId xmlns:a16="http://schemas.microsoft.com/office/drawing/2014/main" id="{B938C5EF-31B5-4696-9941-7A336A77B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9F7B22-A692-446F-9557-BDF6CF293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9E792-DD82-4A7B-A163-C1B13B74C1A3}" type="slidenum">
              <a:rPr lang="en-GB" smtClean="0"/>
              <a:t>‹#›</a:t>
            </a:fld>
            <a:endParaRPr lang="en-GB" dirty="0"/>
          </a:p>
        </p:txBody>
      </p:sp>
    </p:spTree>
    <p:extLst>
      <p:ext uri="{BB962C8B-B14F-4D97-AF65-F5344CB8AC3E}">
        <p14:creationId xmlns:p14="http://schemas.microsoft.com/office/powerpoint/2010/main" val="166905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483A9-07FD-4BFF-AD55-811A85135255}"/>
              </a:ext>
            </a:extLst>
          </p:cNvPr>
          <p:cNvSpPr txBox="1"/>
          <p:nvPr/>
        </p:nvSpPr>
        <p:spPr>
          <a:xfrm>
            <a:off x="269823" y="389744"/>
            <a:ext cx="11167672" cy="3416320"/>
          </a:xfrm>
          <a:prstGeom prst="rect">
            <a:avLst/>
          </a:prstGeom>
          <a:noFill/>
        </p:spPr>
        <p:txBody>
          <a:bodyPr wrap="square" rtlCol="0">
            <a:spAutoFit/>
          </a:bodyPr>
          <a:lstStyle/>
          <a:p>
            <a:r>
              <a:rPr lang="en-GB" sz="3600" dirty="0"/>
              <a:t>Learning intention: To begin to recognise continents and increase knowledge of these. </a:t>
            </a:r>
          </a:p>
          <a:p>
            <a:endParaRPr lang="en-GB" sz="3600" dirty="0"/>
          </a:p>
          <a:p>
            <a:endParaRPr lang="en-GB" sz="3600" dirty="0"/>
          </a:p>
          <a:p>
            <a:r>
              <a:rPr lang="en-GB" sz="3600" dirty="0"/>
              <a:t>Today we will learn about the continent of North America.</a:t>
            </a:r>
          </a:p>
        </p:txBody>
      </p:sp>
      <p:pic>
        <p:nvPicPr>
          <p:cNvPr id="4" name="Audio 3">
            <a:hlinkClick r:id="" action="ppaction://media"/>
            <a:extLst>
              <a:ext uri="{FF2B5EF4-FFF2-40B4-BE49-F238E27FC236}">
                <a16:creationId xmlns:a16="http://schemas.microsoft.com/office/drawing/2014/main" id="{60102FF7-0F45-43B1-8589-289A13E16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9112964"/>
      </p:ext>
    </p:extLst>
  </p:cSld>
  <p:clrMapOvr>
    <a:masterClrMapping/>
  </p:clrMapOvr>
  <mc:AlternateContent xmlns:mc="http://schemas.openxmlformats.org/markup-compatibility/2006">
    <mc:Choice xmlns:p14="http://schemas.microsoft.com/office/powerpoint/2010/main" Requires="p14">
      <p:transition spd="slow" p14:dur="2000" advTm="12387"/>
    </mc:Choice>
    <mc:Fallback>
      <p:transition spd="slow" advTm="1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B2AB5C-8FEF-45BC-A9A3-E33D07B89CD1}"/>
              </a:ext>
            </a:extLst>
          </p:cNvPr>
          <p:cNvSpPr txBox="1"/>
          <p:nvPr/>
        </p:nvSpPr>
        <p:spPr>
          <a:xfrm>
            <a:off x="4512039" y="224852"/>
            <a:ext cx="7150309" cy="677108"/>
          </a:xfrm>
          <a:prstGeom prst="rect">
            <a:avLst/>
          </a:prstGeom>
          <a:noFill/>
        </p:spPr>
        <p:txBody>
          <a:bodyPr wrap="square" rtlCol="0">
            <a:spAutoFit/>
          </a:bodyPr>
          <a:lstStyle/>
          <a:p>
            <a:r>
              <a:rPr lang="en-GB" sz="2000" u="sng" dirty="0"/>
              <a:t>The Bahamas</a:t>
            </a:r>
          </a:p>
          <a:p>
            <a:endParaRPr lang="en-GB" dirty="0"/>
          </a:p>
        </p:txBody>
      </p:sp>
      <p:sp>
        <p:nvSpPr>
          <p:cNvPr id="5" name="TextBox 4">
            <a:extLst>
              <a:ext uri="{FF2B5EF4-FFF2-40B4-BE49-F238E27FC236}">
                <a16:creationId xmlns:a16="http://schemas.microsoft.com/office/drawing/2014/main" id="{92A7B832-6713-462C-B86A-16FD23E66823}"/>
              </a:ext>
            </a:extLst>
          </p:cNvPr>
          <p:cNvSpPr txBox="1"/>
          <p:nvPr/>
        </p:nvSpPr>
        <p:spPr>
          <a:xfrm>
            <a:off x="6391352" y="1517970"/>
            <a:ext cx="5126636" cy="2308324"/>
          </a:xfrm>
          <a:prstGeom prst="rect">
            <a:avLst/>
          </a:prstGeom>
          <a:noFill/>
        </p:spPr>
        <p:txBody>
          <a:bodyPr wrap="square" rtlCol="0">
            <a:spAutoFit/>
          </a:bodyPr>
          <a:lstStyle/>
          <a:p>
            <a:r>
              <a:rPr lang="en-GB" dirty="0"/>
              <a:t>The Bahamas is very tropical and rarely gets below 15 degrees. </a:t>
            </a:r>
          </a:p>
          <a:p>
            <a:endParaRPr lang="en-GB" dirty="0"/>
          </a:p>
          <a:p>
            <a:r>
              <a:rPr lang="en-GB" dirty="0"/>
              <a:t>The Bahamas is made up of 700 islands which are close together. </a:t>
            </a:r>
          </a:p>
          <a:p>
            <a:endParaRPr lang="en-GB" dirty="0"/>
          </a:p>
          <a:p>
            <a:r>
              <a:rPr lang="en-GB" dirty="0"/>
              <a:t>Only about 30 of them have people living on them.</a:t>
            </a:r>
          </a:p>
        </p:txBody>
      </p:sp>
      <p:pic>
        <p:nvPicPr>
          <p:cNvPr id="9" name="Picture 8">
            <a:extLst>
              <a:ext uri="{FF2B5EF4-FFF2-40B4-BE49-F238E27FC236}">
                <a16:creationId xmlns:a16="http://schemas.microsoft.com/office/drawing/2014/main" id="{28D9C9E2-CA87-458A-8FB5-0DAF6CC3E92E}"/>
              </a:ext>
            </a:extLst>
          </p:cNvPr>
          <p:cNvPicPr>
            <a:picLocks noChangeAspect="1"/>
          </p:cNvPicPr>
          <p:nvPr/>
        </p:nvPicPr>
        <p:blipFill>
          <a:blip r:embed="rId4"/>
          <a:stretch>
            <a:fillRect/>
          </a:stretch>
        </p:blipFill>
        <p:spPr>
          <a:xfrm>
            <a:off x="142211" y="1342496"/>
            <a:ext cx="4800600" cy="2695575"/>
          </a:xfrm>
          <a:prstGeom prst="rect">
            <a:avLst/>
          </a:prstGeom>
        </p:spPr>
      </p:pic>
      <p:sp>
        <p:nvSpPr>
          <p:cNvPr id="18" name="TextBox 17">
            <a:extLst>
              <a:ext uri="{FF2B5EF4-FFF2-40B4-BE49-F238E27FC236}">
                <a16:creationId xmlns:a16="http://schemas.microsoft.com/office/drawing/2014/main" id="{E63474AA-B882-4FC1-A098-60F818954F5B}"/>
              </a:ext>
            </a:extLst>
          </p:cNvPr>
          <p:cNvSpPr txBox="1"/>
          <p:nvPr/>
        </p:nvSpPr>
        <p:spPr>
          <a:xfrm>
            <a:off x="363901" y="686745"/>
            <a:ext cx="10533948" cy="369332"/>
          </a:xfrm>
          <a:prstGeom prst="rect">
            <a:avLst/>
          </a:prstGeom>
          <a:noFill/>
        </p:spPr>
        <p:txBody>
          <a:bodyPr wrap="square" rtlCol="0">
            <a:spAutoFit/>
          </a:bodyPr>
          <a:lstStyle/>
          <a:p>
            <a:r>
              <a:rPr lang="en-GB" dirty="0"/>
              <a:t>The Bahamas has stunning beaches, wonderful wildlife and colourful carnivals. </a:t>
            </a:r>
          </a:p>
        </p:txBody>
      </p:sp>
      <p:pic>
        <p:nvPicPr>
          <p:cNvPr id="20" name="Picture 19">
            <a:extLst>
              <a:ext uri="{FF2B5EF4-FFF2-40B4-BE49-F238E27FC236}">
                <a16:creationId xmlns:a16="http://schemas.microsoft.com/office/drawing/2014/main" id="{7AAE2D75-5588-42AC-AB8C-1E24AC5239E6}"/>
              </a:ext>
            </a:extLst>
          </p:cNvPr>
          <p:cNvPicPr>
            <a:picLocks noChangeAspect="1"/>
          </p:cNvPicPr>
          <p:nvPr/>
        </p:nvPicPr>
        <p:blipFill>
          <a:blip r:embed="rId5"/>
          <a:stretch>
            <a:fillRect/>
          </a:stretch>
        </p:blipFill>
        <p:spPr>
          <a:xfrm>
            <a:off x="6391352" y="3890738"/>
            <a:ext cx="4052771" cy="2898584"/>
          </a:xfrm>
          <a:prstGeom prst="rect">
            <a:avLst/>
          </a:prstGeom>
        </p:spPr>
      </p:pic>
      <p:pic>
        <p:nvPicPr>
          <p:cNvPr id="21" name="Audio 20">
            <a:hlinkClick r:id="" action="ppaction://media"/>
            <a:extLst>
              <a:ext uri="{FF2B5EF4-FFF2-40B4-BE49-F238E27FC236}">
                <a16:creationId xmlns:a16="http://schemas.microsoft.com/office/drawing/2014/main" id="{A0CB2D79-FFEE-4D06-A2B8-3DE69BBE8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5522475"/>
      </p:ext>
    </p:extLst>
  </p:cSld>
  <p:clrMapOvr>
    <a:masterClrMapping/>
  </p:clrMapOvr>
  <mc:AlternateContent xmlns:mc="http://schemas.openxmlformats.org/markup-compatibility/2006">
    <mc:Choice xmlns:p14="http://schemas.microsoft.com/office/powerpoint/2010/main" Requires="p14">
      <p:transition spd="slow" p14:dur="2000" advTm="25129"/>
    </mc:Choice>
    <mc:Fallback>
      <p:transition spd="slow" advTm="2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74A6F-67FF-4267-AA5F-806ABB0D10B8}"/>
              </a:ext>
            </a:extLst>
          </p:cNvPr>
          <p:cNvPicPr>
            <a:picLocks noChangeAspect="1"/>
          </p:cNvPicPr>
          <p:nvPr/>
        </p:nvPicPr>
        <p:blipFill>
          <a:blip r:embed="rId4"/>
          <a:stretch>
            <a:fillRect/>
          </a:stretch>
        </p:blipFill>
        <p:spPr>
          <a:xfrm>
            <a:off x="6615661" y="436856"/>
            <a:ext cx="4819650" cy="3086100"/>
          </a:xfrm>
          <a:prstGeom prst="rect">
            <a:avLst/>
          </a:prstGeom>
        </p:spPr>
      </p:pic>
      <p:sp>
        <p:nvSpPr>
          <p:cNvPr id="5" name="TextBox 4">
            <a:extLst>
              <a:ext uri="{FF2B5EF4-FFF2-40B4-BE49-F238E27FC236}">
                <a16:creationId xmlns:a16="http://schemas.microsoft.com/office/drawing/2014/main" id="{84A40B49-A6FD-43A1-B87A-E80322A459D9}"/>
              </a:ext>
            </a:extLst>
          </p:cNvPr>
          <p:cNvSpPr txBox="1"/>
          <p:nvPr/>
        </p:nvSpPr>
        <p:spPr>
          <a:xfrm>
            <a:off x="239843" y="359764"/>
            <a:ext cx="5336498" cy="2862322"/>
          </a:xfrm>
          <a:prstGeom prst="rect">
            <a:avLst/>
          </a:prstGeom>
          <a:noFill/>
        </p:spPr>
        <p:txBody>
          <a:bodyPr wrap="square" rtlCol="0">
            <a:spAutoFit/>
          </a:bodyPr>
          <a:lstStyle/>
          <a:p>
            <a:r>
              <a:rPr lang="en-GB" sz="2000" b="1" u="sng" dirty="0"/>
              <a:t>Wildlife</a:t>
            </a:r>
          </a:p>
          <a:p>
            <a:endParaRPr lang="en-GB" sz="2000" dirty="0"/>
          </a:p>
          <a:p>
            <a:r>
              <a:rPr lang="en-GB" sz="2000" dirty="0"/>
              <a:t>Turtles, parrots, iguanas and the world’s largest colony of flamingos live here. </a:t>
            </a:r>
          </a:p>
          <a:p>
            <a:endParaRPr lang="en-GB" sz="2000" dirty="0"/>
          </a:p>
          <a:p>
            <a:r>
              <a:rPr lang="en-GB" sz="2000" dirty="0"/>
              <a:t>The island of Andros has one of the longest coral reefs in the world. This is home to lots of colourful fish, such as the spotlight parrotfish and the blue tang</a:t>
            </a:r>
            <a:r>
              <a:rPr lang="en-GB" dirty="0"/>
              <a:t>.</a:t>
            </a:r>
          </a:p>
        </p:txBody>
      </p:sp>
      <p:pic>
        <p:nvPicPr>
          <p:cNvPr id="7" name="Picture 6">
            <a:extLst>
              <a:ext uri="{FF2B5EF4-FFF2-40B4-BE49-F238E27FC236}">
                <a16:creationId xmlns:a16="http://schemas.microsoft.com/office/drawing/2014/main" id="{30318C13-DDEA-4D2F-8E67-D82C987071DE}"/>
              </a:ext>
            </a:extLst>
          </p:cNvPr>
          <p:cNvPicPr>
            <a:picLocks noChangeAspect="1"/>
          </p:cNvPicPr>
          <p:nvPr/>
        </p:nvPicPr>
        <p:blipFill>
          <a:blip r:embed="rId5"/>
          <a:stretch>
            <a:fillRect/>
          </a:stretch>
        </p:blipFill>
        <p:spPr>
          <a:xfrm>
            <a:off x="455481" y="3290917"/>
            <a:ext cx="2842353" cy="3005707"/>
          </a:xfrm>
          <a:prstGeom prst="rect">
            <a:avLst/>
          </a:prstGeom>
        </p:spPr>
      </p:pic>
      <p:sp>
        <p:nvSpPr>
          <p:cNvPr id="8" name="TextBox 7">
            <a:extLst>
              <a:ext uri="{FF2B5EF4-FFF2-40B4-BE49-F238E27FC236}">
                <a16:creationId xmlns:a16="http://schemas.microsoft.com/office/drawing/2014/main" id="{45E34F9A-1FB2-493B-B955-08EA03B08FE3}"/>
              </a:ext>
            </a:extLst>
          </p:cNvPr>
          <p:cNvSpPr txBox="1"/>
          <p:nvPr/>
        </p:nvSpPr>
        <p:spPr>
          <a:xfrm>
            <a:off x="1154243" y="6327980"/>
            <a:ext cx="2923082" cy="369332"/>
          </a:xfrm>
          <a:prstGeom prst="rect">
            <a:avLst/>
          </a:prstGeom>
          <a:noFill/>
        </p:spPr>
        <p:txBody>
          <a:bodyPr wrap="square" rtlCol="0">
            <a:spAutoFit/>
          </a:bodyPr>
          <a:lstStyle/>
          <a:p>
            <a:r>
              <a:rPr lang="en-GB" dirty="0"/>
              <a:t>flamingo</a:t>
            </a:r>
          </a:p>
        </p:txBody>
      </p:sp>
      <p:sp>
        <p:nvSpPr>
          <p:cNvPr id="9" name="TextBox 8">
            <a:extLst>
              <a:ext uri="{FF2B5EF4-FFF2-40B4-BE49-F238E27FC236}">
                <a16:creationId xmlns:a16="http://schemas.microsoft.com/office/drawing/2014/main" id="{F82EC7BF-4890-4370-96F9-350EA988AF87}"/>
              </a:ext>
            </a:extLst>
          </p:cNvPr>
          <p:cNvSpPr txBox="1"/>
          <p:nvPr/>
        </p:nvSpPr>
        <p:spPr>
          <a:xfrm>
            <a:off x="6615660" y="3825899"/>
            <a:ext cx="5576340" cy="2554545"/>
          </a:xfrm>
          <a:prstGeom prst="rect">
            <a:avLst/>
          </a:prstGeom>
          <a:noFill/>
        </p:spPr>
        <p:txBody>
          <a:bodyPr wrap="square" rtlCol="0">
            <a:spAutoFit/>
          </a:bodyPr>
          <a:lstStyle/>
          <a:p>
            <a:r>
              <a:rPr lang="en-GB" sz="2000" dirty="0"/>
              <a:t>On December 26</a:t>
            </a:r>
            <a:r>
              <a:rPr lang="en-GB" sz="2000" baseline="30000" dirty="0"/>
              <a:t>th</a:t>
            </a:r>
            <a:r>
              <a:rPr lang="en-GB" sz="2000" dirty="0"/>
              <a:t> the people of the Bahamas celebrate Junkanoo. </a:t>
            </a:r>
          </a:p>
          <a:p>
            <a:endParaRPr lang="en-GB" sz="2000" dirty="0"/>
          </a:p>
          <a:p>
            <a:r>
              <a:rPr lang="en-GB" sz="2000" dirty="0"/>
              <a:t>People dress in colourful costumes and parade through the streets. </a:t>
            </a:r>
          </a:p>
          <a:p>
            <a:endParaRPr lang="en-GB" sz="2000" dirty="0"/>
          </a:p>
          <a:p>
            <a:r>
              <a:rPr lang="en-GB" sz="2000" dirty="0"/>
              <a:t>They play the drums, horns, cowbells and whistles. </a:t>
            </a:r>
          </a:p>
        </p:txBody>
      </p:sp>
      <p:pic>
        <p:nvPicPr>
          <p:cNvPr id="10" name="Audio 9">
            <a:hlinkClick r:id="" action="ppaction://media"/>
            <a:extLst>
              <a:ext uri="{FF2B5EF4-FFF2-40B4-BE49-F238E27FC236}">
                <a16:creationId xmlns:a16="http://schemas.microsoft.com/office/drawing/2014/main" id="{1C49BA4B-3171-4931-8356-7C682789A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4663427"/>
      </p:ext>
    </p:extLst>
  </p:cSld>
  <p:clrMapOvr>
    <a:masterClrMapping/>
  </p:clrMapOvr>
  <mc:AlternateContent xmlns:mc="http://schemas.openxmlformats.org/markup-compatibility/2006">
    <mc:Choice xmlns:p14="http://schemas.microsoft.com/office/powerpoint/2010/main" Requires="p14">
      <p:transition spd="slow" p14:dur="2000" advTm="44142"/>
    </mc:Choice>
    <mc:Fallback>
      <p:transition spd="slow" advTm="4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31EB91-045F-4278-8EE7-3F66A81FA839}"/>
              </a:ext>
            </a:extLst>
          </p:cNvPr>
          <p:cNvSpPr txBox="1"/>
          <p:nvPr/>
        </p:nvSpPr>
        <p:spPr>
          <a:xfrm>
            <a:off x="209862" y="464695"/>
            <a:ext cx="10583056" cy="4062651"/>
          </a:xfrm>
          <a:prstGeom prst="rect">
            <a:avLst/>
          </a:prstGeom>
          <a:noFill/>
        </p:spPr>
        <p:txBody>
          <a:bodyPr wrap="square" rtlCol="0">
            <a:spAutoFit/>
          </a:bodyPr>
          <a:lstStyle/>
          <a:p>
            <a:pPr>
              <a:lnSpc>
                <a:spcPct val="150000"/>
              </a:lnSpc>
            </a:pPr>
            <a:r>
              <a:rPr lang="en-GB" sz="2000" b="1" u="sng" dirty="0"/>
              <a:t>Facts about North America:</a:t>
            </a:r>
          </a:p>
          <a:p>
            <a:pPr>
              <a:lnSpc>
                <a:spcPct val="150000"/>
              </a:lnSpc>
            </a:pPr>
            <a:endParaRPr lang="en-GB" sz="2000" dirty="0"/>
          </a:p>
          <a:p>
            <a:pPr marL="285750" indent="-285750">
              <a:lnSpc>
                <a:spcPct val="150000"/>
              </a:lnSpc>
              <a:buFont typeface="Arial" panose="020B0604020202020204" pitchFamily="34" charset="0"/>
              <a:buChar char="•"/>
            </a:pPr>
            <a:r>
              <a:rPr lang="en-GB" sz="2000" dirty="0"/>
              <a:t>It is made of 23 countries</a:t>
            </a:r>
          </a:p>
          <a:p>
            <a:pPr marL="285750" indent="-285750">
              <a:lnSpc>
                <a:spcPct val="150000"/>
              </a:lnSpc>
              <a:buFont typeface="Arial" panose="020B0604020202020204" pitchFamily="34" charset="0"/>
              <a:buChar char="•"/>
            </a:pPr>
            <a:r>
              <a:rPr lang="en-GB" sz="2000" dirty="0"/>
              <a:t>The largest country is Canada</a:t>
            </a:r>
          </a:p>
          <a:p>
            <a:pPr marL="285750" indent="-285750">
              <a:lnSpc>
                <a:spcPct val="150000"/>
              </a:lnSpc>
              <a:buFont typeface="Arial" panose="020B0604020202020204" pitchFamily="34" charset="0"/>
              <a:buChar char="•"/>
            </a:pPr>
            <a:r>
              <a:rPr lang="en-GB" sz="2000" dirty="0"/>
              <a:t>The largest city is Mexico City</a:t>
            </a:r>
          </a:p>
          <a:p>
            <a:pPr marL="285750" indent="-285750">
              <a:lnSpc>
                <a:spcPct val="150000"/>
              </a:lnSpc>
              <a:buFont typeface="Arial" panose="020B0604020202020204" pitchFamily="34" charset="0"/>
              <a:buChar char="•"/>
            </a:pPr>
            <a:r>
              <a:rPr lang="en-GB" sz="2000" dirty="0"/>
              <a:t>The biggest island is Greenland</a:t>
            </a:r>
          </a:p>
          <a:p>
            <a:pPr marL="285750" indent="-285750">
              <a:lnSpc>
                <a:spcPct val="150000"/>
              </a:lnSpc>
              <a:buFont typeface="Arial" panose="020B0604020202020204" pitchFamily="34" charset="0"/>
              <a:buChar char="•"/>
            </a:pPr>
            <a:r>
              <a:rPr lang="en-GB" sz="2000" dirty="0"/>
              <a:t>The largest lake is Lake Superior</a:t>
            </a:r>
          </a:p>
          <a:p>
            <a:pPr marL="285750" indent="-285750">
              <a:lnSpc>
                <a:spcPct val="150000"/>
              </a:lnSpc>
              <a:buFont typeface="Arial" panose="020B0604020202020204" pitchFamily="34" charset="0"/>
              <a:buChar char="•"/>
            </a:pPr>
            <a:r>
              <a:rPr lang="en-GB" sz="2000" dirty="0"/>
              <a:t>The longest river is Missouri River (2,341 miles) </a:t>
            </a:r>
          </a:p>
          <a:p>
            <a:pPr marL="285750" indent="-285750">
              <a:buFont typeface="Arial" panose="020B0604020202020204" pitchFamily="34" charset="0"/>
              <a:buChar char="•"/>
            </a:pPr>
            <a:endParaRPr lang="en-GB" dirty="0"/>
          </a:p>
        </p:txBody>
      </p:sp>
      <p:pic>
        <p:nvPicPr>
          <p:cNvPr id="3" name="Audio 2">
            <a:hlinkClick r:id="" action="ppaction://media"/>
            <a:extLst>
              <a:ext uri="{FF2B5EF4-FFF2-40B4-BE49-F238E27FC236}">
                <a16:creationId xmlns:a16="http://schemas.microsoft.com/office/drawing/2014/main" id="{4C937FCE-4CE3-494D-BDC4-B35370D7DA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0877658"/>
      </p:ext>
    </p:extLst>
  </p:cSld>
  <p:clrMapOvr>
    <a:masterClrMapping/>
  </p:clrMapOvr>
  <mc:AlternateContent xmlns:mc="http://schemas.openxmlformats.org/markup-compatibility/2006">
    <mc:Choice xmlns:p14="http://schemas.microsoft.com/office/powerpoint/2010/main" Requires="p14">
      <p:transition spd="slow" p14:dur="2000" advTm="28284"/>
    </mc:Choice>
    <mc:Fallback>
      <p:transition spd="slow" advTm="2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6A1E7-E469-477F-9BAD-6D5F9EC1C096}"/>
              </a:ext>
            </a:extLst>
          </p:cNvPr>
          <p:cNvPicPr>
            <a:picLocks noChangeAspect="1"/>
          </p:cNvPicPr>
          <p:nvPr/>
        </p:nvPicPr>
        <p:blipFill>
          <a:blip r:embed="rId4"/>
          <a:stretch>
            <a:fillRect/>
          </a:stretch>
        </p:blipFill>
        <p:spPr>
          <a:xfrm>
            <a:off x="340011" y="789560"/>
            <a:ext cx="4886325" cy="3000375"/>
          </a:xfrm>
          <a:prstGeom prst="rect">
            <a:avLst/>
          </a:prstGeom>
        </p:spPr>
      </p:pic>
      <p:pic>
        <p:nvPicPr>
          <p:cNvPr id="5" name="Picture 4">
            <a:extLst>
              <a:ext uri="{FF2B5EF4-FFF2-40B4-BE49-F238E27FC236}">
                <a16:creationId xmlns:a16="http://schemas.microsoft.com/office/drawing/2014/main" id="{4D3BE283-C33E-47D0-8E11-A7C19D33711C}"/>
              </a:ext>
            </a:extLst>
          </p:cNvPr>
          <p:cNvPicPr>
            <a:picLocks noChangeAspect="1"/>
          </p:cNvPicPr>
          <p:nvPr/>
        </p:nvPicPr>
        <p:blipFill>
          <a:blip r:embed="rId5"/>
          <a:stretch>
            <a:fillRect/>
          </a:stretch>
        </p:blipFill>
        <p:spPr>
          <a:xfrm>
            <a:off x="340011" y="4073498"/>
            <a:ext cx="3962400" cy="2638425"/>
          </a:xfrm>
          <a:prstGeom prst="rect">
            <a:avLst/>
          </a:prstGeom>
        </p:spPr>
      </p:pic>
      <p:sp>
        <p:nvSpPr>
          <p:cNvPr id="6" name="TextBox 5">
            <a:extLst>
              <a:ext uri="{FF2B5EF4-FFF2-40B4-BE49-F238E27FC236}">
                <a16:creationId xmlns:a16="http://schemas.microsoft.com/office/drawing/2014/main" id="{2F35274D-3616-49CA-8676-B2FF7CA33235}"/>
              </a:ext>
            </a:extLst>
          </p:cNvPr>
          <p:cNvSpPr txBox="1"/>
          <p:nvPr/>
        </p:nvSpPr>
        <p:spPr>
          <a:xfrm>
            <a:off x="5591331" y="944380"/>
            <a:ext cx="5486400" cy="2554545"/>
          </a:xfrm>
          <a:prstGeom prst="rect">
            <a:avLst/>
          </a:prstGeom>
          <a:noFill/>
        </p:spPr>
        <p:txBody>
          <a:bodyPr wrap="square" rtlCol="0">
            <a:spAutoFit/>
          </a:bodyPr>
          <a:lstStyle/>
          <a:p>
            <a:pPr marL="342900" indent="-342900">
              <a:buFont typeface="Arial" panose="020B0604020202020204" pitchFamily="34" charset="0"/>
              <a:buChar char="•"/>
            </a:pPr>
            <a:r>
              <a:rPr lang="en-GB" sz="2000" dirty="0"/>
              <a:t>Can you find the continent of North America on the map?</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 continent of North America is made up of 23  countries.</a:t>
            </a:r>
          </a:p>
          <a:p>
            <a:pPr marL="342900" indent="-342900">
              <a:buFont typeface="Arial" panose="020B0604020202020204" pitchFamily="34" charset="0"/>
              <a:buChar char="•"/>
            </a:pPr>
            <a:r>
              <a:rPr lang="en-GB" sz="2000" dirty="0"/>
              <a:t> </a:t>
            </a:r>
          </a:p>
          <a:p>
            <a:pPr marL="342900" indent="-342900">
              <a:buFont typeface="Arial" panose="020B0604020202020204" pitchFamily="34" charset="0"/>
              <a:buChar char="•"/>
            </a:pPr>
            <a:r>
              <a:rPr lang="en-GB" sz="2000" dirty="0"/>
              <a:t>These include the United States of America (USA), Canada, Mexico and Cuba.</a:t>
            </a:r>
          </a:p>
        </p:txBody>
      </p:sp>
      <p:pic>
        <p:nvPicPr>
          <p:cNvPr id="2" name="Audio 1">
            <a:hlinkClick r:id="" action="ppaction://media"/>
            <a:extLst>
              <a:ext uri="{FF2B5EF4-FFF2-40B4-BE49-F238E27FC236}">
                <a16:creationId xmlns:a16="http://schemas.microsoft.com/office/drawing/2014/main" id="{74677F87-CF2F-4196-A6CD-408022750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2823303"/>
      </p:ext>
    </p:extLst>
  </p:cSld>
  <p:clrMapOvr>
    <a:masterClrMapping/>
  </p:clrMapOvr>
  <mc:AlternateContent xmlns:mc="http://schemas.openxmlformats.org/markup-compatibility/2006">
    <mc:Choice xmlns:p14="http://schemas.microsoft.com/office/powerpoint/2010/main" Requires="p14">
      <p:transition spd="slow" p14:dur="2000" advTm="22990"/>
    </mc:Choice>
    <mc:Fallback>
      <p:transition spd="slow" advTm="2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39E86-F2DE-49E3-98A2-2AE7FDB3E4D7}"/>
              </a:ext>
            </a:extLst>
          </p:cNvPr>
          <p:cNvPicPr>
            <a:picLocks noChangeAspect="1"/>
          </p:cNvPicPr>
          <p:nvPr/>
        </p:nvPicPr>
        <p:blipFill>
          <a:blip r:embed="rId2"/>
          <a:stretch>
            <a:fillRect/>
          </a:stretch>
        </p:blipFill>
        <p:spPr>
          <a:xfrm>
            <a:off x="107552" y="77944"/>
            <a:ext cx="6764291" cy="4747767"/>
          </a:xfrm>
          <a:prstGeom prst="rect">
            <a:avLst/>
          </a:prstGeom>
        </p:spPr>
      </p:pic>
      <p:pic>
        <p:nvPicPr>
          <p:cNvPr id="4" name="Picture 3">
            <a:extLst>
              <a:ext uri="{FF2B5EF4-FFF2-40B4-BE49-F238E27FC236}">
                <a16:creationId xmlns:a16="http://schemas.microsoft.com/office/drawing/2014/main" id="{D1CD574B-B999-4B3A-BC69-FE751ED7C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061" y="1882202"/>
            <a:ext cx="6478939" cy="4747767"/>
          </a:xfrm>
          <a:prstGeom prst="rect">
            <a:avLst/>
          </a:prstGeom>
        </p:spPr>
      </p:pic>
    </p:spTree>
    <p:extLst>
      <p:ext uri="{BB962C8B-B14F-4D97-AF65-F5344CB8AC3E}">
        <p14:creationId xmlns:p14="http://schemas.microsoft.com/office/powerpoint/2010/main" val="3618805090"/>
      </p:ext>
    </p:extLst>
  </p:cSld>
  <p:clrMapOvr>
    <a:masterClrMapping/>
  </p:clrMapOvr>
  <mc:AlternateContent xmlns:mc="http://schemas.openxmlformats.org/markup-compatibility/2006" xmlns:p14="http://schemas.microsoft.com/office/powerpoint/2010/main">
    <mc:Choice Requires="p14">
      <p:transition spd="slow" p14:dur="2000" advTm="10395"/>
    </mc:Choice>
    <mc:Fallback xmlns="">
      <p:transition spd="slow" advTm="10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52E4C-B6CB-4B1A-8112-F5E8FAB5D800}"/>
              </a:ext>
            </a:extLst>
          </p:cNvPr>
          <p:cNvPicPr>
            <a:picLocks noChangeAspect="1"/>
          </p:cNvPicPr>
          <p:nvPr/>
        </p:nvPicPr>
        <p:blipFill>
          <a:blip r:embed="rId4"/>
          <a:stretch>
            <a:fillRect/>
          </a:stretch>
        </p:blipFill>
        <p:spPr>
          <a:xfrm>
            <a:off x="4871804" y="449706"/>
            <a:ext cx="6805534" cy="6168562"/>
          </a:xfrm>
          <a:prstGeom prst="rect">
            <a:avLst/>
          </a:prstGeom>
        </p:spPr>
      </p:pic>
      <p:sp>
        <p:nvSpPr>
          <p:cNvPr id="4" name="TextBox 3">
            <a:extLst>
              <a:ext uri="{FF2B5EF4-FFF2-40B4-BE49-F238E27FC236}">
                <a16:creationId xmlns:a16="http://schemas.microsoft.com/office/drawing/2014/main" id="{85DE268E-1AF2-4192-9B90-AD9B0823C67C}"/>
              </a:ext>
            </a:extLst>
          </p:cNvPr>
          <p:cNvSpPr txBox="1"/>
          <p:nvPr/>
        </p:nvSpPr>
        <p:spPr>
          <a:xfrm>
            <a:off x="179882" y="449705"/>
            <a:ext cx="4392118" cy="1200329"/>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Some facts about North America</a:t>
            </a:r>
          </a:p>
        </p:txBody>
      </p:sp>
      <p:pic>
        <p:nvPicPr>
          <p:cNvPr id="6" name="Audio 5">
            <a:hlinkClick r:id="" action="ppaction://media"/>
            <a:extLst>
              <a:ext uri="{FF2B5EF4-FFF2-40B4-BE49-F238E27FC236}">
                <a16:creationId xmlns:a16="http://schemas.microsoft.com/office/drawing/2014/main" id="{F81A19E5-BD0F-43EC-BE42-B7B0A3016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2885026"/>
      </p:ext>
    </p:extLst>
  </p:cSld>
  <p:clrMapOvr>
    <a:masterClrMapping/>
  </p:clrMapOvr>
  <mc:AlternateContent xmlns:mc="http://schemas.openxmlformats.org/markup-compatibility/2006">
    <mc:Choice xmlns:p14="http://schemas.microsoft.com/office/powerpoint/2010/main" Requires="p14">
      <p:transition spd="slow" p14:dur="2000" advTm="33288"/>
    </mc:Choice>
    <mc:Fallback>
      <p:transition spd="slow" advTm="3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AEB422-1BE8-475B-A5A4-C7454B8AF61B}"/>
              </a:ext>
            </a:extLst>
          </p:cNvPr>
          <p:cNvSpPr txBox="1"/>
          <p:nvPr/>
        </p:nvSpPr>
        <p:spPr>
          <a:xfrm>
            <a:off x="121083" y="210554"/>
            <a:ext cx="11245417" cy="1077218"/>
          </a:xfrm>
          <a:prstGeom prst="rect">
            <a:avLst/>
          </a:prstGeom>
          <a:noFill/>
        </p:spPr>
        <p:txBody>
          <a:bodyPr wrap="square" rtlCol="0">
            <a:spAutoFit/>
          </a:bodyPr>
          <a:lstStyle/>
          <a:p>
            <a:r>
              <a:rPr lang="en-GB" dirty="0"/>
              <a:t>Let’s look at some of the countries that are in North America. Can you name any? </a:t>
            </a:r>
          </a:p>
          <a:p>
            <a:endParaRPr lang="en-GB" dirty="0"/>
          </a:p>
          <a:p>
            <a:pPr algn="ctr"/>
            <a:r>
              <a:rPr lang="en-GB" sz="2800" u="sng" dirty="0"/>
              <a:t>Canada</a:t>
            </a:r>
          </a:p>
        </p:txBody>
      </p:sp>
      <p:sp>
        <p:nvSpPr>
          <p:cNvPr id="4" name="TextBox 3">
            <a:extLst>
              <a:ext uri="{FF2B5EF4-FFF2-40B4-BE49-F238E27FC236}">
                <a16:creationId xmlns:a16="http://schemas.microsoft.com/office/drawing/2014/main" id="{8EAEAE02-5AD6-451F-9E26-94B089D163B9}"/>
              </a:ext>
            </a:extLst>
          </p:cNvPr>
          <p:cNvSpPr txBox="1"/>
          <p:nvPr/>
        </p:nvSpPr>
        <p:spPr>
          <a:xfrm>
            <a:off x="4562309" y="2176175"/>
            <a:ext cx="7379619" cy="42934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altLang="en-US" sz="2000" dirty="0"/>
              <a:t>Canada  is the second largest country in the world.</a:t>
            </a:r>
          </a:p>
          <a:p>
            <a:pPr marL="285750" indent="-285750">
              <a:lnSpc>
                <a:spcPct val="150000"/>
              </a:lnSpc>
              <a:buFont typeface="Arial" panose="020B0604020202020204" pitchFamily="34" charset="0"/>
              <a:buChar char="•"/>
            </a:pPr>
            <a:r>
              <a:rPr lang="en-GB" altLang="en-US" sz="2000" dirty="0"/>
              <a:t>The far North of Canada lies in the frozen Arctic.</a:t>
            </a:r>
          </a:p>
          <a:p>
            <a:pPr marL="285750" indent="-285750">
              <a:lnSpc>
                <a:spcPct val="150000"/>
              </a:lnSpc>
              <a:buFont typeface="Arial" panose="020B0604020202020204" pitchFamily="34" charset="0"/>
              <a:buChar char="•"/>
            </a:pPr>
            <a:r>
              <a:rPr lang="en-GB" altLang="en-US" sz="2000" dirty="0"/>
              <a:t>It is huge and has 6 time zones. </a:t>
            </a:r>
          </a:p>
          <a:p>
            <a:pPr marL="285750" indent="-285750">
              <a:lnSpc>
                <a:spcPct val="150000"/>
              </a:lnSpc>
              <a:buFont typeface="Arial" panose="020B0604020202020204" pitchFamily="34" charset="0"/>
              <a:buChar char="•"/>
            </a:pPr>
            <a:r>
              <a:rPr lang="en-GB" altLang="en-US" sz="2000" dirty="0"/>
              <a:t>It has two official languages French and English</a:t>
            </a:r>
          </a:p>
          <a:p>
            <a:pPr marL="285750" indent="-285750">
              <a:lnSpc>
                <a:spcPct val="150000"/>
              </a:lnSpc>
              <a:buFont typeface="Arial" panose="020B0604020202020204" pitchFamily="34" charset="0"/>
              <a:buChar char="•"/>
            </a:pPr>
            <a:r>
              <a:rPr lang="en-GB" altLang="en-US" sz="2000" dirty="0"/>
              <a:t>The flag of Canada has a maple leaf on it because there are lots of maple trees in Canada.</a:t>
            </a:r>
          </a:p>
          <a:p>
            <a:pPr marL="285750" indent="-285750">
              <a:lnSpc>
                <a:spcPct val="150000"/>
              </a:lnSpc>
              <a:buFont typeface="Arial" panose="020B0604020202020204" pitchFamily="34" charset="0"/>
              <a:buChar char="•"/>
            </a:pPr>
            <a:r>
              <a:rPr lang="en-GB" altLang="en-US" sz="2000" dirty="0"/>
              <a:t>Nearly half of the country is covered with trees. </a:t>
            </a:r>
          </a:p>
          <a:p>
            <a:pPr>
              <a:lnSpc>
                <a:spcPct val="150000"/>
              </a:lnSpc>
            </a:pPr>
            <a:endParaRPr lang="en-GB" altLang="en-US" dirty="0"/>
          </a:p>
          <a:p>
            <a:endParaRPr lang="en-GB" altLang="en-US" dirty="0"/>
          </a:p>
          <a:p>
            <a:endParaRPr lang="en-GB" altLang="en-US" dirty="0"/>
          </a:p>
        </p:txBody>
      </p:sp>
      <p:pic>
        <p:nvPicPr>
          <p:cNvPr id="5" name="Picture 4">
            <a:extLst>
              <a:ext uri="{FF2B5EF4-FFF2-40B4-BE49-F238E27FC236}">
                <a16:creationId xmlns:a16="http://schemas.microsoft.com/office/drawing/2014/main" id="{624AB823-05E2-4ACC-A220-2D84F36EC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53" y="4708125"/>
            <a:ext cx="2677555" cy="1780758"/>
          </a:xfrm>
          <a:prstGeom prst="rect">
            <a:avLst/>
          </a:prstGeom>
        </p:spPr>
      </p:pic>
      <p:sp>
        <p:nvSpPr>
          <p:cNvPr id="21" name="TextBox 20">
            <a:extLst>
              <a:ext uri="{FF2B5EF4-FFF2-40B4-BE49-F238E27FC236}">
                <a16:creationId xmlns:a16="http://schemas.microsoft.com/office/drawing/2014/main" id="{EE38D2B0-D090-4343-BC5C-16058D953D61}"/>
              </a:ext>
            </a:extLst>
          </p:cNvPr>
          <p:cNvSpPr txBox="1"/>
          <p:nvPr/>
        </p:nvSpPr>
        <p:spPr>
          <a:xfrm>
            <a:off x="108488" y="1542674"/>
            <a:ext cx="12083512" cy="461665"/>
          </a:xfrm>
          <a:prstGeom prst="rect">
            <a:avLst/>
          </a:prstGeom>
          <a:noFill/>
        </p:spPr>
        <p:txBody>
          <a:bodyPr wrap="square" rtlCol="0">
            <a:spAutoFit/>
          </a:bodyPr>
          <a:lstStyle/>
          <a:p>
            <a:r>
              <a:rPr lang="en-GB" sz="2000" dirty="0"/>
              <a:t>Majestic mountains, frozen glaciers, beautiful cities and incredible wildlife. Let’s find out about Canada</a:t>
            </a:r>
            <a:r>
              <a:rPr lang="en-GB" sz="2400" dirty="0"/>
              <a:t>. </a:t>
            </a:r>
          </a:p>
        </p:txBody>
      </p:sp>
      <p:pic>
        <p:nvPicPr>
          <p:cNvPr id="23" name="Picture 22">
            <a:extLst>
              <a:ext uri="{FF2B5EF4-FFF2-40B4-BE49-F238E27FC236}">
                <a16:creationId xmlns:a16="http://schemas.microsoft.com/office/drawing/2014/main" id="{92C894F9-B9DC-4D7D-B8D1-3D68B13E710A}"/>
              </a:ext>
            </a:extLst>
          </p:cNvPr>
          <p:cNvPicPr>
            <a:picLocks noChangeAspect="1"/>
          </p:cNvPicPr>
          <p:nvPr/>
        </p:nvPicPr>
        <p:blipFill>
          <a:blip r:embed="rId5"/>
          <a:stretch>
            <a:fillRect/>
          </a:stretch>
        </p:blipFill>
        <p:spPr>
          <a:xfrm>
            <a:off x="250071" y="2043816"/>
            <a:ext cx="3935921" cy="2528183"/>
          </a:xfrm>
          <a:prstGeom prst="rect">
            <a:avLst/>
          </a:prstGeom>
        </p:spPr>
      </p:pic>
      <p:pic>
        <p:nvPicPr>
          <p:cNvPr id="24" name="Audio 23">
            <a:hlinkClick r:id="" action="ppaction://media"/>
            <a:extLst>
              <a:ext uri="{FF2B5EF4-FFF2-40B4-BE49-F238E27FC236}">
                <a16:creationId xmlns:a16="http://schemas.microsoft.com/office/drawing/2014/main" id="{8971F94F-50DD-4BDD-99A1-42F7A3D16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803739"/>
      </p:ext>
    </p:extLst>
  </p:cSld>
  <p:clrMapOvr>
    <a:masterClrMapping/>
  </p:clrMapOvr>
  <mc:AlternateContent xmlns:mc="http://schemas.openxmlformats.org/markup-compatibility/2006">
    <mc:Choice xmlns:p14="http://schemas.microsoft.com/office/powerpoint/2010/main" Requires="p14">
      <p:transition spd="slow" p14:dur="2000" advTm="63924"/>
    </mc:Choice>
    <mc:Fallback>
      <p:transition spd="slow" advTm="6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ACBC1-2A9E-4B8E-8074-FB313614096A}"/>
              </a:ext>
            </a:extLst>
          </p:cNvPr>
          <p:cNvPicPr>
            <a:picLocks noChangeAspect="1"/>
          </p:cNvPicPr>
          <p:nvPr/>
        </p:nvPicPr>
        <p:blipFill>
          <a:blip r:embed="rId4"/>
          <a:stretch>
            <a:fillRect/>
          </a:stretch>
        </p:blipFill>
        <p:spPr>
          <a:xfrm>
            <a:off x="349285" y="381000"/>
            <a:ext cx="4800600" cy="3048000"/>
          </a:xfrm>
          <a:prstGeom prst="rect">
            <a:avLst/>
          </a:prstGeom>
        </p:spPr>
      </p:pic>
      <p:sp>
        <p:nvSpPr>
          <p:cNvPr id="6" name="TextBox 5">
            <a:extLst>
              <a:ext uri="{FF2B5EF4-FFF2-40B4-BE49-F238E27FC236}">
                <a16:creationId xmlns:a16="http://schemas.microsoft.com/office/drawing/2014/main" id="{5AFACC52-2F13-45AB-9AA8-765C21017065}"/>
              </a:ext>
            </a:extLst>
          </p:cNvPr>
          <p:cNvSpPr txBox="1"/>
          <p:nvPr/>
        </p:nvSpPr>
        <p:spPr>
          <a:xfrm>
            <a:off x="5594888" y="526942"/>
            <a:ext cx="5749871" cy="923330"/>
          </a:xfrm>
          <a:prstGeom prst="rect">
            <a:avLst/>
          </a:prstGeom>
          <a:noFill/>
        </p:spPr>
        <p:txBody>
          <a:bodyPr wrap="square" rtlCol="0">
            <a:spAutoFit/>
          </a:bodyPr>
          <a:lstStyle/>
          <a:p>
            <a:r>
              <a:rPr lang="en-GB" dirty="0"/>
              <a:t>Canada has a varied landscape. It has mountains, plains ( large areas of flat grasslands with no trees)</a:t>
            </a:r>
          </a:p>
          <a:p>
            <a:endParaRPr lang="en-GB" dirty="0"/>
          </a:p>
        </p:txBody>
      </p:sp>
      <p:sp>
        <p:nvSpPr>
          <p:cNvPr id="7" name="TextBox 6">
            <a:extLst>
              <a:ext uri="{FF2B5EF4-FFF2-40B4-BE49-F238E27FC236}">
                <a16:creationId xmlns:a16="http://schemas.microsoft.com/office/drawing/2014/main" id="{E68D95F9-3A3C-4428-9842-01F7CDF1C5C3}"/>
              </a:ext>
            </a:extLst>
          </p:cNvPr>
          <p:cNvSpPr txBox="1"/>
          <p:nvPr/>
        </p:nvSpPr>
        <p:spPr>
          <a:xfrm>
            <a:off x="5734373" y="1642820"/>
            <a:ext cx="5749871" cy="2585323"/>
          </a:xfrm>
          <a:prstGeom prst="rect">
            <a:avLst/>
          </a:prstGeom>
          <a:noFill/>
        </p:spPr>
        <p:txBody>
          <a:bodyPr wrap="square" rtlCol="0">
            <a:spAutoFit/>
          </a:bodyPr>
          <a:lstStyle/>
          <a:p>
            <a:r>
              <a:rPr lang="en-GB" b="1" u="sng" dirty="0"/>
              <a:t>Wildlife and nature</a:t>
            </a:r>
          </a:p>
          <a:p>
            <a:r>
              <a:rPr lang="en-GB" dirty="0"/>
              <a:t>In the South there are plains where buffalos and antelopes live.</a:t>
            </a:r>
          </a:p>
          <a:p>
            <a:endParaRPr lang="en-GB" dirty="0"/>
          </a:p>
          <a:p>
            <a:r>
              <a:rPr lang="en-GB" dirty="0"/>
              <a:t>In the north there are more forests where moose and black bears live.</a:t>
            </a:r>
          </a:p>
          <a:p>
            <a:endParaRPr lang="en-GB" dirty="0"/>
          </a:p>
          <a:p>
            <a:r>
              <a:rPr lang="en-GB" dirty="0"/>
              <a:t>If you visit Canada you might also see: wolves, mountain lions, beavers and racoons.</a:t>
            </a:r>
          </a:p>
        </p:txBody>
      </p:sp>
      <p:pic>
        <p:nvPicPr>
          <p:cNvPr id="9" name="Picture 8">
            <a:extLst>
              <a:ext uri="{FF2B5EF4-FFF2-40B4-BE49-F238E27FC236}">
                <a16:creationId xmlns:a16="http://schemas.microsoft.com/office/drawing/2014/main" id="{17D02903-CC78-434E-819A-A12767DF1322}"/>
              </a:ext>
            </a:extLst>
          </p:cNvPr>
          <p:cNvPicPr>
            <a:picLocks noChangeAspect="1"/>
          </p:cNvPicPr>
          <p:nvPr/>
        </p:nvPicPr>
        <p:blipFill>
          <a:blip r:embed="rId5"/>
          <a:stretch>
            <a:fillRect/>
          </a:stretch>
        </p:blipFill>
        <p:spPr>
          <a:xfrm>
            <a:off x="521211" y="3619984"/>
            <a:ext cx="4221270" cy="2719586"/>
          </a:xfrm>
          <a:prstGeom prst="rect">
            <a:avLst/>
          </a:prstGeom>
        </p:spPr>
      </p:pic>
      <p:sp>
        <p:nvSpPr>
          <p:cNvPr id="10" name="TextBox 9">
            <a:extLst>
              <a:ext uri="{FF2B5EF4-FFF2-40B4-BE49-F238E27FC236}">
                <a16:creationId xmlns:a16="http://schemas.microsoft.com/office/drawing/2014/main" id="{E11915ED-8D54-43D6-94CD-ACAC272641F8}"/>
              </a:ext>
            </a:extLst>
          </p:cNvPr>
          <p:cNvSpPr txBox="1"/>
          <p:nvPr/>
        </p:nvSpPr>
        <p:spPr>
          <a:xfrm>
            <a:off x="707755" y="6345888"/>
            <a:ext cx="3724759" cy="369332"/>
          </a:xfrm>
          <a:prstGeom prst="rect">
            <a:avLst/>
          </a:prstGeom>
          <a:noFill/>
        </p:spPr>
        <p:txBody>
          <a:bodyPr wrap="square" rtlCol="0">
            <a:spAutoFit/>
          </a:bodyPr>
          <a:lstStyle/>
          <a:p>
            <a:r>
              <a:rPr lang="en-GB" dirty="0"/>
              <a:t>A moose</a:t>
            </a:r>
          </a:p>
        </p:txBody>
      </p:sp>
      <p:pic>
        <p:nvPicPr>
          <p:cNvPr id="11" name="Audio 10">
            <a:hlinkClick r:id="" action="ppaction://media"/>
            <a:extLst>
              <a:ext uri="{FF2B5EF4-FFF2-40B4-BE49-F238E27FC236}">
                <a16:creationId xmlns:a16="http://schemas.microsoft.com/office/drawing/2014/main" id="{DEE209AA-8D5E-4099-9FA5-A57FE904C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2676146"/>
      </p:ext>
    </p:extLst>
  </p:cSld>
  <p:clrMapOvr>
    <a:masterClrMapping/>
  </p:clrMapOvr>
  <mc:AlternateContent xmlns:mc="http://schemas.openxmlformats.org/markup-compatibility/2006">
    <mc:Choice xmlns:p14="http://schemas.microsoft.com/office/powerpoint/2010/main" Requires="p14">
      <p:transition spd="slow" p14:dur="2000" advTm="39142"/>
    </mc:Choice>
    <mc:Fallback>
      <p:transition spd="slow" advTm="3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2C22B2-EBFA-41C3-8590-F380BEB59835}"/>
              </a:ext>
            </a:extLst>
          </p:cNvPr>
          <p:cNvSpPr txBox="1"/>
          <p:nvPr/>
        </p:nvSpPr>
        <p:spPr>
          <a:xfrm>
            <a:off x="5471410" y="1280046"/>
            <a:ext cx="6235908" cy="1908215"/>
          </a:xfrm>
          <a:prstGeom prst="rect">
            <a:avLst/>
          </a:prstGeom>
          <a:noFill/>
        </p:spPr>
        <p:txBody>
          <a:bodyPr wrap="square" rtlCol="0">
            <a:spAutoFit/>
          </a:bodyPr>
          <a:lstStyle/>
          <a:p>
            <a:pPr marL="342900" indent="-342900">
              <a:buFont typeface="Arial" panose="020B0604020202020204" pitchFamily="34" charset="0"/>
              <a:buChar char="•"/>
            </a:pPr>
            <a:r>
              <a:rPr lang="en-GB" sz="2000" dirty="0"/>
              <a:t>Greenland is the second largest island  in the world.</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Nearly three quarters of the land is covered with ice. </a:t>
            </a:r>
          </a:p>
          <a:p>
            <a:pPr marL="285750" indent="-285750">
              <a:buFont typeface="Arial" panose="020B0604020202020204" pitchFamily="34" charset="0"/>
              <a:buChar char="•"/>
            </a:pPr>
            <a:endParaRPr lang="en-GB" dirty="0"/>
          </a:p>
        </p:txBody>
      </p:sp>
      <p:pic>
        <p:nvPicPr>
          <p:cNvPr id="14" name="Picture 13">
            <a:extLst>
              <a:ext uri="{FF2B5EF4-FFF2-40B4-BE49-F238E27FC236}">
                <a16:creationId xmlns:a16="http://schemas.microsoft.com/office/drawing/2014/main" id="{0624C46E-439F-4F91-B569-A77CE548B494}"/>
              </a:ext>
            </a:extLst>
          </p:cNvPr>
          <p:cNvPicPr>
            <a:picLocks noChangeAspect="1"/>
          </p:cNvPicPr>
          <p:nvPr/>
        </p:nvPicPr>
        <p:blipFill>
          <a:blip r:embed="rId4"/>
          <a:stretch>
            <a:fillRect/>
          </a:stretch>
        </p:blipFill>
        <p:spPr>
          <a:xfrm>
            <a:off x="242811" y="1833203"/>
            <a:ext cx="5018737" cy="4357445"/>
          </a:xfrm>
          <a:prstGeom prst="rect">
            <a:avLst/>
          </a:prstGeom>
        </p:spPr>
      </p:pic>
      <p:pic>
        <p:nvPicPr>
          <p:cNvPr id="17" name="Picture 16">
            <a:extLst>
              <a:ext uri="{FF2B5EF4-FFF2-40B4-BE49-F238E27FC236}">
                <a16:creationId xmlns:a16="http://schemas.microsoft.com/office/drawing/2014/main" id="{16F6FAE2-BCC3-483F-BB10-DCE86FC16EF8}"/>
              </a:ext>
            </a:extLst>
          </p:cNvPr>
          <p:cNvPicPr>
            <a:picLocks noChangeAspect="1"/>
          </p:cNvPicPr>
          <p:nvPr/>
        </p:nvPicPr>
        <p:blipFill>
          <a:blip r:embed="rId5"/>
          <a:stretch>
            <a:fillRect/>
          </a:stretch>
        </p:blipFill>
        <p:spPr>
          <a:xfrm>
            <a:off x="6832938" y="3203251"/>
            <a:ext cx="4484636" cy="3130093"/>
          </a:xfrm>
          <a:prstGeom prst="rect">
            <a:avLst/>
          </a:prstGeom>
        </p:spPr>
      </p:pic>
      <p:sp>
        <p:nvSpPr>
          <p:cNvPr id="18" name="TextBox 17">
            <a:extLst>
              <a:ext uri="{FF2B5EF4-FFF2-40B4-BE49-F238E27FC236}">
                <a16:creationId xmlns:a16="http://schemas.microsoft.com/office/drawing/2014/main" id="{28F0DFBF-41DA-4306-A8A8-A018F58E65E8}"/>
              </a:ext>
            </a:extLst>
          </p:cNvPr>
          <p:cNvSpPr txBox="1"/>
          <p:nvPr/>
        </p:nvSpPr>
        <p:spPr>
          <a:xfrm>
            <a:off x="242811" y="359764"/>
            <a:ext cx="4389150" cy="400110"/>
          </a:xfrm>
          <a:prstGeom prst="rect">
            <a:avLst/>
          </a:prstGeom>
          <a:noFill/>
        </p:spPr>
        <p:txBody>
          <a:bodyPr wrap="square" rtlCol="0">
            <a:spAutoFit/>
          </a:bodyPr>
          <a:lstStyle/>
          <a:p>
            <a:r>
              <a:rPr lang="en-GB" sz="2000" u="sng" dirty="0"/>
              <a:t>Greenland</a:t>
            </a:r>
          </a:p>
        </p:txBody>
      </p:sp>
      <p:cxnSp>
        <p:nvCxnSpPr>
          <p:cNvPr id="20" name="Straight Arrow Connector 19">
            <a:extLst>
              <a:ext uri="{FF2B5EF4-FFF2-40B4-BE49-F238E27FC236}">
                <a16:creationId xmlns:a16="http://schemas.microsoft.com/office/drawing/2014/main" id="{468E8401-8FEA-439F-A165-8E42FCB95F57}"/>
              </a:ext>
            </a:extLst>
          </p:cNvPr>
          <p:cNvCxnSpPr>
            <a:cxnSpLocks/>
          </p:cNvCxnSpPr>
          <p:nvPr/>
        </p:nvCxnSpPr>
        <p:spPr>
          <a:xfrm>
            <a:off x="1484026" y="759874"/>
            <a:ext cx="1618938" cy="980807"/>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B517B7FF-18BD-49DB-8D47-9D708A3D6A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7175291"/>
      </p:ext>
    </p:extLst>
  </p:cSld>
  <p:clrMapOvr>
    <a:masterClrMapping/>
  </p:clrMapOvr>
  <mc:AlternateContent xmlns:mc="http://schemas.openxmlformats.org/markup-compatibility/2006">
    <mc:Choice xmlns:p14="http://schemas.microsoft.com/office/powerpoint/2010/main" Requires="p14">
      <p:transition spd="slow" p14:dur="2000" advTm="19189"/>
    </mc:Choice>
    <mc:Fallback>
      <p:transition spd="slow" advTm="1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3A3B4-9BB4-43DC-B229-B6A3EA77A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97" y="2787481"/>
            <a:ext cx="3212983" cy="3076799"/>
          </a:xfrm>
          <a:prstGeom prst="rect">
            <a:avLst/>
          </a:prstGeom>
        </p:spPr>
      </p:pic>
      <p:sp>
        <p:nvSpPr>
          <p:cNvPr id="5" name="TextBox 4">
            <a:extLst>
              <a:ext uri="{FF2B5EF4-FFF2-40B4-BE49-F238E27FC236}">
                <a16:creationId xmlns:a16="http://schemas.microsoft.com/office/drawing/2014/main" id="{E299DEA6-D39D-4963-BDF8-D8F9C2449DF9}"/>
              </a:ext>
            </a:extLst>
          </p:cNvPr>
          <p:cNvSpPr txBox="1"/>
          <p:nvPr/>
        </p:nvSpPr>
        <p:spPr>
          <a:xfrm>
            <a:off x="169498" y="145782"/>
            <a:ext cx="3897442" cy="400110"/>
          </a:xfrm>
          <a:prstGeom prst="rect">
            <a:avLst/>
          </a:prstGeom>
          <a:noFill/>
        </p:spPr>
        <p:txBody>
          <a:bodyPr wrap="square" rtlCol="0">
            <a:spAutoFit/>
          </a:bodyPr>
          <a:lstStyle/>
          <a:p>
            <a:r>
              <a:rPr lang="en-GB" sz="2000" u="sng" dirty="0"/>
              <a:t>Costa Rica</a:t>
            </a:r>
          </a:p>
        </p:txBody>
      </p:sp>
      <p:pic>
        <p:nvPicPr>
          <p:cNvPr id="6" name="Picture 5">
            <a:extLst>
              <a:ext uri="{FF2B5EF4-FFF2-40B4-BE49-F238E27FC236}">
                <a16:creationId xmlns:a16="http://schemas.microsoft.com/office/drawing/2014/main" id="{33892083-1493-47F9-A154-598B90FB2B42}"/>
              </a:ext>
            </a:extLst>
          </p:cNvPr>
          <p:cNvPicPr>
            <a:picLocks noChangeAspect="1"/>
          </p:cNvPicPr>
          <p:nvPr/>
        </p:nvPicPr>
        <p:blipFill>
          <a:blip r:embed="rId5" cstate="print">
            <a:extLst>
              <a:ext uri="{28A0092B-C50C-407E-A947-70E740481C1C}">
                <a14:useLocalDpi xmlns:a14="http://schemas.microsoft.com/office/drawing/2010/main" val="0"/>
              </a:ext>
            </a:extLst>
          </a:blip>
          <a:srcRect l="892" t="5823" r="3129" b="10934"/>
          <a:stretch>
            <a:fillRect/>
          </a:stretch>
        </p:blipFill>
        <p:spPr>
          <a:xfrm>
            <a:off x="3694147" y="1681131"/>
            <a:ext cx="4147703" cy="2398207"/>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sp>
        <p:nvSpPr>
          <p:cNvPr id="8" name="TextBox 7">
            <a:extLst>
              <a:ext uri="{FF2B5EF4-FFF2-40B4-BE49-F238E27FC236}">
                <a16:creationId xmlns:a16="http://schemas.microsoft.com/office/drawing/2014/main" id="{3241DA56-8916-44A1-A9AF-6B3ADE090176}"/>
              </a:ext>
            </a:extLst>
          </p:cNvPr>
          <p:cNvSpPr txBox="1"/>
          <p:nvPr/>
        </p:nvSpPr>
        <p:spPr>
          <a:xfrm>
            <a:off x="8044297" y="2466568"/>
            <a:ext cx="4147703" cy="3477875"/>
          </a:xfrm>
          <a:prstGeom prst="rect">
            <a:avLst/>
          </a:prstGeom>
          <a:noFill/>
        </p:spPr>
        <p:txBody>
          <a:bodyPr wrap="square">
            <a:spAutoFit/>
          </a:bodyPr>
          <a:lstStyle/>
          <a:p>
            <a:r>
              <a:rPr lang="en-GB" sz="2000" b="1" dirty="0">
                <a:solidFill>
                  <a:schemeClr val="tx1"/>
                </a:solidFill>
                <a:latin typeface="Arial" panose="020B0604020202020204" pitchFamily="34" charset="0"/>
                <a:ea typeface="Calibri" panose="020F0502020204030204" pitchFamily="34" charset="0"/>
                <a:cs typeface="Arial" panose="020B0604020202020204" pitchFamily="34" charset="0"/>
              </a:rPr>
              <a:t>Arenal Volcano</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It is cone shaped and over 1,600 metres high.</a:t>
            </a:r>
          </a:p>
          <a:p>
            <a:pPr marL="342900" indent="-342900">
              <a:buFont typeface="Arial" panose="020B0604020202020204" pitchFamily="34" charset="0"/>
              <a:buChar char="•"/>
            </a:pPr>
            <a:endParaRPr lang="en-GB" sz="2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2000" dirty="0">
                <a:latin typeface="Arial" panose="020B0604020202020204" pitchFamily="34" charset="0"/>
                <a:ea typeface="Calibri" panose="020F0502020204030204" pitchFamily="34" charset="0"/>
                <a:cs typeface="Arial" panose="020B0604020202020204" pitchFamily="34" charset="0"/>
              </a:rPr>
              <a:t>The</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crater is 140 metres wide.</a:t>
            </a:r>
          </a:p>
          <a:p>
            <a:pPr marL="342900" indent="-342900">
              <a:buFont typeface="Arial" panose="020B0604020202020204" pitchFamily="34" charset="0"/>
              <a:buChar char="•"/>
            </a:pPr>
            <a:endParaRPr lang="en-GB" sz="2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 It used to be one of</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the most active volcanoes in the world.</a:t>
            </a:r>
          </a:p>
          <a:p>
            <a:pPr marL="342900" indent="-342900">
              <a:buFont typeface="Arial" panose="020B0604020202020204" pitchFamily="34" charset="0"/>
              <a:buChar char="•"/>
            </a:pPr>
            <a:endParaRPr lang="en-GB"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Since 2010, it has been dormant.</a:t>
            </a:r>
            <a:endParaRPr lang="en-GB" sz="20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B87998E4-9B9B-4D1F-9E93-C066606F2BE1}"/>
              </a:ext>
            </a:extLst>
          </p:cNvPr>
          <p:cNvCxnSpPr>
            <a:cxnSpLocks/>
          </p:cNvCxnSpPr>
          <p:nvPr/>
        </p:nvCxnSpPr>
        <p:spPr>
          <a:xfrm flipH="1">
            <a:off x="1424066" y="2880235"/>
            <a:ext cx="2269799" cy="5487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9330852-1102-4E40-BE02-961F025D0745}"/>
              </a:ext>
            </a:extLst>
          </p:cNvPr>
          <p:cNvSpPr txBox="1"/>
          <p:nvPr/>
        </p:nvSpPr>
        <p:spPr>
          <a:xfrm>
            <a:off x="169498" y="764498"/>
            <a:ext cx="11197002" cy="400110"/>
          </a:xfrm>
          <a:prstGeom prst="rect">
            <a:avLst/>
          </a:prstGeom>
          <a:noFill/>
        </p:spPr>
        <p:txBody>
          <a:bodyPr wrap="square" rtlCol="0">
            <a:spAutoFit/>
          </a:bodyPr>
          <a:lstStyle/>
          <a:p>
            <a:r>
              <a:rPr lang="en-GB" sz="2000" dirty="0"/>
              <a:t>Costa Rica is made up of lush rainforests, mighty volcanoes and long stretches of sandy beaches</a:t>
            </a:r>
            <a:r>
              <a:rPr lang="en-GB" dirty="0"/>
              <a:t>.</a:t>
            </a:r>
          </a:p>
        </p:txBody>
      </p:sp>
      <p:pic>
        <p:nvPicPr>
          <p:cNvPr id="31" name="Audio 30">
            <a:hlinkClick r:id="" action="ppaction://media"/>
            <a:extLst>
              <a:ext uri="{FF2B5EF4-FFF2-40B4-BE49-F238E27FC236}">
                <a16:creationId xmlns:a16="http://schemas.microsoft.com/office/drawing/2014/main" id="{6DEAFB19-79A6-4332-9B42-4B6AEE75F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3838057"/>
      </p:ext>
    </p:extLst>
  </p:cSld>
  <p:clrMapOvr>
    <a:masterClrMapping/>
  </p:clrMapOvr>
  <mc:AlternateContent xmlns:mc="http://schemas.openxmlformats.org/markup-compatibility/2006">
    <mc:Choice xmlns:p14="http://schemas.microsoft.com/office/powerpoint/2010/main" Requires="p14">
      <p:transition spd="slow" p14:dur="2000" advTm="32912"/>
    </mc:Choice>
    <mc:Fallback>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E3DF6-CC88-496B-AC64-0079C0AD5150}"/>
              </a:ext>
            </a:extLst>
          </p:cNvPr>
          <p:cNvPicPr>
            <a:picLocks noChangeAspect="1"/>
          </p:cNvPicPr>
          <p:nvPr/>
        </p:nvPicPr>
        <p:blipFill>
          <a:blip r:embed="rId4"/>
          <a:stretch>
            <a:fillRect/>
          </a:stretch>
        </p:blipFill>
        <p:spPr>
          <a:xfrm>
            <a:off x="422145" y="2458387"/>
            <a:ext cx="2678321" cy="2446264"/>
          </a:xfrm>
          <a:prstGeom prst="rect">
            <a:avLst/>
          </a:prstGeom>
        </p:spPr>
      </p:pic>
      <p:sp>
        <p:nvSpPr>
          <p:cNvPr id="7" name="TextBox 6">
            <a:extLst>
              <a:ext uri="{FF2B5EF4-FFF2-40B4-BE49-F238E27FC236}">
                <a16:creationId xmlns:a16="http://schemas.microsoft.com/office/drawing/2014/main" id="{FA09AA50-0FA4-4A90-96DF-437D9A8F0B6C}"/>
              </a:ext>
            </a:extLst>
          </p:cNvPr>
          <p:cNvSpPr txBox="1"/>
          <p:nvPr/>
        </p:nvSpPr>
        <p:spPr>
          <a:xfrm>
            <a:off x="299803" y="374754"/>
            <a:ext cx="5796197" cy="1938992"/>
          </a:xfrm>
          <a:prstGeom prst="rect">
            <a:avLst/>
          </a:prstGeom>
          <a:noFill/>
        </p:spPr>
        <p:txBody>
          <a:bodyPr wrap="square" rtlCol="0">
            <a:spAutoFit/>
          </a:bodyPr>
          <a:lstStyle/>
          <a:p>
            <a:r>
              <a:rPr lang="en-GB" sz="2000" b="1" u="sng" dirty="0"/>
              <a:t>Wild life</a:t>
            </a:r>
          </a:p>
          <a:p>
            <a:r>
              <a:rPr lang="en-GB" sz="2000" dirty="0"/>
              <a:t>Costa Rica is home to lots of animals, from the endangered giant anteaters to happy eagles, sloths and big cats.</a:t>
            </a:r>
          </a:p>
          <a:p>
            <a:endParaRPr lang="en-GB" sz="2000" dirty="0"/>
          </a:p>
          <a:p>
            <a:r>
              <a:rPr lang="en-GB" sz="2000" dirty="0"/>
              <a:t>There are six types of toucan that live here. </a:t>
            </a:r>
          </a:p>
        </p:txBody>
      </p:sp>
      <p:sp>
        <p:nvSpPr>
          <p:cNvPr id="8" name="TextBox 7">
            <a:extLst>
              <a:ext uri="{FF2B5EF4-FFF2-40B4-BE49-F238E27FC236}">
                <a16:creationId xmlns:a16="http://schemas.microsoft.com/office/drawing/2014/main" id="{AE04C55B-CD92-4ACC-9BD7-0AC8E094CAD3}"/>
              </a:ext>
            </a:extLst>
          </p:cNvPr>
          <p:cNvSpPr txBox="1"/>
          <p:nvPr/>
        </p:nvSpPr>
        <p:spPr>
          <a:xfrm>
            <a:off x="6534542" y="2117837"/>
            <a:ext cx="5433933" cy="4801314"/>
          </a:xfrm>
          <a:prstGeom prst="rect">
            <a:avLst/>
          </a:prstGeom>
          <a:noFill/>
        </p:spPr>
        <p:txBody>
          <a:bodyPr wrap="square" rtlCol="0">
            <a:spAutoFit/>
          </a:bodyPr>
          <a:lstStyle/>
          <a:p>
            <a:r>
              <a:rPr lang="en-GB" dirty="0"/>
              <a:t>30 years ago, rainforests in Costa Rica were being destroyed and animals were becoming endangered.</a:t>
            </a:r>
          </a:p>
          <a:p>
            <a:endParaRPr lang="en-GB" dirty="0"/>
          </a:p>
          <a:p>
            <a:r>
              <a:rPr lang="en-GB" dirty="0"/>
              <a:t>The government decided they must do something to stop this. </a:t>
            </a:r>
          </a:p>
          <a:p>
            <a:endParaRPr lang="en-GB" dirty="0"/>
          </a:p>
          <a:p>
            <a:r>
              <a:rPr lang="en-GB" dirty="0"/>
              <a:t>They spent money on educating people about how to look after nature.</a:t>
            </a:r>
          </a:p>
          <a:p>
            <a:endParaRPr lang="en-GB" dirty="0"/>
          </a:p>
          <a:p>
            <a:r>
              <a:rPr lang="en-GB" dirty="0"/>
              <a:t>They replanted rainforests and told people not to chop them down.</a:t>
            </a:r>
          </a:p>
          <a:p>
            <a:endParaRPr lang="en-GB" dirty="0"/>
          </a:p>
          <a:p>
            <a:r>
              <a:rPr lang="en-GB" dirty="0"/>
              <a:t>They showed visitors how to enjoy nature without harming it. </a:t>
            </a:r>
          </a:p>
          <a:p>
            <a:endParaRPr lang="en-GB" dirty="0"/>
          </a:p>
          <a:p>
            <a:r>
              <a:rPr lang="en-GB" dirty="0"/>
              <a:t>Things are much better now. </a:t>
            </a:r>
          </a:p>
        </p:txBody>
      </p:sp>
      <p:sp>
        <p:nvSpPr>
          <p:cNvPr id="9" name="TextBox 8">
            <a:extLst>
              <a:ext uri="{FF2B5EF4-FFF2-40B4-BE49-F238E27FC236}">
                <a16:creationId xmlns:a16="http://schemas.microsoft.com/office/drawing/2014/main" id="{6D6644D0-C662-4311-B75E-453672E5C5CF}"/>
              </a:ext>
            </a:extLst>
          </p:cNvPr>
          <p:cNvSpPr txBox="1"/>
          <p:nvPr/>
        </p:nvSpPr>
        <p:spPr>
          <a:xfrm>
            <a:off x="899412" y="5179259"/>
            <a:ext cx="1004340" cy="369332"/>
          </a:xfrm>
          <a:prstGeom prst="rect">
            <a:avLst/>
          </a:prstGeom>
          <a:noFill/>
        </p:spPr>
        <p:txBody>
          <a:bodyPr wrap="square" rtlCol="0">
            <a:spAutoFit/>
          </a:bodyPr>
          <a:lstStyle/>
          <a:p>
            <a:r>
              <a:rPr lang="en-GB" dirty="0"/>
              <a:t>toucan</a:t>
            </a:r>
          </a:p>
        </p:txBody>
      </p:sp>
      <p:pic>
        <p:nvPicPr>
          <p:cNvPr id="11" name="Audio 10">
            <a:hlinkClick r:id="" action="ppaction://media"/>
            <a:extLst>
              <a:ext uri="{FF2B5EF4-FFF2-40B4-BE49-F238E27FC236}">
                <a16:creationId xmlns:a16="http://schemas.microsoft.com/office/drawing/2014/main" id="{85322BDB-86D3-4888-818F-2E42CB829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3030612"/>
      </p:ext>
    </p:extLst>
  </p:cSld>
  <p:clrMapOvr>
    <a:masterClrMapping/>
  </p:clrMapOvr>
  <mc:AlternateContent xmlns:mc="http://schemas.openxmlformats.org/markup-compatibility/2006">
    <mc:Choice xmlns:p14="http://schemas.microsoft.com/office/powerpoint/2010/main" Requires="p14">
      <p:transition spd="slow" p14:dur="2000" advTm="51134"/>
    </mc:Choice>
    <mc:Fallback>
      <p:transition spd="slow" advTm="5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FC7B140-657F-4BF4-81F2-1C525E196D76}" vid="{84FD2681-878A-4607-B744-D748F39145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218</TotalTime>
  <Words>616</Words>
  <Application>Microsoft Office PowerPoint</Application>
  <PresentationFormat>Widescreen</PresentationFormat>
  <Paragraphs>85</Paragraphs>
  <Slides>12</Slides>
  <Notes>0</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lawson</dc:creator>
  <cp:lastModifiedBy>nicola lawson</cp:lastModifiedBy>
  <cp:revision>21</cp:revision>
  <dcterms:created xsi:type="dcterms:W3CDTF">2021-01-31T18:48:28Z</dcterms:created>
  <dcterms:modified xsi:type="dcterms:W3CDTF">2021-02-03T09:36:35Z</dcterms:modified>
</cp:coreProperties>
</file>