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73" r:id="rId4"/>
    <p:sldId id="274" r:id="rId5"/>
    <p:sldId id="275" r:id="rId6"/>
  </p:sldIdLst>
  <p:sldSz cx="12192000" cy="6858000"/>
  <p:notesSz cx="6889750" cy="9607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fld id="{784F95DF-4879-4DF0-B015-FEAC5603DFEE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fld id="{F4EBC122-E717-482D-8A6D-33952D1E3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065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040B-EA43-46BD-9177-8E2E4AC7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74628-852C-48AC-B51B-26D9046DB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F0F8-D86B-49C4-9F84-F4209ED5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CABF6-5521-4CD8-B28E-BB01D3FC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A4388-CBCD-4A7B-814A-0A91A4B7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7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DD1-55B9-49D7-B3EC-EE2E1D0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A4C02-EDB5-4642-8594-E6DD10522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C292E-AD84-4307-89B4-8002D757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CE71-29B0-42BE-8C21-A75CFCDB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2EC35-58C9-487C-8EF0-0DC085B5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4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32516-7023-42C6-BF7F-F421F6225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59804-1B93-455B-9E88-D93EEBB6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8817-E30A-47FC-A8ED-7077A5B9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4C3D3-0604-4421-94DF-A2CAEA04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255F-3EBA-4D13-8DAA-7A85F18E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1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608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141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96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DA24-0FDD-43B4-A61D-B64832B7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E47F-BE6A-41A9-880B-CB0C2D20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3F58E-2D91-4555-A728-09202EFC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AD1CA-2395-4F5E-968E-75721EA2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10CFE-D13E-45F0-A54D-B33D0A18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0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63B4-7632-48FA-B77C-959A0F6A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B07A8-ECD0-47A2-B8F6-B025F666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4C1CC-7E21-4511-BC1D-B65EB727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0C5FD-0A54-4186-B868-5C6E42A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7ECB-0CB5-4561-AACA-36AC8ABA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3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99E8-77B3-456B-9DD5-AE946653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56D86-E4DD-47D5-89F1-327008E8F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E48E4-5363-47BD-9BED-1DC5D5E66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2854B-5D1B-476F-A922-A497D615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B1D1E-02C1-46A8-8155-C4BD663F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5D738-1A48-4DEB-90EF-8036CD96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1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1FAC-0536-4D83-B9FC-FF3CC77F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3BAF-D421-4A8E-94C0-5AC3610FC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78C20-F6E7-47A3-8BC0-B9A65C3C0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8697E-4203-428A-9D6A-2B5AD73C7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D0235-2B0A-4663-8FE7-B7A7BCA85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63569-EC95-44EB-A946-D1CDD470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BA1AA-4C0F-4109-8A3E-DD73A555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D62-7DCC-4823-B308-7C4F9DF5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6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EA33-F761-4069-A214-E94FE7B0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207F4-563C-4DBC-B175-59C51B65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956CD-E1B9-4CDB-8727-EA38B7C6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2E17-2A3B-420D-81F0-AF114A72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52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F1E8E-77F0-4202-B744-7A2B00AA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2FC1A-2491-4618-9D72-F97068F2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92C3-4877-42B6-90E4-DA1B0EB7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5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F1B0-9B0E-4819-BAD0-0484951E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D8B5E-1E3C-473B-A1B4-48F9E7EFF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C9282-4916-4383-9CB8-9943A2707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92150-F95C-428D-88D9-60644327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9C831-55EC-44C8-8BCD-46CD3C58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78787-B69D-4650-8C37-21EA86A0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4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95C7-E205-420F-98B3-7FC6B10A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DCDAE-01AF-4FA9-B752-856F5075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38BF6-187E-477B-A3C0-C42F7CE70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092F5-08A3-424E-BD26-11CE3EEC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FEEA-6CAD-44FF-8AB2-70EAF2BA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B24E8-CF98-42CD-B456-6A478151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4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C20AF-BC70-4D6C-AAAC-74DE19D4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AE5FC-EF44-4464-AA49-1F782D38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5A0A-7419-4176-8AB0-505997B44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B6F0-A040-4C6B-9CAC-E7E64EAD424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8C5EF-31B5-4696-9941-7A336A77B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7B22-A692-446F-9557-BDF6CF293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5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5.m4a"/><Relationship Id="rId7" Type="http://schemas.openxmlformats.org/officeDocument/2006/relationships/image" Target="../media/image7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C8A9-A2CF-406B-A2BB-7D3326508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Learning intention: To solve division problems.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EF0D63F-0F10-4CA2-AA7C-6E595590F2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5"/>
    </mc:Choice>
    <mc:Fallback xmlns="">
      <p:transition spd="slow" advTm="4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898BD1-7F64-42D2-925F-D389B0FB1B38}"/>
              </a:ext>
            </a:extLst>
          </p:cNvPr>
          <p:cNvSpPr/>
          <p:nvPr/>
        </p:nvSpPr>
        <p:spPr>
          <a:xfrm>
            <a:off x="620739" y="736834"/>
            <a:ext cx="1042701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Bella has 10 boxes and 30 books to share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equally between them. How many books go in each box?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F63F64D-CBB8-45F8-8CE8-DEEFE9A3D189}"/>
              </a:ext>
            </a:extLst>
          </p:cNvPr>
          <p:cNvSpPr/>
          <p:nvPr/>
        </p:nvSpPr>
        <p:spPr>
          <a:xfrm>
            <a:off x="393070" y="1750102"/>
            <a:ext cx="9440478" cy="2761407"/>
          </a:xfrm>
          <a:prstGeom prst="roundRect">
            <a:avLst>
              <a:gd name="adj" fmla="val 9696"/>
            </a:avLst>
          </a:prstGeom>
          <a:solidFill>
            <a:schemeClr val="bg1"/>
          </a:solidFill>
          <a:ln w="5715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r>
              <a:rPr lang="en-GB" sz="2800" dirty="0">
                <a:solidFill>
                  <a:schemeClr val="tx1"/>
                </a:solidFill>
              </a:rPr>
              <a:t>If you are sharing an amount equally this is division.</a:t>
            </a:r>
            <a:br>
              <a:rPr lang="en-GB" sz="2800" dirty="0">
                <a:solidFill>
                  <a:schemeClr val="tx1"/>
                </a:solidFill>
              </a:rPr>
            </a:br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30 ÷ 10 = 3</a:t>
            </a:r>
            <a:br>
              <a:rPr lang="en-GB" sz="2800" dirty="0">
                <a:solidFill>
                  <a:schemeClr val="tx1"/>
                </a:solidFill>
              </a:rPr>
            </a:br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You can read this as ‘30 shared equally between 10’.</a:t>
            </a: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08CA61C4-032E-4E9B-92E0-D12576D12518}"/>
              </a:ext>
            </a:extLst>
          </p:cNvPr>
          <p:cNvSpPr/>
          <p:nvPr/>
        </p:nvSpPr>
        <p:spPr>
          <a:xfrm>
            <a:off x="620739" y="5381469"/>
            <a:ext cx="833307" cy="85443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AD525BE8-B7FF-40F4-9E94-D8383B6D9BA3}"/>
              </a:ext>
            </a:extLst>
          </p:cNvPr>
          <p:cNvSpPr/>
          <p:nvPr/>
        </p:nvSpPr>
        <p:spPr>
          <a:xfrm>
            <a:off x="7903304" y="5456420"/>
            <a:ext cx="895922" cy="82695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4C3C4509-8716-4146-A633-C67C9764A562}"/>
              </a:ext>
            </a:extLst>
          </p:cNvPr>
          <p:cNvSpPr/>
          <p:nvPr/>
        </p:nvSpPr>
        <p:spPr>
          <a:xfrm>
            <a:off x="1651989" y="5421441"/>
            <a:ext cx="833307" cy="85443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05A8F188-3E0A-40A3-9E60-D13E518A7D19}"/>
              </a:ext>
            </a:extLst>
          </p:cNvPr>
          <p:cNvSpPr/>
          <p:nvPr/>
        </p:nvSpPr>
        <p:spPr>
          <a:xfrm>
            <a:off x="2733935" y="5421441"/>
            <a:ext cx="833307" cy="85443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E7DA1609-83B0-4238-8F26-885FE7D359A6}"/>
              </a:ext>
            </a:extLst>
          </p:cNvPr>
          <p:cNvSpPr/>
          <p:nvPr/>
        </p:nvSpPr>
        <p:spPr>
          <a:xfrm>
            <a:off x="3819733" y="5421440"/>
            <a:ext cx="833307" cy="85443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671AFE36-67A0-428C-A75B-9745BCD4DE56}"/>
              </a:ext>
            </a:extLst>
          </p:cNvPr>
          <p:cNvSpPr/>
          <p:nvPr/>
        </p:nvSpPr>
        <p:spPr>
          <a:xfrm>
            <a:off x="5834245" y="5441429"/>
            <a:ext cx="833307" cy="85443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DF91BDB4-BB05-4BAF-B070-DDE6FA43F9F1}"/>
              </a:ext>
            </a:extLst>
          </p:cNvPr>
          <p:cNvSpPr/>
          <p:nvPr/>
        </p:nvSpPr>
        <p:spPr>
          <a:xfrm>
            <a:off x="4796435" y="5421439"/>
            <a:ext cx="833307" cy="85443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7BC3A78B-C76D-45B0-80AE-B0A9ABF5AB60}"/>
              </a:ext>
            </a:extLst>
          </p:cNvPr>
          <p:cNvSpPr/>
          <p:nvPr/>
        </p:nvSpPr>
        <p:spPr>
          <a:xfrm>
            <a:off x="6916191" y="5441429"/>
            <a:ext cx="833307" cy="85443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24C9002F-51D7-4BBC-B0FB-7F84436D4916}"/>
              </a:ext>
            </a:extLst>
          </p:cNvPr>
          <p:cNvSpPr/>
          <p:nvPr/>
        </p:nvSpPr>
        <p:spPr>
          <a:xfrm>
            <a:off x="8985250" y="5441430"/>
            <a:ext cx="833307" cy="85443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9C54AA08-9E0F-4676-AF30-8904599C1B78}"/>
              </a:ext>
            </a:extLst>
          </p:cNvPr>
          <p:cNvSpPr/>
          <p:nvPr/>
        </p:nvSpPr>
        <p:spPr>
          <a:xfrm>
            <a:off x="9971530" y="5441429"/>
            <a:ext cx="833307" cy="85443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8B77D07-984B-4B01-96A9-8B8491718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52" y="4966429"/>
            <a:ext cx="647700" cy="342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98A8C7-CA23-4530-A0DA-75D01F548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846" y="4982356"/>
            <a:ext cx="647700" cy="342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5A36334-AD5A-4983-9B67-3050B1993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596" y="4966429"/>
            <a:ext cx="647700" cy="3429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8473C48-E5A5-44C6-A2F1-F5C9987C7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429" y="4982356"/>
            <a:ext cx="647700" cy="342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7119223-2C20-4667-98E0-3BAB6350D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461" y="4942070"/>
            <a:ext cx="647700" cy="3429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1E8548-3B01-48E2-A62B-CFB1D1684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5469" y="4928329"/>
            <a:ext cx="647700" cy="3429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F5C4F7-9D73-4D71-AC27-0E5EF9AD3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57" y="4928329"/>
            <a:ext cx="647700" cy="3429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4EB954D-CA14-4E34-9F06-467DE9857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137" y="4928329"/>
            <a:ext cx="647700" cy="3429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1B0D080-B04C-4CD4-A2E3-AAA75FF98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140" y="4950502"/>
            <a:ext cx="647700" cy="3429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63F05ED-163B-4D76-A8FD-1DA155C8B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19" y="4942070"/>
            <a:ext cx="647700" cy="342900"/>
          </a:xfrm>
          <a:prstGeom prst="rect">
            <a:avLst/>
          </a:prstGeom>
        </p:spPr>
      </p:pic>
      <p:pic>
        <p:nvPicPr>
          <p:cNvPr id="33" name="Audio 32">
            <a:hlinkClick r:id="" action="ppaction://media"/>
            <a:extLst>
              <a:ext uri="{FF2B5EF4-FFF2-40B4-BE49-F238E27FC236}">
                <a16:creationId xmlns:a16="http://schemas.microsoft.com/office/drawing/2014/main" id="{1768D260-A201-4D1D-8044-5BBDCE7CE5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2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34"/>
    </mc:Choice>
    <mc:Fallback xmlns="">
      <p:transition spd="slow" advTm="37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2123" y="677591"/>
            <a:ext cx="838611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Bob has  35  birds. He puts five birds in each cage.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How many cages does he need?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2330086" y="3268571"/>
            <a:ext cx="7605536" cy="2911838"/>
          </a:xfrm>
          <a:prstGeom prst="roundRect">
            <a:avLst>
              <a:gd name="adj" fmla="val 9696"/>
            </a:avLst>
          </a:prstGeom>
          <a:solidFill>
            <a:schemeClr val="bg1"/>
          </a:solidFill>
          <a:ln w="5715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108000" bIns="108000" rtlCol="0" anchor="t" anchorCtr="0"/>
          <a:lstStyle/>
          <a:p>
            <a:r>
              <a:rPr lang="en-GB" sz="2000" dirty="0">
                <a:solidFill>
                  <a:schemeClr val="tx1"/>
                </a:solidFill>
              </a:rPr>
              <a:t>You could share the 35 birds into </a:t>
            </a:r>
            <a:r>
              <a:rPr lang="en-GB" sz="2000" b="1" dirty="0">
                <a:solidFill>
                  <a:srgbClr val="18A0DB"/>
                </a:solidFill>
              </a:rPr>
              <a:t>equal</a:t>
            </a:r>
            <a:r>
              <a:rPr lang="en-GB" sz="2000" dirty="0">
                <a:solidFill>
                  <a:schemeClr val="tx1"/>
                </a:solidFill>
              </a:rPr>
              <a:t> groups…</a:t>
            </a:r>
          </a:p>
          <a:p>
            <a:r>
              <a:rPr lang="en-GB" sz="2000" dirty="0">
                <a:solidFill>
                  <a:schemeClr val="tx1"/>
                </a:solidFill>
              </a:rPr>
              <a:t>You add 5 birds in the first group then begin adding 5 birds to the next group. Repeat until all birds have been shared equally.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470229" y="4991110"/>
            <a:ext cx="1084135" cy="1084135"/>
            <a:chOff x="946228" y="4991109"/>
            <a:chExt cx="1084135" cy="1084135"/>
          </a:xfrm>
        </p:grpSpPr>
        <p:sp>
          <p:nvSpPr>
            <p:cNvPr id="6" name="Oval 5"/>
            <p:cNvSpPr/>
            <p:nvPr/>
          </p:nvSpPr>
          <p:spPr>
            <a:xfrm>
              <a:off x="946228" y="4991109"/>
              <a:ext cx="1084135" cy="10841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929" y="5666983"/>
              <a:ext cx="428230" cy="290563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065" y="5357860"/>
              <a:ext cx="428230" cy="290563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180" y="5071928"/>
              <a:ext cx="428230" cy="290563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3937" y="5304968"/>
              <a:ext cx="428230" cy="290563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643" y="5595531"/>
              <a:ext cx="428230" cy="290563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3510415" y="4366115"/>
            <a:ext cx="1084135" cy="1084135"/>
            <a:chOff x="1986414" y="4366114"/>
            <a:chExt cx="1084135" cy="1084135"/>
          </a:xfrm>
        </p:grpSpPr>
        <p:sp>
          <p:nvSpPr>
            <p:cNvPr id="110" name="Oval 109"/>
            <p:cNvSpPr/>
            <p:nvPr/>
          </p:nvSpPr>
          <p:spPr>
            <a:xfrm>
              <a:off x="1986414" y="4366114"/>
              <a:ext cx="1084135" cy="10841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115" y="5041988"/>
              <a:ext cx="428230" cy="290563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251" y="4732865"/>
              <a:ext cx="428230" cy="290563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366" y="4446933"/>
              <a:ext cx="428230" cy="290563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123" y="4679973"/>
              <a:ext cx="428230" cy="290563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8829" y="4970536"/>
              <a:ext cx="428230" cy="290563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550601" y="4991110"/>
            <a:ext cx="1084135" cy="1084135"/>
            <a:chOff x="3026600" y="4991109"/>
            <a:chExt cx="1084135" cy="1084135"/>
          </a:xfrm>
        </p:grpSpPr>
        <p:sp>
          <p:nvSpPr>
            <p:cNvPr id="117" name="Oval 116"/>
            <p:cNvSpPr/>
            <p:nvPr/>
          </p:nvSpPr>
          <p:spPr>
            <a:xfrm>
              <a:off x="3026600" y="4991109"/>
              <a:ext cx="1084135" cy="10841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301" y="5666983"/>
              <a:ext cx="428230" cy="290563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437" y="5357860"/>
              <a:ext cx="428230" cy="290563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552" y="5071928"/>
              <a:ext cx="428230" cy="290563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09" y="5304968"/>
              <a:ext cx="428230" cy="290563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9015" y="5595531"/>
              <a:ext cx="428230" cy="290563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590787" y="4366115"/>
            <a:ext cx="1084135" cy="1084135"/>
            <a:chOff x="4066786" y="4366114"/>
            <a:chExt cx="1084135" cy="1084135"/>
          </a:xfrm>
        </p:grpSpPr>
        <p:sp>
          <p:nvSpPr>
            <p:cNvPr id="124" name="Oval 123"/>
            <p:cNvSpPr/>
            <p:nvPr/>
          </p:nvSpPr>
          <p:spPr>
            <a:xfrm>
              <a:off x="4066786" y="4366114"/>
              <a:ext cx="1084135" cy="10841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487" y="5041988"/>
              <a:ext cx="428230" cy="290563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623" y="4732865"/>
              <a:ext cx="428230" cy="290563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738" y="4446933"/>
              <a:ext cx="428230" cy="290563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4495" y="4679973"/>
              <a:ext cx="428230" cy="290563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201" y="4970536"/>
              <a:ext cx="428230" cy="290563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630973" y="4991110"/>
            <a:ext cx="1084135" cy="1084135"/>
            <a:chOff x="5106972" y="4991109"/>
            <a:chExt cx="1084135" cy="1084135"/>
          </a:xfrm>
        </p:grpSpPr>
        <p:sp>
          <p:nvSpPr>
            <p:cNvPr id="131" name="Oval 130"/>
            <p:cNvSpPr/>
            <p:nvPr/>
          </p:nvSpPr>
          <p:spPr>
            <a:xfrm>
              <a:off x="5106972" y="4991109"/>
              <a:ext cx="1084135" cy="10841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673" y="5666983"/>
              <a:ext cx="428230" cy="290563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809" y="5357860"/>
              <a:ext cx="428230" cy="290563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4924" y="5071928"/>
              <a:ext cx="428230" cy="290563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4681" y="5304968"/>
              <a:ext cx="428230" cy="290563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387" y="5595531"/>
              <a:ext cx="428230" cy="29056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671159" y="4366115"/>
            <a:ext cx="1084135" cy="1084135"/>
            <a:chOff x="6147158" y="4366114"/>
            <a:chExt cx="1084135" cy="1084135"/>
          </a:xfrm>
        </p:grpSpPr>
        <p:sp>
          <p:nvSpPr>
            <p:cNvPr id="138" name="Oval 137"/>
            <p:cNvSpPr/>
            <p:nvPr/>
          </p:nvSpPr>
          <p:spPr>
            <a:xfrm>
              <a:off x="6147158" y="4366114"/>
              <a:ext cx="1084135" cy="10841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0859" y="5041988"/>
              <a:ext cx="428230" cy="290563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0995" y="4732865"/>
              <a:ext cx="428230" cy="290563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110" y="4446933"/>
              <a:ext cx="428230" cy="290563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867" y="4679973"/>
              <a:ext cx="428230" cy="290563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573" y="4970536"/>
              <a:ext cx="428230" cy="29056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8711343" y="4991110"/>
            <a:ext cx="1084135" cy="1084135"/>
            <a:chOff x="7187342" y="4991109"/>
            <a:chExt cx="1084135" cy="1084135"/>
          </a:xfrm>
        </p:grpSpPr>
        <p:sp>
          <p:nvSpPr>
            <p:cNvPr id="145" name="Oval 144"/>
            <p:cNvSpPr/>
            <p:nvPr/>
          </p:nvSpPr>
          <p:spPr>
            <a:xfrm>
              <a:off x="7187342" y="4991109"/>
              <a:ext cx="1084135" cy="10841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1043" y="5666983"/>
              <a:ext cx="428230" cy="290563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1179" y="5357860"/>
              <a:ext cx="428230" cy="290563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294" y="5071928"/>
              <a:ext cx="428230" cy="290563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051" y="5304968"/>
              <a:ext cx="428230" cy="290563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9757" y="5595531"/>
              <a:ext cx="428230" cy="290563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2375728" y="3419002"/>
            <a:ext cx="7605536" cy="2761407"/>
            <a:chOff x="2172831" y="3429000"/>
            <a:chExt cx="7605536" cy="2761407"/>
          </a:xfrm>
        </p:grpSpPr>
        <p:sp>
          <p:nvSpPr>
            <p:cNvPr id="82" name="Rectangle: Rounded Corners 81"/>
            <p:cNvSpPr/>
            <p:nvPr/>
          </p:nvSpPr>
          <p:spPr>
            <a:xfrm>
              <a:off x="2172831" y="3429000"/>
              <a:ext cx="7605536" cy="2761407"/>
            </a:xfrm>
            <a:prstGeom prst="roundRect">
              <a:avLst>
                <a:gd name="adj" fmla="val 9696"/>
              </a:avLst>
            </a:prstGeom>
            <a:solidFill>
              <a:schemeClr val="bg1"/>
            </a:solidFill>
            <a:ln w="571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 anchorCtr="0"/>
            <a:lstStyle/>
            <a:p>
              <a:r>
                <a:rPr lang="en-GB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you are grouping an amount into equal </a:t>
              </a:r>
              <a:br>
                <a:rPr lang="en-GB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groups this is division.</a:t>
              </a:r>
              <a:br>
                <a:rPr lang="en-GB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÷ 5 = 7</a:t>
              </a:r>
              <a:br>
                <a:rPr lang="en-GB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read this as ‘35 divided into groups of 5</a:t>
              </a:r>
              <a:r>
                <a: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’.</a:t>
              </a:r>
            </a:p>
          </p:txBody>
        </p:sp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092" y="4262173"/>
              <a:ext cx="1175738" cy="797763"/>
            </a:xfrm>
            <a:prstGeom prst="rect">
              <a:avLst/>
            </a:prstGeom>
          </p:spPr>
        </p:pic>
      </p:grpSp>
      <p:sp>
        <p:nvSpPr>
          <p:cNvPr id="63" name="Freeform: Shape 62"/>
          <p:cNvSpPr/>
          <p:nvPr/>
        </p:nvSpPr>
        <p:spPr>
          <a:xfrm>
            <a:off x="1704410" y="1852257"/>
            <a:ext cx="6294700" cy="570370"/>
          </a:xfrm>
          <a:custGeom>
            <a:avLst/>
            <a:gdLst>
              <a:gd name="connsiteX0" fmla="*/ 0 w 5040399"/>
              <a:gd name="connsiteY0" fmla="*/ 0 h 570370"/>
              <a:gd name="connsiteX1" fmla="*/ 285185 w 5040399"/>
              <a:gd name="connsiteY1" fmla="*/ 0 h 570370"/>
              <a:gd name="connsiteX2" fmla="*/ 1402103 w 5040399"/>
              <a:gd name="connsiteY2" fmla="*/ 0 h 570370"/>
              <a:gd name="connsiteX3" fmla="*/ 4755214 w 5040399"/>
              <a:gd name="connsiteY3" fmla="*/ 0 h 570370"/>
              <a:gd name="connsiteX4" fmla="*/ 5040399 w 5040399"/>
              <a:gd name="connsiteY4" fmla="*/ 285185 h 570370"/>
              <a:gd name="connsiteX5" fmla="*/ 5040398 w 5040399"/>
              <a:gd name="connsiteY5" fmla="*/ 285185 h 570370"/>
              <a:gd name="connsiteX6" fmla="*/ 4755213 w 5040399"/>
              <a:gd name="connsiteY6" fmla="*/ 570370 h 570370"/>
              <a:gd name="connsiteX7" fmla="*/ 285185 w 5040399"/>
              <a:gd name="connsiteY7" fmla="*/ 570369 h 570370"/>
              <a:gd name="connsiteX8" fmla="*/ 0 w 5040399"/>
              <a:gd name="connsiteY8" fmla="*/ 570369 h 570370"/>
              <a:gd name="connsiteX9" fmla="*/ 0 w 5040399"/>
              <a:gd name="connsiteY9" fmla="*/ 285185 h 570370"/>
              <a:gd name="connsiteX10" fmla="*/ 0 w 5040399"/>
              <a:gd name="connsiteY10" fmla="*/ 285184 h 57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40399" h="570370">
                <a:moveTo>
                  <a:pt x="0" y="0"/>
                </a:moveTo>
                <a:lnTo>
                  <a:pt x="285185" y="0"/>
                </a:lnTo>
                <a:lnTo>
                  <a:pt x="1402103" y="0"/>
                </a:lnTo>
                <a:lnTo>
                  <a:pt x="4755214" y="0"/>
                </a:lnTo>
                <a:cubicBezTo>
                  <a:pt x="4912717" y="0"/>
                  <a:pt x="5040399" y="127682"/>
                  <a:pt x="5040399" y="285185"/>
                </a:cubicBezTo>
                <a:lnTo>
                  <a:pt x="5040398" y="285185"/>
                </a:lnTo>
                <a:cubicBezTo>
                  <a:pt x="5040398" y="442688"/>
                  <a:pt x="4912716" y="570370"/>
                  <a:pt x="4755213" y="570370"/>
                </a:cubicBezTo>
                <a:lnTo>
                  <a:pt x="285185" y="570369"/>
                </a:lnTo>
                <a:lnTo>
                  <a:pt x="0" y="570369"/>
                </a:lnTo>
                <a:lnTo>
                  <a:pt x="0" y="285185"/>
                </a:lnTo>
                <a:lnTo>
                  <a:pt x="0" y="2851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look at how you would work this out</a:t>
            </a:r>
            <a:r>
              <a:rPr lang="en-GB" b="1" dirty="0"/>
              <a:t>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44CBB6A-F250-4EDB-AD76-1EB8250405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729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95"/>
    </mc:Choice>
    <mc:Fallback xmlns="">
      <p:transition spd="slow" advTm="44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158" y="250861"/>
            <a:ext cx="7708619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Sam puts ten lollies in each bag.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He has 90 lollies. How many bags can he fill ?</a:t>
            </a:r>
          </a:p>
        </p:txBody>
      </p:sp>
      <p:sp>
        <p:nvSpPr>
          <p:cNvPr id="22" name="Freeform: Shape 21"/>
          <p:cNvSpPr/>
          <p:nvPr/>
        </p:nvSpPr>
        <p:spPr>
          <a:xfrm>
            <a:off x="311129" y="1504820"/>
            <a:ext cx="8291741" cy="568800"/>
          </a:xfrm>
          <a:custGeom>
            <a:avLst/>
            <a:gdLst>
              <a:gd name="connsiteX0" fmla="*/ 0 w 5724062"/>
              <a:gd name="connsiteY0" fmla="*/ 0 h 568800"/>
              <a:gd name="connsiteX1" fmla="*/ 284400 w 5724062"/>
              <a:gd name="connsiteY1" fmla="*/ 0 h 568800"/>
              <a:gd name="connsiteX2" fmla="*/ 1592280 w 5724062"/>
              <a:gd name="connsiteY2" fmla="*/ 0 h 568800"/>
              <a:gd name="connsiteX3" fmla="*/ 5439662 w 5724062"/>
              <a:gd name="connsiteY3" fmla="*/ 0 h 568800"/>
              <a:gd name="connsiteX4" fmla="*/ 5724062 w 5724062"/>
              <a:gd name="connsiteY4" fmla="*/ 284400 h 568800"/>
              <a:gd name="connsiteX5" fmla="*/ 5439662 w 5724062"/>
              <a:gd name="connsiteY5" fmla="*/ 568800 h 568800"/>
              <a:gd name="connsiteX6" fmla="*/ 1592280 w 5724062"/>
              <a:gd name="connsiteY6" fmla="*/ 568800 h 568800"/>
              <a:gd name="connsiteX7" fmla="*/ 284400 w 5724062"/>
              <a:gd name="connsiteY7" fmla="*/ 568800 h 568800"/>
              <a:gd name="connsiteX8" fmla="*/ 0 w 5724062"/>
              <a:gd name="connsiteY8" fmla="*/ 568800 h 568800"/>
              <a:gd name="connsiteX9" fmla="*/ 0 w 5724062"/>
              <a:gd name="connsiteY9" fmla="*/ 284400 h 5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24062" h="568800">
                <a:moveTo>
                  <a:pt x="0" y="0"/>
                </a:moveTo>
                <a:lnTo>
                  <a:pt x="284400" y="0"/>
                </a:lnTo>
                <a:lnTo>
                  <a:pt x="1592280" y="0"/>
                </a:lnTo>
                <a:lnTo>
                  <a:pt x="5439662" y="0"/>
                </a:lnTo>
                <a:cubicBezTo>
                  <a:pt x="5596732" y="0"/>
                  <a:pt x="5724062" y="127330"/>
                  <a:pt x="5724062" y="284400"/>
                </a:cubicBezTo>
                <a:cubicBezTo>
                  <a:pt x="5724062" y="441470"/>
                  <a:pt x="5596732" y="568800"/>
                  <a:pt x="5439662" y="568800"/>
                </a:cubicBezTo>
                <a:lnTo>
                  <a:pt x="1592280" y="568800"/>
                </a:lnTo>
                <a:lnTo>
                  <a:pt x="284400" y="568800"/>
                </a:lnTo>
                <a:lnTo>
                  <a:pt x="0" y="568800"/>
                </a:lnTo>
                <a:lnTo>
                  <a:pt x="0" y="284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08000" bIns="108000" rtlCol="0" anchor="ctr"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show this as a division number sentence?</a:t>
            </a:r>
          </a:p>
        </p:txBody>
      </p:sp>
      <p:sp>
        <p:nvSpPr>
          <p:cNvPr id="23" name="Freeform: Shape 22"/>
          <p:cNvSpPr/>
          <p:nvPr/>
        </p:nvSpPr>
        <p:spPr>
          <a:xfrm>
            <a:off x="125857" y="2091954"/>
            <a:ext cx="2586910" cy="570370"/>
          </a:xfrm>
          <a:custGeom>
            <a:avLst/>
            <a:gdLst>
              <a:gd name="connsiteX0" fmla="*/ 0 w 2586910"/>
              <a:gd name="connsiteY0" fmla="*/ 0 h 570370"/>
              <a:gd name="connsiteX1" fmla="*/ 285185 w 2586910"/>
              <a:gd name="connsiteY1" fmla="*/ 0 h 570370"/>
              <a:gd name="connsiteX2" fmla="*/ 719608 w 2586910"/>
              <a:gd name="connsiteY2" fmla="*/ 0 h 570370"/>
              <a:gd name="connsiteX3" fmla="*/ 2301725 w 2586910"/>
              <a:gd name="connsiteY3" fmla="*/ 0 h 570370"/>
              <a:gd name="connsiteX4" fmla="*/ 2586910 w 2586910"/>
              <a:gd name="connsiteY4" fmla="*/ 285185 h 570370"/>
              <a:gd name="connsiteX5" fmla="*/ 2586909 w 2586910"/>
              <a:gd name="connsiteY5" fmla="*/ 285185 h 570370"/>
              <a:gd name="connsiteX6" fmla="*/ 2301724 w 2586910"/>
              <a:gd name="connsiteY6" fmla="*/ 570370 h 570370"/>
              <a:gd name="connsiteX7" fmla="*/ 285185 w 2586910"/>
              <a:gd name="connsiteY7" fmla="*/ 570369 h 570370"/>
              <a:gd name="connsiteX8" fmla="*/ 0 w 2586910"/>
              <a:gd name="connsiteY8" fmla="*/ 570369 h 570370"/>
              <a:gd name="connsiteX9" fmla="*/ 0 w 2586910"/>
              <a:gd name="connsiteY9" fmla="*/ 285185 h 570370"/>
              <a:gd name="connsiteX10" fmla="*/ 0 w 2586910"/>
              <a:gd name="connsiteY10" fmla="*/ 285184 h 57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6910" h="570370">
                <a:moveTo>
                  <a:pt x="0" y="0"/>
                </a:moveTo>
                <a:lnTo>
                  <a:pt x="285185" y="0"/>
                </a:lnTo>
                <a:lnTo>
                  <a:pt x="719608" y="0"/>
                </a:lnTo>
                <a:lnTo>
                  <a:pt x="2301725" y="0"/>
                </a:lnTo>
                <a:cubicBezTo>
                  <a:pt x="2459228" y="0"/>
                  <a:pt x="2586910" y="127682"/>
                  <a:pt x="2586910" y="285185"/>
                </a:cubicBezTo>
                <a:lnTo>
                  <a:pt x="2586909" y="285185"/>
                </a:lnTo>
                <a:cubicBezTo>
                  <a:pt x="2586909" y="442688"/>
                  <a:pt x="2459227" y="570370"/>
                  <a:pt x="2301724" y="570370"/>
                </a:cubicBezTo>
                <a:lnTo>
                  <a:pt x="285185" y="570369"/>
                </a:lnTo>
                <a:lnTo>
                  <a:pt x="0" y="570369"/>
                </a:lnTo>
                <a:lnTo>
                  <a:pt x="0" y="285185"/>
                </a:lnTo>
                <a:lnTo>
                  <a:pt x="0" y="28518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your answer</a:t>
            </a:r>
          </a:p>
        </p:txBody>
      </p:sp>
      <p:sp>
        <p:nvSpPr>
          <p:cNvPr id="30" name="Freeform: Shape 29"/>
          <p:cNvSpPr/>
          <p:nvPr/>
        </p:nvSpPr>
        <p:spPr>
          <a:xfrm>
            <a:off x="125857" y="2680658"/>
            <a:ext cx="2791874" cy="570370"/>
          </a:xfrm>
          <a:custGeom>
            <a:avLst/>
            <a:gdLst>
              <a:gd name="connsiteX0" fmla="*/ 0 w 1775907"/>
              <a:gd name="connsiteY0" fmla="*/ 0 h 570370"/>
              <a:gd name="connsiteX1" fmla="*/ 285185 w 1775907"/>
              <a:gd name="connsiteY1" fmla="*/ 0 h 570370"/>
              <a:gd name="connsiteX2" fmla="*/ 494009 w 1775907"/>
              <a:gd name="connsiteY2" fmla="*/ 0 h 570370"/>
              <a:gd name="connsiteX3" fmla="*/ 1490722 w 1775907"/>
              <a:gd name="connsiteY3" fmla="*/ 0 h 570370"/>
              <a:gd name="connsiteX4" fmla="*/ 1775907 w 1775907"/>
              <a:gd name="connsiteY4" fmla="*/ 285185 h 570370"/>
              <a:gd name="connsiteX5" fmla="*/ 1775906 w 1775907"/>
              <a:gd name="connsiteY5" fmla="*/ 285185 h 570370"/>
              <a:gd name="connsiteX6" fmla="*/ 1490721 w 1775907"/>
              <a:gd name="connsiteY6" fmla="*/ 570370 h 570370"/>
              <a:gd name="connsiteX7" fmla="*/ 285185 w 1775907"/>
              <a:gd name="connsiteY7" fmla="*/ 570369 h 570370"/>
              <a:gd name="connsiteX8" fmla="*/ 0 w 1775907"/>
              <a:gd name="connsiteY8" fmla="*/ 570369 h 570370"/>
              <a:gd name="connsiteX9" fmla="*/ 0 w 1775907"/>
              <a:gd name="connsiteY9" fmla="*/ 285185 h 570370"/>
              <a:gd name="connsiteX10" fmla="*/ 0 w 1775907"/>
              <a:gd name="connsiteY10" fmla="*/ 285184 h 57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5907" h="570370">
                <a:moveTo>
                  <a:pt x="0" y="0"/>
                </a:moveTo>
                <a:lnTo>
                  <a:pt x="285185" y="0"/>
                </a:lnTo>
                <a:lnTo>
                  <a:pt x="494009" y="0"/>
                </a:lnTo>
                <a:lnTo>
                  <a:pt x="1490722" y="0"/>
                </a:lnTo>
                <a:cubicBezTo>
                  <a:pt x="1648225" y="0"/>
                  <a:pt x="1775907" y="127682"/>
                  <a:pt x="1775907" y="285185"/>
                </a:cubicBezTo>
                <a:lnTo>
                  <a:pt x="1775906" y="285185"/>
                </a:lnTo>
                <a:cubicBezTo>
                  <a:pt x="1775906" y="442688"/>
                  <a:pt x="1648224" y="570370"/>
                  <a:pt x="1490721" y="570370"/>
                </a:cubicBezTo>
                <a:lnTo>
                  <a:pt x="285185" y="570369"/>
                </a:lnTo>
                <a:lnTo>
                  <a:pt x="0" y="570369"/>
                </a:lnTo>
                <a:lnTo>
                  <a:pt x="0" y="285185"/>
                </a:lnTo>
                <a:lnTo>
                  <a:pt x="0" y="28518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÷ 10 = 9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5846905-3961-4478-BD47-A99EFAD39B2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CA12EC-E824-4AA1-8F15-637CCD53A6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516" y="4076830"/>
            <a:ext cx="1084101" cy="7905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C34146-E379-4868-89F6-D05F20F36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383" y="4085627"/>
            <a:ext cx="1084101" cy="7905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952176-1803-4CB0-85C7-B48A817C0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2861" y="4085627"/>
            <a:ext cx="1084101" cy="7905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49147E6-CEC8-4134-A246-2F69313360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4078" y="4085627"/>
            <a:ext cx="1084101" cy="7905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F37120E-7A54-4425-B329-4058753D1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0339" y="4071025"/>
            <a:ext cx="1084101" cy="79057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06142F-9FAF-4B32-875A-D0A487D9C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600" y="4071026"/>
            <a:ext cx="1084101" cy="7905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B18105C-0044-403F-9EE8-6F5849B1B3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9122" y="4085627"/>
            <a:ext cx="1084101" cy="790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3DA0DFE-3318-41B5-AD36-28E28737F1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3741" y="4076830"/>
            <a:ext cx="1084101" cy="7905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543B794-A206-42F9-B268-A9696AB67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857" y="4076830"/>
            <a:ext cx="1084101" cy="7905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CC296E-618C-4CFC-9289-BB75584A96CA}"/>
              </a:ext>
            </a:extLst>
          </p:cNvPr>
          <p:cNvSpPr txBox="1"/>
          <p:nvPr/>
        </p:nvSpPr>
        <p:spPr>
          <a:xfrm>
            <a:off x="125857" y="5396459"/>
            <a:ext cx="969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put my lollies into groups of 10. Then counted how many bags they would go in.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88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15"/>
    </mc:Choice>
    <mc:Fallback xmlns="">
      <p:transition spd="slow" advTm="31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823" y="330213"/>
            <a:ext cx="1109667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Joe has 12  chocolate bars and wants to share them with his little brother.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many chocolate bars do they each get?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42" y="3989826"/>
            <a:ext cx="1195745" cy="711940"/>
          </a:xfrm>
          <a:prstGeom prst="rect">
            <a:avLst/>
          </a:prstGeom>
        </p:spPr>
      </p:pic>
      <p:sp>
        <p:nvSpPr>
          <p:cNvPr id="19" name="Freeform: Shape 18"/>
          <p:cNvSpPr/>
          <p:nvPr/>
        </p:nvSpPr>
        <p:spPr>
          <a:xfrm>
            <a:off x="269823" y="1529466"/>
            <a:ext cx="7528766" cy="568800"/>
          </a:xfrm>
          <a:custGeom>
            <a:avLst/>
            <a:gdLst>
              <a:gd name="connsiteX0" fmla="*/ 0 w 5724062"/>
              <a:gd name="connsiteY0" fmla="*/ 0 h 568800"/>
              <a:gd name="connsiteX1" fmla="*/ 284400 w 5724062"/>
              <a:gd name="connsiteY1" fmla="*/ 0 h 568800"/>
              <a:gd name="connsiteX2" fmla="*/ 1592280 w 5724062"/>
              <a:gd name="connsiteY2" fmla="*/ 0 h 568800"/>
              <a:gd name="connsiteX3" fmla="*/ 5439662 w 5724062"/>
              <a:gd name="connsiteY3" fmla="*/ 0 h 568800"/>
              <a:gd name="connsiteX4" fmla="*/ 5724062 w 5724062"/>
              <a:gd name="connsiteY4" fmla="*/ 284400 h 568800"/>
              <a:gd name="connsiteX5" fmla="*/ 5439662 w 5724062"/>
              <a:gd name="connsiteY5" fmla="*/ 568800 h 568800"/>
              <a:gd name="connsiteX6" fmla="*/ 1592280 w 5724062"/>
              <a:gd name="connsiteY6" fmla="*/ 568800 h 568800"/>
              <a:gd name="connsiteX7" fmla="*/ 284400 w 5724062"/>
              <a:gd name="connsiteY7" fmla="*/ 568800 h 568800"/>
              <a:gd name="connsiteX8" fmla="*/ 0 w 5724062"/>
              <a:gd name="connsiteY8" fmla="*/ 568800 h 568800"/>
              <a:gd name="connsiteX9" fmla="*/ 0 w 5724062"/>
              <a:gd name="connsiteY9" fmla="*/ 284400 h 5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24062" h="568800">
                <a:moveTo>
                  <a:pt x="0" y="0"/>
                </a:moveTo>
                <a:lnTo>
                  <a:pt x="284400" y="0"/>
                </a:lnTo>
                <a:lnTo>
                  <a:pt x="1592280" y="0"/>
                </a:lnTo>
                <a:lnTo>
                  <a:pt x="5439662" y="0"/>
                </a:lnTo>
                <a:cubicBezTo>
                  <a:pt x="5596732" y="0"/>
                  <a:pt x="5724062" y="127330"/>
                  <a:pt x="5724062" y="284400"/>
                </a:cubicBezTo>
                <a:cubicBezTo>
                  <a:pt x="5724062" y="441470"/>
                  <a:pt x="5596732" y="568800"/>
                  <a:pt x="5439662" y="568800"/>
                </a:cubicBezTo>
                <a:lnTo>
                  <a:pt x="1592280" y="568800"/>
                </a:lnTo>
                <a:lnTo>
                  <a:pt x="284400" y="568800"/>
                </a:lnTo>
                <a:lnTo>
                  <a:pt x="0" y="568800"/>
                </a:lnTo>
                <a:lnTo>
                  <a:pt x="0" y="284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08000" bIns="108000" rtlCol="0" anchor="ctr"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show this as a division number sentence?</a:t>
            </a:r>
          </a:p>
        </p:txBody>
      </p:sp>
      <p:sp>
        <p:nvSpPr>
          <p:cNvPr id="20" name="Freeform: Shape 19"/>
          <p:cNvSpPr/>
          <p:nvPr/>
        </p:nvSpPr>
        <p:spPr>
          <a:xfrm>
            <a:off x="0" y="2273670"/>
            <a:ext cx="3526392" cy="570370"/>
          </a:xfrm>
          <a:custGeom>
            <a:avLst/>
            <a:gdLst>
              <a:gd name="connsiteX0" fmla="*/ 0 w 2586910"/>
              <a:gd name="connsiteY0" fmla="*/ 0 h 570370"/>
              <a:gd name="connsiteX1" fmla="*/ 285185 w 2586910"/>
              <a:gd name="connsiteY1" fmla="*/ 0 h 570370"/>
              <a:gd name="connsiteX2" fmla="*/ 719608 w 2586910"/>
              <a:gd name="connsiteY2" fmla="*/ 0 h 570370"/>
              <a:gd name="connsiteX3" fmla="*/ 2301725 w 2586910"/>
              <a:gd name="connsiteY3" fmla="*/ 0 h 570370"/>
              <a:gd name="connsiteX4" fmla="*/ 2586910 w 2586910"/>
              <a:gd name="connsiteY4" fmla="*/ 285185 h 570370"/>
              <a:gd name="connsiteX5" fmla="*/ 2586909 w 2586910"/>
              <a:gd name="connsiteY5" fmla="*/ 285185 h 570370"/>
              <a:gd name="connsiteX6" fmla="*/ 2301724 w 2586910"/>
              <a:gd name="connsiteY6" fmla="*/ 570370 h 570370"/>
              <a:gd name="connsiteX7" fmla="*/ 285185 w 2586910"/>
              <a:gd name="connsiteY7" fmla="*/ 570369 h 570370"/>
              <a:gd name="connsiteX8" fmla="*/ 0 w 2586910"/>
              <a:gd name="connsiteY8" fmla="*/ 570369 h 570370"/>
              <a:gd name="connsiteX9" fmla="*/ 0 w 2586910"/>
              <a:gd name="connsiteY9" fmla="*/ 285185 h 570370"/>
              <a:gd name="connsiteX10" fmla="*/ 0 w 2586910"/>
              <a:gd name="connsiteY10" fmla="*/ 285184 h 57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6910" h="570370">
                <a:moveTo>
                  <a:pt x="0" y="0"/>
                </a:moveTo>
                <a:lnTo>
                  <a:pt x="285185" y="0"/>
                </a:lnTo>
                <a:lnTo>
                  <a:pt x="719608" y="0"/>
                </a:lnTo>
                <a:lnTo>
                  <a:pt x="2301725" y="0"/>
                </a:lnTo>
                <a:cubicBezTo>
                  <a:pt x="2459228" y="0"/>
                  <a:pt x="2586910" y="127682"/>
                  <a:pt x="2586910" y="285185"/>
                </a:cubicBezTo>
                <a:lnTo>
                  <a:pt x="2586909" y="285185"/>
                </a:lnTo>
                <a:cubicBezTo>
                  <a:pt x="2586909" y="442688"/>
                  <a:pt x="2459227" y="570370"/>
                  <a:pt x="2301724" y="570370"/>
                </a:cubicBezTo>
                <a:lnTo>
                  <a:pt x="285185" y="570369"/>
                </a:lnTo>
                <a:lnTo>
                  <a:pt x="0" y="570369"/>
                </a:lnTo>
                <a:lnTo>
                  <a:pt x="0" y="285185"/>
                </a:lnTo>
                <a:lnTo>
                  <a:pt x="0" y="2851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your answer</a:t>
            </a:r>
          </a:p>
        </p:txBody>
      </p:sp>
      <p:sp>
        <p:nvSpPr>
          <p:cNvPr id="28" name="Freeform: Shape 27"/>
          <p:cNvSpPr/>
          <p:nvPr/>
        </p:nvSpPr>
        <p:spPr>
          <a:xfrm>
            <a:off x="269823" y="2858630"/>
            <a:ext cx="1738399" cy="570370"/>
          </a:xfrm>
          <a:custGeom>
            <a:avLst/>
            <a:gdLst>
              <a:gd name="connsiteX0" fmla="*/ 0 w 1775907"/>
              <a:gd name="connsiteY0" fmla="*/ 0 h 570370"/>
              <a:gd name="connsiteX1" fmla="*/ 285185 w 1775907"/>
              <a:gd name="connsiteY1" fmla="*/ 0 h 570370"/>
              <a:gd name="connsiteX2" fmla="*/ 494009 w 1775907"/>
              <a:gd name="connsiteY2" fmla="*/ 0 h 570370"/>
              <a:gd name="connsiteX3" fmla="*/ 1490722 w 1775907"/>
              <a:gd name="connsiteY3" fmla="*/ 0 h 570370"/>
              <a:gd name="connsiteX4" fmla="*/ 1775907 w 1775907"/>
              <a:gd name="connsiteY4" fmla="*/ 285185 h 570370"/>
              <a:gd name="connsiteX5" fmla="*/ 1775906 w 1775907"/>
              <a:gd name="connsiteY5" fmla="*/ 285185 h 570370"/>
              <a:gd name="connsiteX6" fmla="*/ 1490721 w 1775907"/>
              <a:gd name="connsiteY6" fmla="*/ 570370 h 570370"/>
              <a:gd name="connsiteX7" fmla="*/ 285185 w 1775907"/>
              <a:gd name="connsiteY7" fmla="*/ 570369 h 570370"/>
              <a:gd name="connsiteX8" fmla="*/ 0 w 1775907"/>
              <a:gd name="connsiteY8" fmla="*/ 570369 h 570370"/>
              <a:gd name="connsiteX9" fmla="*/ 0 w 1775907"/>
              <a:gd name="connsiteY9" fmla="*/ 285185 h 570370"/>
              <a:gd name="connsiteX10" fmla="*/ 0 w 1775907"/>
              <a:gd name="connsiteY10" fmla="*/ 285184 h 57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5907" h="570370">
                <a:moveTo>
                  <a:pt x="0" y="0"/>
                </a:moveTo>
                <a:lnTo>
                  <a:pt x="285185" y="0"/>
                </a:lnTo>
                <a:lnTo>
                  <a:pt x="494009" y="0"/>
                </a:lnTo>
                <a:lnTo>
                  <a:pt x="1490722" y="0"/>
                </a:lnTo>
                <a:cubicBezTo>
                  <a:pt x="1648225" y="0"/>
                  <a:pt x="1775907" y="127682"/>
                  <a:pt x="1775907" y="285185"/>
                </a:cubicBezTo>
                <a:lnTo>
                  <a:pt x="1775906" y="285185"/>
                </a:lnTo>
                <a:cubicBezTo>
                  <a:pt x="1775906" y="442688"/>
                  <a:pt x="1648224" y="570370"/>
                  <a:pt x="1490721" y="570370"/>
                </a:cubicBezTo>
                <a:lnTo>
                  <a:pt x="285185" y="570369"/>
                </a:lnTo>
                <a:lnTo>
                  <a:pt x="0" y="570369"/>
                </a:lnTo>
                <a:lnTo>
                  <a:pt x="0" y="285185"/>
                </a:lnTo>
                <a:lnTo>
                  <a:pt x="0" y="28518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÷ 2 = 6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C4F2E80-A09C-4C57-9C3A-9A796D049F3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E2B0EA-11D5-4A95-9911-4F2B17A8B4D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21" y="4174380"/>
            <a:ext cx="1195745" cy="711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1516CA-CA9A-4C04-95FC-13A217D2405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569" y="4325931"/>
            <a:ext cx="1195745" cy="7119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6CA547-2ACD-4A86-B590-FB70A055575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55" y="4345796"/>
            <a:ext cx="1195745" cy="7119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C33C51-559C-4BF7-8492-01016AD059A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3" y="4325931"/>
            <a:ext cx="1195745" cy="7119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B349A4-5B54-40C4-B6E2-94A3C01595D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4" y="6113584"/>
            <a:ext cx="1195745" cy="7119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B90E89-4EEC-4330-A12D-4153EC6F3F1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87" y="6032500"/>
            <a:ext cx="1195745" cy="7119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0A3E19-C7FA-4CE0-9D1E-BE0C18ACDA2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312" y="5981330"/>
            <a:ext cx="1195745" cy="7119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72E17F-A301-429D-AB3A-35227DC7E2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81" y="6032500"/>
            <a:ext cx="1195745" cy="7119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85442C-D211-4A6D-B7E8-E9780403EA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63" y="5920261"/>
            <a:ext cx="1195745" cy="7119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05D565-7E34-400A-A2B5-972AD35474D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98" y="5863841"/>
            <a:ext cx="1195745" cy="7119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543842-51CC-461B-85D9-814061CDA71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863" y="3709413"/>
            <a:ext cx="1195745" cy="7119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907D28-5258-4508-8AD5-251F6B845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795" y="3166687"/>
            <a:ext cx="649287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F322E8-DEED-43A2-B9A8-35EEE46B96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745" y="5475211"/>
            <a:ext cx="709612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8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88"/>
    </mc:Choice>
    <mc:Fallback xmlns="">
      <p:transition spd="slow" advTm="32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2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9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FC7B140-657F-4BF4-81F2-1C525E196D76}" vid="{84FD2681-878A-4607-B744-D748F39145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108</TotalTime>
  <Words>203</Words>
  <Application>Microsoft Office PowerPoint</Application>
  <PresentationFormat>Widescreen</PresentationFormat>
  <Paragraphs>24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Twinkl</vt:lpstr>
      <vt:lpstr>Office Theme</vt:lpstr>
      <vt:lpstr>Learning intention: To solve division problems.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solve division problems.</dc:title>
  <dc:creator>nicola</dc:creator>
  <cp:lastModifiedBy>Linda Hall</cp:lastModifiedBy>
  <cp:revision>7</cp:revision>
  <cp:lastPrinted>2021-03-01T19:30:25Z</cp:lastPrinted>
  <dcterms:created xsi:type="dcterms:W3CDTF">2021-02-24T17:27:01Z</dcterms:created>
  <dcterms:modified xsi:type="dcterms:W3CDTF">2021-03-01T20:33:52Z</dcterms:modified>
</cp:coreProperties>
</file>