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57"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8"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363F81-5029-4D44-B91C-F4405F0A7213}" type="datetimeFigureOut">
              <a:rPr lang="en-GB" smtClean="0"/>
              <a:t>03/03/2021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990291-48C4-43E7-A6F1-1E7FAF75D6CF}" type="slidenum">
              <a:rPr lang="en-GB" smtClean="0"/>
              <a:t>‹#›</a:t>
            </a:fld>
            <a:endParaRPr lang="en-GB"/>
          </a:p>
        </p:txBody>
      </p:sp>
    </p:spTree>
    <p:extLst>
      <p:ext uri="{BB962C8B-B14F-4D97-AF65-F5344CB8AC3E}">
        <p14:creationId xmlns:p14="http://schemas.microsoft.com/office/powerpoint/2010/main" val="2493763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F823B-BD55-4762-965C-F6CABEA828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9DCE23-FD55-4A6A-B22B-6170D47517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4EC97FD-AACD-4835-B940-CDC329CDDBFF}"/>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5" name="Footer Placeholder 4">
            <a:extLst>
              <a:ext uri="{FF2B5EF4-FFF2-40B4-BE49-F238E27FC236}">
                <a16:creationId xmlns:a16="http://schemas.microsoft.com/office/drawing/2014/main" id="{02FF6CB3-B311-40D0-BDF7-023A957F26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6787FC-10E8-4714-A2E2-EC90B717B39D}"/>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755850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88FAC-A57C-43C8-84D8-D56FEC089E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B7249C-DC1C-42EE-B764-232B9FF386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6B65DD-5A83-4502-8826-F7B0D949D332}"/>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5" name="Footer Placeholder 4">
            <a:extLst>
              <a:ext uri="{FF2B5EF4-FFF2-40B4-BE49-F238E27FC236}">
                <a16:creationId xmlns:a16="http://schemas.microsoft.com/office/drawing/2014/main" id="{E3C17FCE-AC3F-4E9D-BCFB-17D50DDBAD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B16FE6-B783-42C7-BAE4-99714C299CAF}"/>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1289414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079CE-3CE7-437D-96F2-93B46A2C7DF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C14575D-D970-4D9A-9A34-A1C8DAA8F2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4FF454-F287-48B9-917C-723DDB27CFA9}"/>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5" name="Footer Placeholder 4">
            <a:extLst>
              <a:ext uri="{FF2B5EF4-FFF2-40B4-BE49-F238E27FC236}">
                <a16:creationId xmlns:a16="http://schemas.microsoft.com/office/drawing/2014/main" id="{BD415593-8E70-4C4A-9DBA-D011D8F892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AE9B53-9853-4ABD-A48C-7839E078688E}"/>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3685310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D2AD6-800D-4854-9B10-43E8AF4D12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1ED098-25A6-4452-B5E9-2826262BDD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6B3DAA-7697-4AF6-8D63-21E4D94FAE66}"/>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5" name="Footer Placeholder 4">
            <a:extLst>
              <a:ext uri="{FF2B5EF4-FFF2-40B4-BE49-F238E27FC236}">
                <a16:creationId xmlns:a16="http://schemas.microsoft.com/office/drawing/2014/main" id="{84695C6F-B94C-4A4E-A9A4-7FC630CB50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EAA557-B174-428F-9C4E-653A124AD6A1}"/>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840932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0E8F1-A982-4C27-BF5D-5352E92001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5F70BC3-5A4A-4CFF-B641-05D29BCF86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DC0BC-51B1-4463-873E-62025D9F1FB5}"/>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5" name="Footer Placeholder 4">
            <a:extLst>
              <a:ext uri="{FF2B5EF4-FFF2-40B4-BE49-F238E27FC236}">
                <a16:creationId xmlns:a16="http://schemas.microsoft.com/office/drawing/2014/main" id="{99100201-9D12-4ADC-BB33-4C2BD15111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7FFBF2-A502-4FA5-AF76-AA3EB0E56966}"/>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3959426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E2AE3-A36E-4D63-AD88-EBCDA08EDE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FD2546-FD2B-451F-8B17-54708A4899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2421354-A70C-4235-A51E-B588F49090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34935-9B07-444C-A182-73885B4C6F30}"/>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6" name="Footer Placeholder 5">
            <a:extLst>
              <a:ext uri="{FF2B5EF4-FFF2-40B4-BE49-F238E27FC236}">
                <a16:creationId xmlns:a16="http://schemas.microsoft.com/office/drawing/2014/main" id="{2AC1E9D3-2C53-4CA0-B273-DFB80C11CC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895D60-96D4-45BA-8634-A52406F7FADF}"/>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2127801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098DF-16A5-40E2-9F4E-C6BADFE3E38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465C4D-8B1A-4B30-A89D-286C4D624B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D64F44-937B-4E0C-903A-22D5918DF3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68EAC44-1060-4317-8D74-E039F405E3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511B38-608D-440D-BBCB-EC175844D6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651F032-1CF0-4140-9417-9915BC51CCDE}"/>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8" name="Footer Placeholder 7">
            <a:extLst>
              <a:ext uri="{FF2B5EF4-FFF2-40B4-BE49-F238E27FC236}">
                <a16:creationId xmlns:a16="http://schemas.microsoft.com/office/drawing/2014/main" id="{17FBCC07-F785-4C24-878B-833C826884B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10D235A-A1B8-40F3-AF32-C518A6680180}"/>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4184679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6CBDF-299A-46B9-9137-A32DCA1C23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449C0A2-CF88-42E3-9F7D-8C0083D0354C}"/>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4" name="Footer Placeholder 3">
            <a:extLst>
              <a:ext uri="{FF2B5EF4-FFF2-40B4-BE49-F238E27FC236}">
                <a16:creationId xmlns:a16="http://schemas.microsoft.com/office/drawing/2014/main" id="{15E4AE8B-5267-45C1-88A5-5BB434406E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1AC5805-7900-4344-A9F0-F7072D65972D}"/>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3401034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AA7695-016C-4D83-9390-BF04B0A784DE}"/>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3" name="Footer Placeholder 2">
            <a:extLst>
              <a:ext uri="{FF2B5EF4-FFF2-40B4-BE49-F238E27FC236}">
                <a16:creationId xmlns:a16="http://schemas.microsoft.com/office/drawing/2014/main" id="{246440EB-C31E-4DFF-87A0-E97B0D1B083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19EB065-D69D-4164-BB46-2BA817FEE594}"/>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3757597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8BA29-374E-4885-9BD9-6D8CC76DCE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720B74-177F-435E-AD9E-940202328B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27181C-D184-4678-8324-69EFC1743B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7118AC-C3EC-45F2-A933-0E4B4EC13108}"/>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6" name="Footer Placeholder 5">
            <a:extLst>
              <a:ext uri="{FF2B5EF4-FFF2-40B4-BE49-F238E27FC236}">
                <a16:creationId xmlns:a16="http://schemas.microsoft.com/office/drawing/2014/main" id="{128C48F6-CA36-439E-81C8-80C8100362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C5A81B-6618-4B9F-AECF-525784DA5639}"/>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3979406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F136-DE4E-4310-B90C-5B222FAA88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9FE0C9-1636-49D2-A5A6-E6BEA17310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F904053-E584-4EE7-8FAA-6FEFF32BB0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D63EB-E7A4-491A-BCC8-49380D27F089}"/>
              </a:ext>
            </a:extLst>
          </p:cNvPr>
          <p:cNvSpPr>
            <a:spLocks noGrp="1"/>
          </p:cNvSpPr>
          <p:nvPr>
            <p:ph type="dt" sz="half" idx="10"/>
          </p:nvPr>
        </p:nvSpPr>
        <p:spPr/>
        <p:txBody>
          <a:bodyPr/>
          <a:lstStyle/>
          <a:p>
            <a:fld id="{9429C129-C0B8-4B6A-86D0-B5A568DFCE72}" type="datetimeFigureOut">
              <a:rPr lang="en-GB" smtClean="0"/>
              <a:t>03/03/2021</a:t>
            </a:fld>
            <a:endParaRPr lang="en-GB"/>
          </a:p>
        </p:txBody>
      </p:sp>
      <p:sp>
        <p:nvSpPr>
          <p:cNvPr id="6" name="Footer Placeholder 5">
            <a:extLst>
              <a:ext uri="{FF2B5EF4-FFF2-40B4-BE49-F238E27FC236}">
                <a16:creationId xmlns:a16="http://schemas.microsoft.com/office/drawing/2014/main" id="{1C15032B-5C01-4F6B-ADDE-BE8C6A6CE1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D6C04C-238E-4CFF-B07F-60EEC2AF4286}"/>
              </a:ext>
            </a:extLst>
          </p:cNvPr>
          <p:cNvSpPr>
            <a:spLocks noGrp="1"/>
          </p:cNvSpPr>
          <p:nvPr>
            <p:ph type="sldNum" sz="quarter" idx="12"/>
          </p:nvPr>
        </p:nvSpPr>
        <p:spPr/>
        <p:txBody>
          <a:bodyPr/>
          <a:lstStyle/>
          <a:p>
            <a:fld id="{934CDE3E-EBB0-4301-92FF-EE72033987BF}" type="slidenum">
              <a:rPr lang="en-GB" smtClean="0"/>
              <a:t>‹#›</a:t>
            </a:fld>
            <a:endParaRPr lang="en-GB"/>
          </a:p>
        </p:txBody>
      </p:sp>
    </p:spTree>
    <p:extLst>
      <p:ext uri="{BB962C8B-B14F-4D97-AF65-F5344CB8AC3E}">
        <p14:creationId xmlns:p14="http://schemas.microsoft.com/office/powerpoint/2010/main" val="831957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5E4B03-2487-45FA-B1AF-5CA02C022E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8460D0-7D8D-4A65-93ED-C9D2CFC2A6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2CE33A-3E51-46A6-9EED-21F67A738C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29C129-C0B8-4B6A-86D0-B5A568DFCE72}" type="datetimeFigureOut">
              <a:rPr lang="en-GB" smtClean="0"/>
              <a:t>03/03/2021</a:t>
            </a:fld>
            <a:endParaRPr lang="en-GB"/>
          </a:p>
        </p:txBody>
      </p:sp>
      <p:sp>
        <p:nvSpPr>
          <p:cNvPr id="5" name="Footer Placeholder 4">
            <a:extLst>
              <a:ext uri="{FF2B5EF4-FFF2-40B4-BE49-F238E27FC236}">
                <a16:creationId xmlns:a16="http://schemas.microsoft.com/office/drawing/2014/main" id="{22205D1B-D0A2-419E-8B3B-55674F01E2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22DBAED-9DD8-4A24-85F0-568E277C80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CDE3E-EBB0-4301-92FF-EE72033987BF}" type="slidenum">
              <a:rPr lang="en-GB" smtClean="0"/>
              <a:t>‹#›</a:t>
            </a:fld>
            <a:endParaRPr lang="en-GB"/>
          </a:p>
        </p:txBody>
      </p:sp>
    </p:spTree>
    <p:extLst>
      <p:ext uri="{BB962C8B-B14F-4D97-AF65-F5344CB8AC3E}">
        <p14:creationId xmlns:p14="http://schemas.microsoft.com/office/powerpoint/2010/main" val="2676690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2234E-BC43-4F1E-9999-7F3415F1932C}"/>
              </a:ext>
            </a:extLst>
          </p:cNvPr>
          <p:cNvSpPr>
            <a:spLocks noGrp="1"/>
          </p:cNvSpPr>
          <p:nvPr>
            <p:ph type="ctrTitle"/>
          </p:nvPr>
        </p:nvSpPr>
        <p:spPr/>
        <p:txBody>
          <a:bodyPr>
            <a:normAutofit fontScale="90000"/>
          </a:bodyPr>
          <a:lstStyle/>
          <a:p>
            <a:r>
              <a:rPr lang="en-GB" b="1" u="sng" dirty="0">
                <a:latin typeface="Arial" panose="020B0604020202020204" pitchFamily="34" charset="0"/>
                <a:cs typeface="Arial" panose="020B0604020202020204" pitchFamily="34" charset="0"/>
              </a:rPr>
              <a:t>PSHE Learning Intention – Returning to school after Lockdown. </a:t>
            </a:r>
          </a:p>
        </p:txBody>
      </p:sp>
      <p:sp>
        <p:nvSpPr>
          <p:cNvPr id="3" name="Subtitle 2">
            <a:extLst>
              <a:ext uri="{FF2B5EF4-FFF2-40B4-BE49-F238E27FC236}">
                <a16:creationId xmlns:a16="http://schemas.microsoft.com/office/drawing/2014/main" id="{A3555E1B-D453-47B3-B9C4-DBEB013DB17B}"/>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873038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43AA47-19C3-4906-8572-6235862B288E}"/>
              </a:ext>
            </a:extLst>
          </p:cNvPr>
          <p:cNvSpPr txBox="1"/>
          <p:nvPr/>
        </p:nvSpPr>
        <p:spPr>
          <a:xfrm>
            <a:off x="897622" y="394283"/>
            <a:ext cx="10654018" cy="3970318"/>
          </a:xfrm>
          <a:prstGeom prst="rect">
            <a:avLst/>
          </a:prstGeom>
          <a:noFill/>
        </p:spPr>
        <p:txBody>
          <a:bodyPr wrap="square">
            <a:spAutoFit/>
          </a:bodyPr>
          <a:lstStyle/>
          <a:p>
            <a:endParaRPr lang="en-GB" dirty="0"/>
          </a:p>
          <a:p>
            <a:endParaRPr lang="en-GB" dirty="0"/>
          </a:p>
          <a:p>
            <a:r>
              <a:rPr lang="en-GB" dirty="0">
                <a:latin typeface="Arial" panose="020B0604020202020204" pitchFamily="34" charset="0"/>
                <a:cs typeface="Arial" panose="020B0604020202020204" pitchFamily="34" charset="0"/>
              </a:rPr>
              <a:t>Children are returning to school on Monday 8th March. For many, their will be a mix of emotions and opinions when children go back. Some may feel that it will cause added anxiety for children already dealing with a lot from the pandemic whereas others may feel that children have missed too much of their learning and returning to school will be beneficial for them.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Look at the four scenarios on the next slides that show different emotions that children may be feeling about returning to school after lockdown.</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Then, answer the questions about each of the scenarios. </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146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767CE6-4CB1-47FA-8769-2EAA4289E168}"/>
              </a:ext>
            </a:extLst>
          </p:cNvPr>
          <p:cNvSpPr txBox="1"/>
          <p:nvPr/>
        </p:nvSpPr>
        <p:spPr>
          <a:xfrm>
            <a:off x="3048778" y="-2434143"/>
            <a:ext cx="6097554" cy="9510296"/>
          </a:xfrm>
          <a:prstGeom prst="rect">
            <a:avLst/>
          </a:prstGeom>
          <a:noFill/>
        </p:spPr>
        <p:txBody>
          <a:bodyPr wrap="square">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Dear D, </a:t>
            </a:r>
          </a:p>
          <a:p>
            <a:r>
              <a:rPr lang="en-GB" dirty="0">
                <a:latin typeface="Arial" panose="020B0604020202020204" pitchFamily="34" charset="0"/>
                <a:cs typeface="Arial" panose="020B0604020202020204" pitchFamily="34" charset="0"/>
              </a:rPr>
              <a:t>Please can you help me? The thought of returning to school on Monday is making me feel very anxious. I already feel overwhelmed by all that is happening in the world at the moment and I don’t know what to expect when I go back to school.</a:t>
            </a:r>
          </a:p>
          <a:p>
            <a:r>
              <a:rPr lang="en-GB" dirty="0">
                <a:latin typeface="Arial" panose="020B0604020202020204" pitchFamily="34" charset="0"/>
                <a:cs typeface="Arial" panose="020B0604020202020204" pitchFamily="34" charset="0"/>
              </a:rPr>
              <a:t>I feel settled and more comfortable at home. I also feel safer with people at around me at home at the moment than I do in a school environment.</a:t>
            </a:r>
          </a:p>
          <a:p>
            <a:r>
              <a:rPr lang="en-GB" dirty="0">
                <a:latin typeface="Arial" panose="020B0604020202020204" pitchFamily="34" charset="0"/>
                <a:cs typeface="Arial" panose="020B0604020202020204" pitchFamily="34" charset="0"/>
              </a:rPr>
              <a:t>Being at home these past few months have relieved some of the pressures that I feel when I am at school like when I find certain work difficult. </a:t>
            </a:r>
          </a:p>
          <a:p>
            <a:r>
              <a:rPr lang="en-GB" dirty="0">
                <a:latin typeface="Arial" panose="020B0604020202020204" pitchFamily="34" charset="0"/>
                <a:cs typeface="Arial" panose="020B0604020202020204" pitchFamily="34" charset="0"/>
              </a:rPr>
              <a:t>I have spent so long with my family and not seen anyone else during lockdown so I now feel scared to be leaving them again. </a:t>
            </a:r>
          </a:p>
          <a:p>
            <a:r>
              <a:rPr lang="en-GB" dirty="0">
                <a:latin typeface="Arial" panose="020B0604020202020204" pitchFamily="34" charset="0"/>
                <a:cs typeface="Arial" panose="020B0604020202020204" pitchFamily="34" charset="0"/>
              </a:rPr>
              <a:t>I am also scared of catching Coronavirus if I am around a lot of people. </a:t>
            </a:r>
          </a:p>
          <a:p>
            <a:r>
              <a:rPr lang="en-GB" dirty="0">
                <a:latin typeface="Arial" panose="020B0604020202020204" pitchFamily="34" charset="0"/>
                <a:cs typeface="Arial" panose="020B0604020202020204" pitchFamily="34" charset="0"/>
              </a:rPr>
              <a:t>What will make me feel more confident about going back to school? </a:t>
            </a:r>
          </a:p>
          <a:p>
            <a:r>
              <a:rPr lang="en-GB" dirty="0">
                <a:latin typeface="Arial" panose="020B0604020202020204" pitchFamily="34" charset="0"/>
                <a:cs typeface="Arial" panose="020B0604020202020204" pitchFamily="34" charset="0"/>
              </a:rPr>
              <a:t>From Oliver. </a:t>
            </a:r>
          </a:p>
          <a:p>
            <a:endParaRPr lang="en-GB" dirty="0"/>
          </a:p>
        </p:txBody>
      </p:sp>
      <p:sp>
        <p:nvSpPr>
          <p:cNvPr id="6" name="TextBox 5">
            <a:extLst>
              <a:ext uri="{FF2B5EF4-FFF2-40B4-BE49-F238E27FC236}">
                <a16:creationId xmlns:a16="http://schemas.microsoft.com/office/drawing/2014/main" id="{CAF642B6-7C07-42A1-B464-C1EA063109D4}"/>
              </a:ext>
            </a:extLst>
          </p:cNvPr>
          <p:cNvSpPr txBox="1"/>
          <p:nvPr/>
        </p:nvSpPr>
        <p:spPr>
          <a:xfrm>
            <a:off x="1258645" y="236668"/>
            <a:ext cx="9832489" cy="646331"/>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Scenario 1 – Oliver has been at home throughout lockdown and feels nervous about returning  to school.  </a:t>
            </a:r>
          </a:p>
        </p:txBody>
      </p:sp>
    </p:spTree>
    <p:extLst>
      <p:ext uri="{BB962C8B-B14F-4D97-AF65-F5344CB8AC3E}">
        <p14:creationId xmlns:p14="http://schemas.microsoft.com/office/powerpoint/2010/main" val="4081297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67348B-3941-4E6E-B27E-5AD2AD4D09B6}"/>
              </a:ext>
            </a:extLst>
          </p:cNvPr>
          <p:cNvSpPr txBox="1"/>
          <p:nvPr/>
        </p:nvSpPr>
        <p:spPr>
          <a:xfrm>
            <a:off x="1269402" y="516367"/>
            <a:ext cx="9563549" cy="4524315"/>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Scenario Two – Zara is excited about returning to school and she is also very cautious.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Dear D,</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Please can you help me? I can’t begin to explain how excited I am about returning to school after lockdown. </a:t>
            </a:r>
          </a:p>
          <a:p>
            <a:r>
              <a:rPr lang="en-GB" dirty="0">
                <a:latin typeface="Arial" panose="020B0604020202020204" pitchFamily="34" charset="0"/>
                <a:cs typeface="Arial" panose="020B0604020202020204" pitchFamily="34" charset="0"/>
              </a:rPr>
              <a:t>I can’t wait to have some normality back in my life. I haven’t seen my friends in so long and the thought of chatting to them and laughing with them on the yard is amazing. I have missed seeing them and my teachers so much. </a:t>
            </a:r>
          </a:p>
          <a:p>
            <a:r>
              <a:rPr lang="en-GB" dirty="0">
                <a:latin typeface="Arial" panose="020B0604020202020204" pitchFamily="34" charset="0"/>
                <a:cs typeface="Arial" panose="020B0604020202020204" pitchFamily="34" charset="0"/>
              </a:rPr>
              <a:t>I have missed my learning in school too. I have tried at home but I can concentrate better when I am in the classroom and I find it much easier to learn there.  </a:t>
            </a:r>
          </a:p>
          <a:p>
            <a:r>
              <a:rPr lang="en-GB" dirty="0">
                <a:latin typeface="Arial" panose="020B0604020202020204" pitchFamily="34" charset="0"/>
                <a:cs typeface="Arial" panose="020B0604020202020204" pitchFamily="34" charset="0"/>
              </a:rPr>
              <a:t>However, there is something that is concerning me as I still worry at times about coronavirus. I want to be around all of my friends and teachers again but, at the same time, I also want to feel safe? What can I do?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From Zara  </a:t>
            </a:r>
          </a:p>
        </p:txBody>
      </p:sp>
    </p:spTree>
    <p:extLst>
      <p:ext uri="{BB962C8B-B14F-4D97-AF65-F5344CB8AC3E}">
        <p14:creationId xmlns:p14="http://schemas.microsoft.com/office/powerpoint/2010/main" val="1736515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BFB6C7-C5B6-4048-B1B2-B2A375EA0D43}"/>
              </a:ext>
            </a:extLst>
          </p:cNvPr>
          <p:cNvSpPr txBox="1"/>
          <p:nvPr/>
        </p:nvSpPr>
        <p:spPr>
          <a:xfrm>
            <a:off x="1215614" y="817581"/>
            <a:ext cx="11136382" cy="5632311"/>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rPr>
              <a:t>Scenario 3 – Connie has been going to school during lockdown. She feels anxious about the other children </a:t>
            </a:r>
          </a:p>
          <a:p>
            <a:r>
              <a:rPr lang="en-GB" dirty="0">
                <a:latin typeface="Arial" panose="020B0604020202020204" pitchFamily="34" charset="0"/>
                <a:cs typeface="Arial" panose="020B0604020202020204" pitchFamily="34" charset="0"/>
              </a:rPr>
              <a:t>returning to school.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Dear D,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I have enjoyed going to school during lockdown. I have felt more secure working with a smaller group of </a:t>
            </a:r>
          </a:p>
          <a:p>
            <a:r>
              <a:rPr lang="en-GB" dirty="0">
                <a:latin typeface="Arial" panose="020B0604020202020204" pitchFamily="34" charset="0"/>
                <a:cs typeface="Arial" panose="020B0604020202020204" pitchFamily="34" charset="0"/>
              </a:rPr>
              <a:t>children and I feel like have had a chance to spend more time with my teacher, which has helped me to </a:t>
            </a:r>
          </a:p>
          <a:p>
            <a:r>
              <a:rPr lang="en-GB" dirty="0">
                <a:latin typeface="Arial" panose="020B0604020202020204" pitchFamily="34" charset="0"/>
                <a:cs typeface="Arial" panose="020B0604020202020204" pitchFamily="34" charset="0"/>
              </a:rPr>
              <a:t>also feel more confident to ask for help when I get stuck. Through this, I have become better at my writing </a:t>
            </a:r>
          </a:p>
          <a:p>
            <a:r>
              <a:rPr lang="en-GB" dirty="0">
                <a:latin typeface="Arial" panose="020B0604020202020204" pitchFamily="34" charset="0"/>
                <a:cs typeface="Arial" panose="020B0604020202020204" pitchFamily="34" charset="0"/>
              </a:rPr>
              <a:t>and my maths work has improved. </a:t>
            </a:r>
          </a:p>
          <a:p>
            <a:r>
              <a:rPr lang="en-GB" dirty="0">
                <a:latin typeface="Arial" panose="020B0604020202020204" pitchFamily="34" charset="0"/>
                <a:cs typeface="Arial" panose="020B0604020202020204" pitchFamily="34" charset="0"/>
              </a:rPr>
              <a:t>A few of my best friends have also been in school with me so I haven’t felt lonely. </a:t>
            </a:r>
          </a:p>
          <a:p>
            <a:r>
              <a:rPr lang="en-GB" dirty="0">
                <a:latin typeface="Arial" panose="020B0604020202020204" pitchFamily="34" charset="0"/>
                <a:cs typeface="Arial" panose="020B0604020202020204" pitchFamily="34" charset="0"/>
              </a:rPr>
              <a:t>When I heard the news that everyone will be returning to school on 8</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of March it made me feel anxious. I </a:t>
            </a:r>
          </a:p>
          <a:p>
            <a:r>
              <a:rPr lang="en-GB" dirty="0">
                <a:latin typeface="Arial" panose="020B0604020202020204" pitchFamily="34" charset="0"/>
                <a:cs typeface="Arial" panose="020B0604020202020204" pitchFamily="34" charset="0"/>
              </a:rPr>
              <a:t>am worried that when we are altogether again that it wont be as safe anymore. </a:t>
            </a:r>
          </a:p>
          <a:p>
            <a:r>
              <a:rPr lang="en-GB" dirty="0">
                <a:latin typeface="Arial" panose="020B0604020202020204" pitchFamily="34" charset="0"/>
                <a:cs typeface="Arial" panose="020B0604020202020204" pitchFamily="34" charset="0"/>
              </a:rPr>
              <a:t>I have got used to our small group learning and worry that when everyone comes back my confidence </a:t>
            </a:r>
          </a:p>
          <a:p>
            <a:r>
              <a:rPr lang="en-GB" dirty="0">
                <a:latin typeface="Arial" panose="020B0604020202020204" pitchFamily="34" charset="0"/>
                <a:cs typeface="Arial" panose="020B0604020202020204" pitchFamily="34" charset="0"/>
              </a:rPr>
              <a:t>in learning will disappear. </a:t>
            </a:r>
          </a:p>
          <a:p>
            <a:r>
              <a:rPr lang="en-GB" dirty="0">
                <a:latin typeface="Arial" panose="020B0604020202020204" pitchFamily="34" charset="0"/>
                <a:cs typeface="Arial" panose="020B0604020202020204" pitchFamily="34" charset="0"/>
              </a:rPr>
              <a:t>What can I do to help me feel better about this?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Please help!</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Connie. </a:t>
            </a:r>
          </a:p>
          <a:p>
            <a:endParaRPr lang="en-GB" dirty="0"/>
          </a:p>
        </p:txBody>
      </p:sp>
    </p:spTree>
    <p:extLst>
      <p:ext uri="{BB962C8B-B14F-4D97-AF65-F5344CB8AC3E}">
        <p14:creationId xmlns:p14="http://schemas.microsoft.com/office/powerpoint/2010/main" val="1315270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15A382-4067-48D2-9974-2FA429F498EF}"/>
              </a:ext>
            </a:extLst>
          </p:cNvPr>
          <p:cNvSpPr txBox="1"/>
          <p:nvPr/>
        </p:nvSpPr>
        <p:spPr>
          <a:xfrm>
            <a:off x="925158" y="849854"/>
            <a:ext cx="10176734" cy="4524315"/>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Scenario 4 – Asher has been in school during lockdown and is looking forward to all children returning to school.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Dear D,</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Nothing much changed for me during lockdown in terms of my routine, as I still came to school to learn. The main changes for me were that I didn’t get to see any of my friends. I miss playing football on the yard with all the boys in my class.  I have missed getting to work with them to do science experiments, PE and computer work. It is going to be so good to see them all again, I can’t wait!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There is going to be a lot of change again, so what can best prepare me for my friends returning?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Thanks,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Asher.   </a:t>
            </a:r>
          </a:p>
        </p:txBody>
      </p:sp>
    </p:spTree>
    <p:extLst>
      <p:ext uri="{BB962C8B-B14F-4D97-AF65-F5344CB8AC3E}">
        <p14:creationId xmlns:p14="http://schemas.microsoft.com/office/powerpoint/2010/main" val="3847681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45C9E6-8360-492E-820A-DFF31D1A6AEB}"/>
              </a:ext>
            </a:extLst>
          </p:cNvPr>
          <p:cNvSpPr txBox="1"/>
          <p:nvPr/>
        </p:nvSpPr>
        <p:spPr>
          <a:xfrm>
            <a:off x="1108038" y="570155"/>
            <a:ext cx="8326418" cy="8356134"/>
          </a:xfrm>
          <a:prstGeom prst="rect">
            <a:avLst/>
          </a:prstGeom>
          <a:noFill/>
        </p:spPr>
        <p:txBody>
          <a:bodyPr wrap="square" rtlCol="0">
            <a:spAutoFit/>
          </a:bodyPr>
          <a:lstStyle/>
          <a:p>
            <a:r>
              <a:rPr lang="en-GB" sz="1500" dirty="0">
                <a:latin typeface="Arial" panose="020B0604020202020204" pitchFamily="34" charset="0"/>
                <a:cs typeface="Arial" panose="020B0604020202020204" pitchFamily="34" charset="0"/>
              </a:rPr>
              <a:t>Now that you have read all four scenarios, answer the questions for each one.</a:t>
            </a:r>
          </a:p>
          <a:p>
            <a:endParaRPr lang="en-GB" sz="1500" dirty="0">
              <a:latin typeface="Arial" panose="020B0604020202020204" pitchFamily="34" charset="0"/>
              <a:cs typeface="Arial" panose="020B0604020202020204" pitchFamily="34" charset="0"/>
            </a:endParaRPr>
          </a:p>
          <a:p>
            <a:pPr marL="342900" indent="-342900">
              <a:buAutoNum type="arabicPeriod"/>
            </a:pPr>
            <a:r>
              <a:rPr lang="en-GB" sz="1500" dirty="0">
                <a:latin typeface="Arial" panose="020B0604020202020204" pitchFamily="34" charset="0"/>
                <a:cs typeface="Arial" panose="020B0604020202020204" pitchFamily="34" charset="0"/>
              </a:rPr>
              <a:t>Oliver feels nervous about returning to school. What could you say to him to make him feel more happy to return to school? </a:t>
            </a: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r>
              <a:rPr lang="en-GB" sz="1500" dirty="0">
                <a:latin typeface="Arial" panose="020B0604020202020204" pitchFamily="34" charset="0"/>
                <a:cs typeface="Arial" panose="020B0604020202020204" pitchFamily="34" charset="0"/>
              </a:rPr>
              <a:t>Zara is excited to go back to school but is still worried about coronavirus. What could you tell her to do to help her feel safe being around everyone again? </a:t>
            </a: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r>
              <a:rPr lang="en-GB" sz="1500" dirty="0">
                <a:latin typeface="Arial" panose="020B0604020202020204" pitchFamily="34" charset="0"/>
                <a:cs typeface="Arial" panose="020B0604020202020204" pitchFamily="34" charset="0"/>
              </a:rPr>
              <a:t>Connie has been going to school throughout lockdown and feels worried about the other children returning as she feels it will affect her confidence in her learning. What could help her to feel more confident? </a:t>
            </a: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r>
              <a:rPr lang="en-GB" sz="1500" dirty="0">
                <a:latin typeface="Arial" panose="020B0604020202020204" pitchFamily="34" charset="0"/>
                <a:cs typeface="Arial" panose="020B0604020202020204" pitchFamily="34" charset="0"/>
              </a:rPr>
              <a:t>Although Asher is excited to see his friends back in school he doesn’t feel prepared for the change. What could help him to feel ready?</a:t>
            </a: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r>
              <a:rPr lang="en-GB" sz="1500" dirty="0">
                <a:latin typeface="Arial" panose="020B0604020202020204" pitchFamily="34" charset="0"/>
                <a:cs typeface="Arial" panose="020B0604020202020204" pitchFamily="34" charset="0"/>
              </a:rPr>
              <a:t>What mindset would you advise all of these children to have about children returning to school? </a:t>
            </a: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endParaRPr lang="en-GB" sz="1500" dirty="0">
              <a:latin typeface="Arial" panose="020B0604020202020204" pitchFamily="34" charset="0"/>
              <a:cs typeface="Arial" panose="020B0604020202020204" pitchFamily="34" charset="0"/>
            </a:endParaRPr>
          </a:p>
          <a:p>
            <a:pPr marL="342900" indent="-342900">
              <a:buAutoNum type="arabicPeriod"/>
            </a:pPr>
            <a:r>
              <a:rPr lang="en-GB" sz="1500" dirty="0">
                <a:latin typeface="Arial" panose="020B0604020202020204" pitchFamily="34" charset="0"/>
                <a:cs typeface="Arial" panose="020B0604020202020204" pitchFamily="34" charset="0"/>
              </a:rPr>
              <a:t>How do you feel about returning to school? What are you looking forward to most at school when you return? What will help you to prepare and feel happy to return? </a:t>
            </a:r>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endParaRPr lang="en-GB" dirty="0"/>
          </a:p>
          <a:p>
            <a:r>
              <a:rPr lang="en-GB" dirty="0"/>
              <a:t> </a:t>
            </a:r>
          </a:p>
          <a:p>
            <a:endParaRPr lang="en-GB" dirty="0"/>
          </a:p>
          <a:p>
            <a:r>
              <a:rPr lang="en-GB" dirty="0"/>
              <a:t> </a:t>
            </a:r>
          </a:p>
        </p:txBody>
      </p:sp>
    </p:spTree>
    <p:extLst>
      <p:ext uri="{BB962C8B-B14F-4D97-AF65-F5344CB8AC3E}">
        <p14:creationId xmlns:p14="http://schemas.microsoft.com/office/powerpoint/2010/main" val="2514227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1005</Words>
  <Application>Microsoft Office PowerPoint</Application>
  <PresentationFormat>Widescreen</PresentationFormat>
  <Paragraphs>97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PSHE Learning Intention – Returning to school after Lockdown.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PSHE Learning Intention – Returning to school after Lockdown.</dc:title>
  <dc:creator>Christina Hall</dc:creator>
  <cp:lastModifiedBy>Lincoln-Johnson, Nicola</cp:lastModifiedBy>
  <cp:revision>15</cp:revision>
  <dcterms:created xsi:type="dcterms:W3CDTF">2021-03-02T19:16:55Z</dcterms:created>
  <dcterms:modified xsi:type="dcterms:W3CDTF">2021-03-03T08:14:54Z</dcterms:modified>
</cp:coreProperties>
</file>