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A9E9C-03C9-4E9A-9977-2416F76978CD}" v="1" dt="2021-01-11T15:35:31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41CF92-AD59-47DE-8FA3-6309A114B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2BF0CD-6F83-48B0-80C9-DA04769EC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EC2CD-061E-4A74-A223-1885D098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81DC37-EBCF-4703-9C02-880C1082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477018-1DE8-4BAE-A792-F0D22C84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390A2D-B6A5-4422-8E7D-01DA7F03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0EABDE-C69E-4B29-A4D1-FF5FA9FDD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092356-2A1E-430C-AC80-BC25149F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BA2F7-6521-4F37-A183-86D2891C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892EDE-0359-48ED-BB48-B41E8736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917550-D49B-4838-9033-14FE70F22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B29867-6579-4035-B8A2-9B1DCFF94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C77A48-FF19-4BB7-B8F4-124D45EE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B0996A-04F1-48C1-B547-B1A7799E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79AAD4-EEC8-4708-ADD1-F45B5CD1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C4848-04AC-463A-9CC2-2FC0FE25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AA4637-7182-4F59-A512-1369E3DB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9E7574-8E1A-4652-9273-C9EDA3A3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DBF3C2-85D2-4B83-AF58-3B433A05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99E582-79DE-4841-AC90-55C13AD7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222F7-C0A0-448D-9B30-B280C534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9590B9-E6CB-422E-A5DE-2D88950E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17A3CA-E7FA-4D09-88EB-43BE04C1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0BC74A-24DB-4387-B416-270BDC81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06D599-F356-47EC-9E4E-3587417C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6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C715C-7A03-412C-BF34-5A373AD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5D0F95-CD19-457F-8AB3-29BEEF768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7799C4-9231-47B6-BD87-AF61B0E28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1AFC13-EC2D-424A-88A7-7EACC50F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BC55F7-2D1C-4426-9030-9628FA4F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42F9A4-D42E-4504-89B3-1E17223C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7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0176DE-AC70-4ABE-9EA6-309800BA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9D212C-9FFA-4490-8D83-6C3CD8B9A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3E5BF3-8570-49ED-A93B-74BE5C98C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FE8B5CC-B2F0-44B6-AE59-A586CC488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C9ACAEB-5934-4B1D-8C09-EBB09C6CE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5133551-A6ED-4E7B-8882-5D280F28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906427-B7C8-4AB0-85F7-20454C93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495419-1B58-41C0-8692-2D2D6DBE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3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54BF1-2637-46A1-A1B2-293753F4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154F3C-6E9F-4B3B-A212-870BCE08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BEA110-CBA7-4151-8D98-7B753562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DBB98B9-4525-43E0-83F5-66C71650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7CACB87-BA0D-4B08-B100-63726167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304201-8A6C-43D3-90EF-5C7F554D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2C09B9-46FA-43D8-BBDE-A3DCAF39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6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10419-368D-4EE2-92D1-5A155913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B30601-23EA-470E-B075-18B2422C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4127DD-3C5F-4967-941B-4409C486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651565-81D1-413B-95CA-4BEA46C0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8B0B29-DF72-4E1D-8930-2CE40119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E3371D-DE25-4D71-8181-74D1DCCA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0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FECA7-C021-4FE1-A27F-B179479D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6009E2-EF49-4F5C-A65A-9137C005A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F4E766-6838-4612-9055-11FF90B06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68B4D3-1C5E-4D9F-B4EF-1A513EEC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D995E-C9FC-41AB-ABBF-1E02487C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222FB3-5C26-43E2-8D75-4A4C4DD4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3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975993B-161B-4F92-B03A-77E88EFC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E16AE9-64D7-4395-9A5D-8ACA5211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7AA719-8ADC-4457-8A93-12FDB0CCE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5D0E-276F-47DF-8CBD-4FB345FD204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58588E-D660-4BC9-A51F-013EE5D2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EBD6A-02A3-4041-B1FA-B06E106DD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DD68-E2CB-4BE9-9762-6C216F3A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microsoft.com/office/2007/relationships/media" Target="../media/media11.m4a"/><Relationship Id="rId7" Type="http://schemas.openxmlformats.org/officeDocument/2006/relationships/image" Target="../media/image7.tmp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media" Target="../media/media1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4" Type="http://schemas.openxmlformats.org/officeDocument/2006/relationships/audio" Target="../media/media13.m4a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4" Type="http://schemas.openxmlformats.org/officeDocument/2006/relationships/audio" Target="../media/media16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32235B-BDB3-410B-A3D6-ACA975B0E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 </a:t>
            </a: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Identifying squared numbers.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E603A80-BA63-4328-9AC5-CD0AB282F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D5915B8-1C42-45CD-887C-AEA2B1551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43192" y="1362075"/>
            <a:ext cx="676715" cy="7193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256EDC1-483F-44F3-BB82-4C76AAEC9953}"/>
              </a:ext>
            </a:extLst>
          </p:cNvPr>
          <p:cNvSpPr/>
          <p:nvPr/>
        </p:nvSpPr>
        <p:spPr>
          <a:xfrm>
            <a:off x="3600450" y="136207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101901B-0D40-4D2E-ADB3-B676F84A2E54}"/>
              </a:ext>
            </a:extLst>
          </p:cNvPr>
          <p:cNvSpPr/>
          <p:nvPr/>
        </p:nvSpPr>
        <p:spPr>
          <a:xfrm>
            <a:off x="5295899" y="137661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B5F683C-26A2-4530-8E4E-FF3527AE2E96}"/>
              </a:ext>
            </a:extLst>
          </p:cNvPr>
          <p:cNvSpPr/>
          <p:nvPr/>
        </p:nvSpPr>
        <p:spPr>
          <a:xfrm>
            <a:off x="3600450" y="216471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BF359A4-FA2F-4C11-A584-A7DD11DB8DDB}"/>
              </a:ext>
            </a:extLst>
          </p:cNvPr>
          <p:cNvSpPr/>
          <p:nvPr/>
        </p:nvSpPr>
        <p:spPr>
          <a:xfrm>
            <a:off x="4453157" y="216471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935954A-20E3-4E43-A99D-C22EAE0BE090}"/>
              </a:ext>
            </a:extLst>
          </p:cNvPr>
          <p:cNvSpPr/>
          <p:nvPr/>
        </p:nvSpPr>
        <p:spPr>
          <a:xfrm>
            <a:off x="5295899" y="216471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735FF64-92A9-4E0A-AC7E-6C98C541F172}"/>
              </a:ext>
            </a:extLst>
          </p:cNvPr>
          <p:cNvSpPr/>
          <p:nvPr/>
        </p:nvSpPr>
        <p:spPr>
          <a:xfrm>
            <a:off x="3600450" y="296735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3D50ADE-DF73-4CDF-9E7D-754062D43FFE}"/>
              </a:ext>
            </a:extLst>
          </p:cNvPr>
          <p:cNvSpPr/>
          <p:nvPr/>
        </p:nvSpPr>
        <p:spPr>
          <a:xfrm>
            <a:off x="4453157" y="296735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F556A61-13DE-46FB-BBAB-8BDAF594E9D9}"/>
              </a:ext>
            </a:extLst>
          </p:cNvPr>
          <p:cNvSpPr/>
          <p:nvPr/>
        </p:nvSpPr>
        <p:spPr>
          <a:xfrm>
            <a:off x="5295899" y="2967355"/>
            <a:ext cx="6667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9F1AFD5-FFB3-4787-A151-0B27EC296529}"/>
              </a:ext>
            </a:extLst>
          </p:cNvPr>
          <p:cNvCxnSpPr/>
          <p:nvPr/>
        </p:nvCxnSpPr>
        <p:spPr>
          <a:xfrm>
            <a:off x="3600450" y="1087120"/>
            <a:ext cx="23621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4B6877D4-4E11-4BC5-9919-F16BFB1522A4}"/>
              </a:ext>
            </a:extLst>
          </p:cNvPr>
          <p:cNvCxnSpPr/>
          <p:nvPr/>
        </p:nvCxnSpPr>
        <p:spPr>
          <a:xfrm>
            <a:off x="6343650" y="1087120"/>
            <a:ext cx="0" cy="24752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1327F5-AB0D-41D3-881E-C5788EF829C5}"/>
              </a:ext>
            </a:extLst>
          </p:cNvPr>
          <p:cNvSpPr txBox="1"/>
          <p:nvPr/>
        </p:nvSpPr>
        <p:spPr>
          <a:xfrm>
            <a:off x="6810375" y="1914525"/>
            <a:ext cx="7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29D87B-1F0A-468D-9D44-26793BAB3194}"/>
              </a:ext>
            </a:extLst>
          </p:cNvPr>
          <p:cNvSpPr txBox="1"/>
          <p:nvPr/>
        </p:nvSpPr>
        <p:spPr>
          <a:xfrm>
            <a:off x="4267200" y="342900"/>
            <a:ext cx="85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F1F5987-DFFA-40D2-A7E3-2C9A2E42A12F}"/>
              </a:ext>
            </a:extLst>
          </p:cNvPr>
          <p:cNvSpPr txBox="1"/>
          <p:nvPr/>
        </p:nvSpPr>
        <p:spPr>
          <a:xfrm>
            <a:off x="1905000" y="4210050"/>
            <a:ext cx="59531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3 row of 3 is equal to 9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3 x 3 =9 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product of an integer multiplied by itself is a squared number.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27CE9883-7694-4ED2-969B-1FDBA6999A30}"/>
              </a:ext>
            </a:extLst>
          </p:cNvPr>
          <p:cNvCxnSpPr/>
          <p:nvPr/>
        </p:nvCxnSpPr>
        <p:spPr>
          <a:xfrm flipH="1" flipV="1">
            <a:off x="2286000" y="4781550"/>
            <a:ext cx="41910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E7C1001C-B307-4484-A6E6-33CEE4BB0ECC}"/>
              </a:ext>
            </a:extLst>
          </p:cNvPr>
          <p:cNvCxnSpPr/>
          <p:nvPr/>
        </p:nvCxnSpPr>
        <p:spPr>
          <a:xfrm>
            <a:off x="4181475" y="5314950"/>
            <a:ext cx="1381125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FA9F250-4874-47E8-AD76-777403BBCBE0}"/>
              </a:ext>
            </a:extLst>
          </p:cNvPr>
          <p:cNvSpPr txBox="1"/>
          <p:nvPr/>
        </p:nvSpPr>
        <p:spPr>
          <a:xfrm>
            <a:off x="5667375" y="5800725"/>
            <a:ext cx="2628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Whole number.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EEC6A61-D808-4FB5-BE1C-F040DCCD5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9875" y="4337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76C136-EB54-4076-AAEE-3ABD8BFA71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590550"/>
            <a:ext cx="10515600" cy="222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3 row of 3 is equal to 9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3 x 3 =9 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product of an integer multiplied by itself is a squared number.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=    9     “3 squared is equal to 9”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B142EF-A8F2-405B-8829-9666A9E99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1" y="2070500"/>
            <a:ext cx="528972" cy="57935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2AF3E12B-78F8-41CF-AF8E-C9B39A969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2" y="4069699"/>
            <a:ext cx="2295636" cy="1411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41C985-41F0-4581-A260-CBF08DE7E0DC}"/>
              </a:ext>
            </a:extLst>
          </p:cNvPr>
          <p:cNvSpPr txBox="1"/>
          <p:nvPr/>
        </p:nvSpPr>
        <p:spPr>
          <a:xfrm>
            <a:off x="5605584" y="4958080"/>
            <a:ext cx="489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x 4 = 16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05584" y="3422748"/>
            <a:ext cx="3597031" cy="1535332"/>
            <a:chOff x="5699369" y="4150360"/>
            <a:chExt cx="2511454" cy="896919"/>
          </a:xfrm>
        </p:grpSpPr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="" xmlns:a16="http://schemas.microsoft.com/office/drawing/2014/main" id="{46612578-8C75-4697-9C02-CA46C7A89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7"/>
            <a:stretch/>
          </p:blipFill>
          <p:spPr>
            <a:xfrm>
              <a:off x="5862320" y="4150360"/>
              <a:ext cx="2348503" cy="511723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B9C1856C-D94A-4533-B310-290022A3D147}"/>
                </a:ext>
              </a:extLst>
            </p:cNvPr>
            <p:cNvCxnSpPr/>
            <p:nvPr/>
          </p:nvCxnSpPr>
          <p:spPr>
            <a:xfrm flipH="1">
              <a:off x="5699369" y="4475779"/>
              <a:ext cx="233680" cy="571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6CA203FB-CF51-4CDB-AB6E-8C5AB31C9BF5}"/>
                </a:ext>
              </a:extLst>
            </p:cNvPr>
            <p:cNvCxnSpPr>
              <a:cxnSpLocks/>
            </p:cNvCxnSpPr>
            <p:nvPr/>
          </p:nvCxnSpPr>
          <p:spPr>
            <a:xfrm>
              <a:off x="5977670" y="4467225"/>
              <a:ext cx="142875" cy="490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408C0E1-D3B2-4849-9AB3-48FFC9D05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93150" y="2901311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D01D1A8-2AF1-48E3-A022-6869D4F162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45650" y="51242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F4BC1-0518-4F8A-B3B0-7106CC98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 you 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5AB9DC-A25B-48FC-8D88-324862254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lain" startAt="6"/>
            </a:pPr>
            <a:r>
              <a:rPr lang="en-GB" sz="1000" dirty="0"/>
              <a:t>=                                                        </a:t>
            </a:r>
            <a:r>
              <a:rPr lang="en-GB" sz="1000" dirty="0" smtClean="0"/>
              <a:t>                                                                                                                              </a:t>
            </a:r>
            <a:r>
              <a:rPr lang="en-GB" sz="1000" dirty="0"/>
              <a:t>64=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454411-489D-479A-8EBB-5A298BD47F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7" y="1655760"/>
            <a:ext cx="223217" cy="2333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77601E-F441-45E7-B0F6-68AA35610166}"/>
              </a:ext>
            </a:extLst>
          </p:cNvPr>
          <p:cNvSpPr/>
          <p:nvPr/>
        </p:nvSpPr>
        <p:spPr>
          <a:xfrm>
            <a:off x="7219950" y="1825624"/>
            <a:ext cx="666750" cy="431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2F7974-38EA-47E6-830C-F0164A1808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53" y="1579560"/>
            <a:ext cx="162478" cy="169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B9A47B-102F-439F-B22B-FE9CA35ABCAB}"/>
              </a:ext>
            </a:extLst>
          </p:cNvPr>
          <p:cNvSpPr txBox="1"/>
          <p:nvPr/>
        </p:nvSpPr>
        <p:spPr>
          <a:xfrm>
            <a:off x="695325" y="3171825"/>
            <a:ext cx="1002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6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= 36                                             64= 8 x 8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64=8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AC75975-6A34-4C99-9159-D21956DC9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68356" y="1889125"/>
            <a:ext cx="406400" cy="406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86580" y="3108498"/>
            <a:ext cx="3867869" cy="1069802"/>
            <a:chOff x="886580" y="3108498"/>
            <a:chExt cx="3867869" cy="106980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F2F5559-3087-44B8-9FF6-20197838A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80" y="3108498"/>
              <a:ext cx="162478" cy="169864"/>
            </a:xfrm>
            <a:prstGeom prst="rect">
              <a:avLst/>
            </a:prstGeom>
          </p:spPr>
        </p:pic>
        <p:pic>
          <p:nvPicPr>
            <p:cNvPr id="8" name="Recorded Sound">
              <a:hlinkClick r:id="" action="ppaction://media"/>
              <a:extLst>
                <a:ext uri="{FF2B5EF4-FFF2-40B4-BE49-F238E27FC236}">
                  <a16:creationId xmlns="" xmlns:a16="http://schemas.microsoft.com/office/drawing/2014/main" id="{B0E888B5-C51A-4D2D-A7F0-EEADBBEC1ECD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2235200" y="3771900"/>
              <a:ext cx="406400" cy="406400"/>
            </a:xfrm>
            <a:prstGeom prst="rect">
              <a:avLst/>
            </a:prstGeom>
          </p:spPr>
        </p:pic>
        <p:pic>
          <p:nvPicPr>
            <p:cNvPr id="9" name="Recorded Sound">
              <a:hlinkClick r:id="" action="ppaction://media"/>
              <a:extLst>
                <a:ext uri="{FF2B5EF4-FFF2-40B4-BE49-F238E27FC236}">
                  <a16:creationId xmlns="" xmlns:a16="http://schemas.microsoft.com/office/drawing/2014/main" id="{8A66FB3E-9824-495D-B6A7-9D5F7E32D858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4348049" y="3762554"/>
              <a:ext cx="406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7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1960F0-CB84-4C0C-9113-E655936D8FA7}"/>
              </a:ext>
            </a:extLst>
          </p:cNvPr>
          <p:cNvSpPr txBox="1"/>
          <p:nvPr/>
        </p:nvSpPr>
        <p:spPr>
          <a:xfrm>
            <a:off x="1571625" y="1171575"/>
            <a:ext cx="93916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Now you try:</a:t>
            </a:r>
          </a:p>
          <a:p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find all of the square numbers up to 150? You can draw the squares or use your multiplication knowledge to help.</a:t>
            </a:r>
          </a:p>
          <a:p>
            <a:pPr marL="342900" indent="-342900"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LcParenR" startAt="2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Jess says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“7 squared is 14”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agree?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your thinking.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 or False? Justify your answers and use examples.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a) The square of even numbers is always even.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 All square numbers have an even number of factors.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c) The product of two square numbers is a square number.</a:t>
            </a:r>
          </a:p>
          <a:p>
            <a:endParaRPr lang="en-GB" sz="2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47F1096-A5B2-45E1-B8AB-675CBBC48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0000" y="2063720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C89F83C-AE20-4F23-904B-5FF40824C2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28593" y="3201110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0383FA4-1F74-4713-B094-5F702D2562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50568" y="50108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6D8BD8-CC49-44D7-9074-531364178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81753" y="637991"/>
            <a:ext cx="713294" cy="6523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19A592D-486C-4E55-9DA3-C0712358C41B}"/>
              </a:ext>
            </a:extLst>
          </p:cNvPr>
          <p:cNvSpPr/>
          <p:nvPr/>
        </p:nvSpPr>
        <p:spPr>
          <a:xfrm>
            <a:off x="1229360" y="650240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B2840F3-0A51-4952-945F-94882191F60F}"/>
              </a:ext>
            </a:extLst>
          </p:cNvPr>
          <p:cNvSpPr/>
          <p:nvPr/>
        </p:nvSpPr>
        <p:spPr>
          <a:xfrm>
            <a:off x="3058160" y="650240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14502BF-DDE3-4654-85F2-E1786FC3D67C}"/>
              </a:ext>
            </a:extLst>
          </p:cNvPr>
          <p:cNvSpPr/>
          <p:nvPr/>
        </p:nvSpPr>
        <p:spPr>
          <a:xfrm>
            <a:off x="4022313" y="650240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A1D094-7F42-4D44-B02C-0C3EF84475DA}"/>
              </a:ext>
            </a:extLst>
          </p:cNvPr>
          <p:cNvSpPr/>
          <p:nvPr/>
        </p:nvSpPr>
        <p:spPr>
          <a:xfrm>
            <a:off x="4986466" y="650240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95B7681-9018-450E-9106-000EB7E163D6}"/>
              </a:ext>
            </a:extLst>
          </p:cNvPr>
          <p:cNvSpPr/>
          <p:nvPr/>
        </p:nvSpPr>
        <p:spPr>
          <a:xfrm>
            <a:off x="5950619" y="650240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2BD52F9-E0DC-4035-8CF8-81A55E1FFAC5}"/>
              </a:ext>
            </a:extLst>
          </p:cNvPr>
          <p:cNvSpPr/>
          <p:nvPr/>
        </p:nvSpPr>
        <p:spPr>
          <a:xfrm>
            <a:off x="7118129" y="650240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34BEAFD-EF4B-45B7-9682-0DA9F6014786}"/>
              </a:ext>
            </a:extLst>
          </p:cNvPr>
          <p:cNvSpPr/>
          <p:nvPr/>
        </p:nvSpPr>
        <p:spPr>
          <a:xfrm>
            <a:off x="8082282" y="637991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38C789A-1641-4A7E-ADF3-D14D6BCBD579}"/>
              </a:ext>
            </a:extLst>
          </p:cNvPr>
          <p:cNvSpPr/>
          <p:nvPr/>
        </p:nvSpPr>
        <p:spPr>
          <a:xfrm>
            <a:off x="9046435" y="650240"/>
            <a:ext cx="70104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2FAA14-09FD-4688-977B-AEF7AF7570CE}"/>
              </a:ext>
            </a:extLst>
          </p:cNvPr>
          <p:cNvSpPr txBox="1"/>
          <p:nvPr/>
        </p:nvSpPr>
        <p:spPr>
          <a:xfrm>
            <a:off x="1483360" y="1920240"/>
            <a:ext cx="932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 row of 9 is equal to 9.        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 and 9 are factors of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6A0B7FC-1E18-4440-AEED-9F3D0E297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53" y="3187240"/>
            <a:ext cx="713294" cy="652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BAD7A7-A310-4773-87D7-0A3D1E85C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15" y="3180028"/>
            <a:ext cx="713294" cy="652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E51D8C-C093-4D8E-833C-A0E14FF6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470" y="3187239"/>
            <a:ext cx="713294" cy="652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3B8DEA1-D9AF-46EB-B009-8D83E336D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53" y="3965263"/>
            <a:ext cx="713294" cy="652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38E97E4-3BCC-4C3A-A237-0559EBA60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59" y="3965263"/>
            <a:ext cx="713294" cy="6523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E794525-3BB4-4060-B3A0-2741A94D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165" y="3965263"/>
            <a:ext cx="713294" cy="652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343B73A-58AF-4133-814B-A2180DE26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5" y="4677056"/>
            <a:ext cx="713294" cy="6523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ED12D47-BA11-4068-B13D-5D1B95F1F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43" y="4677055"/>
            <a:ext cx="713294" cy="652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ECAB2F5-2764-4583-93CA-F17CDD67F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165" y="4697097"/>
            <a:ext cx="713294" cy="6523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B234610-48A9-49CB-AC83-ADF8E749ABA5}"/>
              </a:ext>
            </a:extLst>
          </p:cNvPr>
          <p:cNvSpPr txBox="1"/>
          <p:nvPr/>
        </p:nvSpPr>
        <p:spPr>
          <a:xfrm>
            <a:off x="1483360" y="3513403"/>
            <a:ext cx="3717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rows of 3 are equal to 9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is a factor of 9.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41D91F1F-9904-4ED9-BCD4-45E0BD9ACAF2}"/>
              </a:ext>
            </a:extLst>
          </p:cNvPr>
          <p:cNvCxnSpPr/>
          <p:nvPr/>
        </p:nvCxnSpPr>
        <p:spPr>
          <a:xfrm>
            <a:off x="8783322" y="3187239"/>
            <a:ext cx="0" cy="2051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ADA5392-BF26-4D94-9C44-C44161754D19}"/>
              </a:ext>
            </a:extLst>
          </p:cNvPr>
          <p:cNvCxnSpPr/>
          <p:nvPr/>
        </p:nvCxnSpPr>
        <p:spPr>
          <a:xfrm>
            <a:off x="5790153" y="2800350"/>
            <a:ext cx="27632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6C052F-D39F-4091-B696-56C95697B20B}"/>
              </a:ext>
            </a:extLst>
          </p:cNvPr>
          <p:cNvSpPr txBox="1"/>
          <p:nvPr/>
        </p:nvSpPr>
        <p:spPr>
          <a:xfrm>
            <a:off x="6609354" y="2328044"/>
            <a:ext cx="903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77A971C-1662-462E-B7E0-22E6B072611B}"/>
              </a:ext>
            </a:extLst>
          </p:cNvPr>
          <p:cNvSpPr txBox="1"/>
          <p:nvPr/>
        </p:nvSpPr>
        <p:spPr>
          <a:xfrm>
            <a:off x="9046435" y="3832357"/>
            <a:ext cx="840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9D097E7-AA48-434F-9F6A-67EF62BC7D8D}"/>
              </a:ext>
            </a:extLst>
          </p:cNvPr>
          <p:cNvSpPr txBox="1"/>
          <p:nvPr/>
        </p:nvSpPr>
        <p:spPr>
          <a:xfrm>
            <a:off x="1483360" y="4617592"/>
            <a:ext cx="2891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Using 9 counters we made a square.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9 is a square number.</a:t>
            </a:r>
          </a:p>
        </p:txBody>
      </p:sp>
      <p:pic>
        <p:nvPicPr>
          <p:cNvPr id="30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CC4FB32-6DA0-4F40-AF70-AD560BE2D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5308" y="34845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3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3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3BFE0-73A8-4711-9216-EC16AA82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Is 11 a square number?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9FF543E-6AE7-4DF0-81C5-7EC252555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975" y="1805320"/>
            <a:ext cx="640135" cy="5425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0EEE4F2-013F-495C-8CAB-70DD1F53A103}"/>
              </a:ext>
            </a:extLst>
          </p:cNvPr>
          <p:cNvSpPr/>
          <p:nvPr/>
        </p:nvSpPr>
        <p:spPr>
          <a:xfrm>
            <a:off x="1095375" y="181927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E31846D-5206-45B4-B72E-E100F4F77A33}"/>
              </a:ext>
            </a:extLst>
          </p:cNvPr>
          <p:cNvSpPr/>
          <p:nvPr/>
        </p:nvSpPr>
        <p:spPr>
          <a:xfrm>
            <a:off x="2580060" y="1805320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B2712BA-F6A9-4C33-9464-8D231F14A925}"/>
              </a:ext>
            </a:extLst>
          </p:cNvPr>
          <p:cNvSpPr/>
          <p:nvPr/>
        </p:nvSpPr>
        <p:spPr>
          <a:xfrm>
            <a:off x="3316660" y="181927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3126984-1429-49E6-AB80-467367095F96}"/>
              </a:ext>
            </a:extLst>
          </p:cNvPr>
          <p:cNvSpPr/>
          <p:nvPr/>
        </p:nvSpPr>
        <p:spPr>
          <a:xfrm>
            <a:off x="4053260" y="1805319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62C5024-F8DE-4D06-8F71-8B53E65713D8}"/>
              </a:ext>
            </a:extLst>
          </p:cNvPr>
          <p:cNvSpPr/>
          <p:nvPr/>
        </p:nvSpPr>
        <p:spPr>
          <a:xfrm>
            <a:off x="4789860" y="181927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C1B8FF0-09DC-4B19-84AE-2989C9F4F509}"/>
              </a:ext>
            </a:extLst>
          </p:cNvPr>
          <p:cNvSpPr/>
          <p:nvPr/>
        </p:nvSpPr>
        <p:spPr>
          <a:xfrm>
            <a:off x="5526460" y="181927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A76C2B3-792A-4A36-8BDA-A70728639643}"/>
              </a:ext>
            </a:extLst>
          </p:cNvPr>
          <p:cNvSpPr/>
          <p:nvPr/>
        </p:nvSpPr>
        <p:spPr>
          <a:xfrm>
            <a:off x="6263060" y="181927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5E01EF2-A4FF-469E-B5A1-66A07F5B4776}"/>
              </a:ext>
            </a:extLst>
          </p:cNvPr>
          <p:cNvSpPr/>
          <p:nvPr/>
        </p:nvSpPr>
        <p:spPr>
          <a:xfrm>
            <a:off x="6999660" y="181927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C9D76C1-8D28-44E4-951F-B34B64A328BD}"/>
              </a:ext>
            </a:extLst>
          </p:cNvPr>
          <p:cNvSpPr/>
          <p:nvPr/>
        </p:nvSpPr>
        <p:spPr>
          <a:xfrm>
            <a:off x="7736260" y="181927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4335AB9-1AF2-4B8E-8172-EA31D13B608A}"/>
              </a:ext>
            </a:extLst>
          </p:cNvPr>
          <p:cNvSpPr/>
          <p:nvPr/>
        </p:nvSpPr>
        <p:spPr>
          <a:xfrm>
            <a:off x="8472860" y="1805318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7CD1056-238F-482C-85D2-71CCC0E64FCD}"/>
              </a:ext>
            </a:extLst>
          </p:cNvPr>
          <p:cNvSpPr/>
          <p:nvPr/>
        </p:nvSpPr>
        <p:spPr>
          <a:xfrm>
            <a:off x="1095375" y="3737621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E5F63E4-086E-445E-98BE-A9BFA6947381}"/>
              </a:ext>
            </a:extLst>
          </p:cNvPr>
          <p:cNvSpPr/>
          <p:nvPr/>
        </p:nvSpPr>
        <p:spPr>
          <a:xfrm>
            <a:off x="1823775" y="3737620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88AA35-68F7-49D6-8711-6BFC27F190B8}"/>
              </a:ext>
            </a:extLst>
          </p:cNvPr>
          <p:cNvSpPr/>
          <p:nvPr/>
        </p:nvSpPr>
        <p:spPr>
          <a:xfrm>
            <a:off x="2580060" y="3737619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2058CB6-BE38-4047-9578-2F76B8FA8C76}"/>
              </a:ext>
            </a:extLst>
          </p:cNvPr>
          <p:cNvSpPr/>
          <p:nvPr/>
        </p:nvSpPr>
        <p:spPr>
          <a:xfrm>
            <a:off x="1134165" y="4386263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3E047D1-2DB9-41F9-85FF-0DAFADC1E873}"/>
              </a:ext>
            </a:extLst>
          </p:cNvPr>
          <p:cNvSpPr/>
          <p:nvPr/>
        </p:nvSpPr>
        <p:spPr>
          <a:xfrm>
            <a:off x="1823775" y="4402783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CC753AF-161A-4F8A-814A-D933CF8C19E2}"/>
              </a:ext>
            </a:extLst>
          </p:cNvPr>
          <p:cNvSpPr/>
          <p:nvPr/>
        </p:nvSpPr>
        <p:spPr>
          <a:xfrm>
            <a:off x="2600352" y="4386262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55C0D2CA-269F-45BA-933C-FCC4DF135C46}"/>
              </a:ext>
            </a:extLst>
          </p:cNvPr>
          <p:cNvSpPr/>
          <p:nvPr/>
        </p:nvSpPr>
        <p:spPr>
          <a:xfrm>
            <a:off x="1134165" y="5056980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989E100-2F15-4BE1-BB79-A215E2EE8EF2}"/>
              </a:ext>
            </a:extLst>
          </p:cNvPr>
          <p:cNvSpPr/>
          <p:nvPr/>
        </p:nvSpPr>
        <p:spPr>
          <a:xfrm>
            <a:off x="1837717" y="5056980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1DC7911-791A-4BA0-A08C-DEA3A2B522F1}"/>
              </a:ext>
            </a:extLst>
          </p:cNvPr>
          <p:cNvSpPr/>
          <p:nvPr/>
        </p:nvSpPr>
        <p:spPr>
          <a:xfrm>
            <a:off x="2600352" y="5034905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0D33190-41FF-4B36-A08B-1D00667FAD53}"/>
              </a:ext>
            </a:extLst>
          </p:cNvPr>
          <p:cNvSpPr/>
          <p:nvPr/>
        </p:nvSpPr>
        <p:spPr>
          <a:xfrm>
            <a:off x="1134165" y="5740251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78F25CE-7398-4036-AED3-DB3E2F682FAD}"/>
              </a:ext>
            </a:extLst>
          </p:cNvPr>
          <p:cNvSpPr/>
          <p:nvPr/>
        </p:nvSpPr>
        <p:spPr>
          <a:xfrm>
            <a:off x="1861585" y="5740251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AB95006-8211-46FB-A26C-CC5A4DA01415}"/>
              </a:ext>
            </a:extLst>
          </p:cNvPr>
          <p:cNvSpPr/>
          <p:nvPr/>
        </p:nvSpPr>
        <p:spPr>
          <a:xfrm>
            <a:off x="7313985" y="3827785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287FB77-5350-4806-9A5F-BD4F321C204F}"/>
              </a:ext>
            </a:extLst>
          </p:cNvPr>
          <p:cNvSpPr/>
          <p:nvPr/>
        </p:nvSpPr>
        <p:spPr>
          <a:xfrm>
            <a:off x="8070270" y="3813496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30448CB-12C2-42F4-B287-3813606FFF34}"/>
              </a:ext>
            </a:extLst>
          </p:cNvPr>
          <p:cNvSpPr/>
          <p:nvPr/>
        </p:nvSpPr>
        <p:spPr>
          <a:xfrm>
            <a:off x="8826555" y="3810173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978A073-2355-4DCF-AA04-A856BB7213A4}"/>
              </a:ext>
            </a:extLst>
          </p:cNvPr>
          <p:cNvSpPr/>
          <p:nvPr/>
        </p:nvSpPr>
        <p:spPr>
          <a:xfrm>
            <a:off x="9611940" y="3776737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49EE321-1A90-43B5-B0FB-7588E2E2E436}"/>
              </a:ext>
            </a:extLst>
          </p:cNvPr>
          <p:cNvSpPr/>
          <p:nvPr/>
        </p:nvSpPr>
        <p:spPr>
          <a:xfrm>
            <a:off x="7313985" y="4528343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3C8C9B9E-9E0D-4129-B685-DCD9ED6C1465}"/>
              </a:ext>
            </a:extLst>
          </p:cNvPr>
          <p:cNvSpPr/>
          <p:nvPr/>
        </p:nvSpPr>
        <p:spPr>
          <a:xfrm>
            <a:off x="8050585" y="4485953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CD6FC2FC-4934-45CE-B8F3-27D20EC5C7C3}"/>
              </a:ext>
            </a:extLst>
          </p:cNvPr>
          <p:cNvSpPr/>
          <p:nvPr/>
        </p:nvSpPr>
        <p:spPr>
          <a:xfrm>
            <a:off x="8836080" y="4506268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C3BBF6F-4F71-41D9-8746-744AC1F9A7D5}"/>
              </a:ext>
            </a:extLst>
          </p:cNvPr>
          <p:cNvSpPr/>
          <p:nvPr/>
        </p:nvSpPr>
        <p:spPr>
          <a:xfrm>
            <a:off x="9572680" y="4465638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8A6EED36-2067-440A-A650-D30244E75A7C}"/>
              </a:ext>
            </a:extLst>
          </p:cNvPr>
          <p:cNvSpPr/>
          <p:nvPr/>
        </p:nvSpPr>
        <p:spPr>
          <a:xfrm>
            <a:off x="7313985" y="5200824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083EA19-5C15-49E8-9C94-A8EA00725E8E}"/>
              </a:ext>
            </a:extLst>
          </p:cNvPr>
          <p:cNvSpPr/>
          <p:nvPr/>
        </p:nvSpPr>
        <p:spPr>
          <a:xfrm>
            <a:off x="8048707" y="5200823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9918D87-181F-400E-8555-60E6CA14A19F}"/>
              </a:ext>
            </a:extLst>
          </p:cNvPr>
          <p:cNvSpPr/>
          <p:nvPr/>
        </p:nvSpPr>
        <p:spPr>
          <a:xfrm>
            <a:off x="8787185" y="5149535"/>
            <a:ext cx="628650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EEF4A08-5908-4B90-A24F-D6E712007883}"/>
              </a:ext>
            </a:extLst>
          </p:cNvPr>
          <p:cNvSpPr txBox="1"/>
          <p:nvPr/>
        </p:nvSpPr>
        <p:spPr>
          <a:xfrm>
            <a:off x="6263060" y="695325"/>
            <a:ext cx="1365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No </a:t>
            </a:r>
          </a:p>
        </p:txBody>
      </p:sp>
    </p:spTree>
    <p:extLst>
      <p:ext uri="{BB962C8B-B14F-4D97-AF65-F5344CB8AC3E}">
        <p14:creationId xmlns:p14="http://schemas.microsoft.com/office/powerpoint/2010/main" val="20531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47D2BF-0444-4706-BD0B-6373CAD7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125"/>
            <a:ext cx="10515600" cy="55578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arenR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Is  16 a square number?</a:t>
            </a:r>
          </a:p>
          <a:p>
            <a:pPr marL="514350" indent="-514350">
              <a:buAutoNum type="arabicParenR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Is 6 a square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number?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41DFE27-5D29-4449-A7D4-73F401E2D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7AEC38-7B77-455B-BD3B-56158527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1) Is 16 a square number?  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5419E54-9D32-4292-A80E-FBEC9C95CFEA}"/>
              </a:ext>
            </a:extLst>
          </p:cNvPr>
          <p:cNvSpPr/>
          <p:nvPr/>
        </p:nvSpPr>
        <p:spPr>
          <a:xfrm>
            <a:off x="1847850" y="120967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04CA6E8-5E2A-44D4-80C5-A225F1631391}"/>
              </a:ext>
            </a:extLst>
          </p:cNvPr>
          <p:cNvSpPr/>
          <p:nvPr/>
        </p:nvSpPr>
        <p:spPr>
          <a:xfrm>
            <a:off x="2352675" y="1214437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DBADA36-CD26-4501-9354-E60600A4F431}"/>
              </a:ext>
            </a:extLst>
          </p:cNvPr>
          <p:cNvSpPr/>
          <p:nvPr/>
        </p:nvSpPr>
        <p:spPr>
          <a:xfrm>
            <a:off x="2857500" y="1209674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35DC1DA-B765-48FA-AFB9-9FC7EEDF4A39}"/>
              </a:ext>
            </a:extLst>
          </p:cNvPr>
          <p:cNvSpPr/>
          <p:nvPr/>
        </p:nvSpPr>
        <p:spPr>
          <a:xfrm>
            <a:off x="3362325" y="1209674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AEE9D08-EC3C-4567-8D6D-07A15E656E71}"/>
              </a:ext>
            </a:extLst>
          </p:cNvPr>
          <p:cNvSpPr/>
          <p:nvPr/>
        </p:nvSpPr>
        <p:spPr>
          <a:xfrm>
            <a:off x="1847850" y="1638298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BA7CAC6-1008-4937-80FE-D259EADFD751}"/>
              </a:ext>
            </a:extLst>
          </p:cNvPr>
          <p:cNvSpPr/>
          <p:nvPr/>
        </p:nvSpPr>
        <p:spPr>
          <a:xfrm>
            <a:off x="2352675" y="1638297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A91E649-77FE-454E-B562-B44AF719240B}"/>
              </a:ext>
            </a:extLst>
          </p:cNvPr>
          <p:cNvSpPr/>
          <p:nvPr/>
        </p:nvSpPr>
        <p:spPr>
          <a:xfrm>
            <a:off x="2857500" y="1638298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7E02C29-1198-49AC-BD1B-A2B6E9684331}"/>
              </a:ext>
            </a:extLst>
          </p:cNvPr>
          <p:cNvSpPr/>
          <p:nvPr/>
        </p:nvSpPr>
        <p:spPr>
          <a:xfrm>
            <a:off x="3362325" y="1628773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6EE3883-CAA1-4CFD-A092-F47F8D1B2C8E}"/>
              </a:ext>
            </a:extLst>
          </p:cNvPr>
          <p:cNvSpPr/>
          <p:nvPr/>
        </p:nvSpPr>
        <p:spPr>
          <a:xfrm>
            <a:off x="1847850" y="2090734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7797D02-4DA9-4AD1-AB30-C354DD01E4AA}"/>
              </a:ext>
            </a:extLst>
          </p:cNvPr>
          <p:cNvSpPr/>
          <p:nvPr/>
        </p:nvSpPr>
        <p:spPr>
          <a:xfrm>
            <a:off x="2352675" y="2090733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A6D2397-914B-44A2-AD48-0F27CCF6ADC5}"/>
              </a:ext>
            </a:extLst>
          </p:cNvPr>
          <p:cNvSpPr/>
          <p:nvPr/>
        </p:nvSpPr>
        <p:spPr>
          <a:xfrm>
            <a:off x="2852738" y="206215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8A4E2DB-DA01-4AE0-954D-55921C1BAE0F}"/>
              </a:ext>
            </a:extLst>
          </p:cNvPr>
          <p:cNvSpPr/>
          <p:nvPr/>
        </p:nvSpPr>
        <p:spPr>
          <a:xfrm>
            <a:off x="3352801" y="206215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098AA7F-53C8-461D-A7C8-50BF113247DA}"/>
              </a:ext>
            </a:extLst>
          </p:cNvPr>
          <p:cNvSpPr/>
          <p:nvPr/>
        </p:nvSpPr>
        <p:spPr>
          <a:xfrm>
            <a:off x="1847850" y="254317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7A49352-53AF-4CD7-860B-ACC7120FC5D1}"/>
              </a:ext>
            </a:extLst>
          </p:cNvPr>
          <p:cNvSpPr/>
          <p:nvPr/>
        </p:nvSpPr>
        <p:spPr>
          <a:xfrm>
            <a:off x="2352675" y="254316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6A7C9D1-5023-4852-AA92-D99219BFEEF0}"/>
              </a:ext>
            </a:extLst>
          </p:cNvPr>
          <p:cNvSpPr/>
          <p:nvPr/>
        </p:nvSpPr>
        <p:spPr>
          <a:xfrm>
            <a:off x="2852738" y="254316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FCC56DA-7542-4871-98E0-FDB303667FDD}"/>
              </a:ext>
            </a:extLst>
          </p:cNvPr>
          <p:cNvSpPr/>
          <p:nvPr/>
        </p:nvSpPr>
        <p:spPr>
          <a:xfrm>
            <a:off x="3352801" y="2533643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118885-0861-402C-82C8-E5F6C14FE7C2}"/>
              </a:ext>
            </a:extLst>
          </p:cNvPr>
          <p:cNvSpPr txBox="1"/>
          <p:nvPr/>
        </p:nvSpPr>
        <p:spPr>
          <a:xfrm>
            <a:off x="6646985" y="85582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CE1478B-874F-4538-8CB4-77DEA6A27255}"/>
              </a:ext>
            </a:extLst>
          </p:cNvPr>
          <p:cNvSpPr txBox="1"/>
          <p:nvPr/>
        </p:nvSpPr>
        <p:spPr>
          <a:xfrm>
            <a:off x="962025" y="3714750"/>
            <a:ext cx="8620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2) Is 6 a square number? </a:t>
            </a:r>
          </a:p>
          <a:p>
            <a:endParaRPr lang="en-GB" sz="3200" dirty="0"/>
          </a:p>
          <a:p>
            <a:r>
              <a:rPr lang="en-GB" sz="3200" dirty="0"/>
              <a:t>  </a:t>
            </a:r>
          </a:p>
          <a:p>
            <a:endParaRPr lang="en-GB" sz="3200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605B773-C946-4302-9DD6-E162BC1B17C1}"/>
              </a:ext>
            </a:extLst>
          </p:cNvPr>
          <p:cNvSpPr/>
          <p:nvPr/>
        </p:nvSpPr>
        <p:spPr>
          <a:xfrm>
            <a:off x="1409700" y="4435821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059294F-7025-4D25-9E4A-55A982AB129B}"/>
              </a:ext>
            </a:extLst>
          </p:cNvPr>
          <p:cNvSpPr/>
          <p:nvPr/>
        </p:nvSpPr>
        <p:spPr>
          <a:xfrm>
            <a:off x="1914525" y="4433884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8B73F0D-F5EC-488C-8A7B-46792877DA55}"/>
              </a:ext>
            </a:extLst>
          </p:cNvPr>
          <p:cNvSpPr/>
          <p:nvPr/>
        </p:nvSpPr>
        <p:spPr>
          <a:xfrm>
            <a:off x="2409825" y="443863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B475B11-2D6A-4DB5-BE38-5215001DD3F9}"/>
              </a:ext>
            </a:extLst>
          </p:cNvPr>
          <p:cNvSpPr/>
          <p:nvPr/>
        </p:nvSpPr>
        <p:spPr>
          <a:xfrm>
            <a:off x="1409700" y="4983226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C079C76-2A99-42D2-95C8-2298094E03A1}"/>
              </a:ext>
            </a:extLst>
          </p:cNvPr>
          <p:cNvSpPr/>
          <p:nvPr/>
        </p:nvSpPr>
        <p:spPr>
          <a:xfrm>
            <a:off x="1933575" y="4982256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81250E63-22F2-4476-BCA4-FCC0072E4BDB}"/>
              </a:ext>
            </a:extLst>
          </p:cNvPr>
          <p:cNvSpPr/>
          <p:nvPr/>
        </p:nvSpPr>
        <p:spPr>
          <a:xfrm>
            <a:off x="2438400" y="498497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5847C76-5DEE-411E-A245-813B79BC6307}"/>
              </a:ext>
            </a:extLst>
          </p:cNvPr>
          <p:cNvSpPr txBox="1"/>
          <p:nvPr/>
        </p:nvSpPr>
        <p:spPr>
          <a:xfrm>
            <a:off x="6942260" y="3960971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5970539-F670-4420-BDBE-4BC6A6BC0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367E06-1EE2-4A5F-80AB-887D80C4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Does the following diagram show that 8 is a square number?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6528732-F6F7-4220-844A-7FD7F10BA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12093" y="1787285"/>
            <a:ext cx="414564" cy="4084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47CA6D63-6E76-45BF-8E3B-37ED8A2AA909}"/>
              </a:ext>
            </a:extLst>
          </p:cNvPr>
          <p:cNvSpPr/>
          <p:nvPr/>
        </p:nvSpPr>
        <p:spPr>
          <a:xfrm>
            <a:off x="3056890" y="179625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669E45E-37F5-4880-A171-74FE31B3B95D}"/>
              </a:ext>
            </a:extLst>
          </p:cNvPr>
          <p:cNvSpPr/>
          <p:nvPr/>
        </p:nvSpPr>
        <p:spPr>
          <a:xfrm>
            <a:off x="3687173" y="179625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8C52E78-46A8-496D-9178-BC80155F24BA}"/>
              </a:ext>
            </a:extLst>
          </p:cNvPr>
          <p:cNvSpPr/>
          <p:nvPr/>
        </p:nvSpPr>
        <p:spPr>
          <a:xfrm>
            <a:off x="2412093" y="229234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70C1F90-9A3C-4340-A1FE-3CB17E91563E}"/>
              </a:ext>
            </a:extLst>
          </p:cNvPr>
          <p:cNvSpPr/>
          <p:nvPr/>
        </p:nvSpPr>
        <p:spPr>
          <a:xfrm>
            <a:off x="2426607" y="285559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C4CB832-7B02-430D-8EAE-0DC452C7306F}"/>
              </a:ext>
            </a:extLst>
          </p:cNvPr>
          <p:cNvSpPr/>
          <p:nvPr/>
        </p:nvSpPr>
        <p:spPr>
          <a:xfrm>
            <a:off x="3056890" y="285559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F4AF63D-D13A-4A0E-AB70-481117D65A99}"/>
              </a:ext>
            </a:extLst>
          </p:cNvPr>
          <p:cNvSpPr/>
          <p:nvPr/>
        </p:nvSpPr>
        <p:spPr>
          <a:xfrm>
            <a:off x="3687173" y="2855594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3684E2E-0FF8-4615-A7E9-14105ED39AB6}"/>
              </a:ext>
            </a:extLst>
          </p:cNvPr>
          <p:cNvSpPr/>
          <p:nvPr/>
        </p:nvSpPr>
        <p:spPr>
          <a:xfrm>
            <a:off x="3687173" y="2292349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F42220-A2D1-46E8-9540-48F29713A481}"/>
              </a:ext>
            </a:extLst>
          </p:cNvPr>
          <p:cNvSpPr txBox="1"/>
          <p:nvPr/>
        </p:nvSpPr>
        <p:spPr>
          <a:xfrm>
            <a:off x="1859280" y="4602480"/>
            <a:ext cx="286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GB" sz="3200" dirty="0"/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3DE2A5A-CEEC-4136-8631-0748AA485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05CE-1411-4C54-A679-F66BEF5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to make squares out of the following 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BE69D6-0E36-4888-8156-65FCBEA7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A) 12</a:t>
            </a:r>
          </a:p>
          <a:p>
            <a:pPr marL="0" indent="0">
              <a:buNone/>
            </a:pPr>
            <a:r>
              <a:rPr lang="en-GB" dirty="0"/>
              <a:t>B) 25</a:t>
            </a:r>
          </a:p>
          <a:p>
            <a:pPr marL="0" indent="0">
              <a:buNone/>
            </a:pPr>
            <a:r>
              <a:rPr lang="en-GB" dirty="0"/>
              <a:t>C) 16</a:t>
            </a:r>
          </a:p>
          <a:p>
            <a:pPr marL="0" indent="0">
              <a:buNone/>
            </a:pPr>
            <a:r>
              <a:rPr lang="en-GB" dirty="0"/>
              <a:t>d)  5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B583E15-157C-4AF6-9F7D-77CC63B63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82CDCB-E934-443E-961D-E0B2C723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120"/>
            <a:ext cx="10515600" cy="559784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/>
              <a:t>12= No</a:t>
            </a:r>
          </a:p>
          <a:p>
            <a:pPr marL="514350" indent="-514350">
              <a:buAutoNum type="alphaUcParenR"/>
            </a:pPr>
            <a:endParaRPr lang="en-GB" dirty="0"/>
          </a:p>
          <a:p>
            <a:pPr marL="514350" indent="-514350">
              <a:buAutoNum type="alphaU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b) 25= Yes      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5E51A0E-9D56-4598-8EA9-19DCD03B56A0}"/>
              </a:ext>
            </a:extLst>
          </p:cNvPr>
          <p:cNvSpPr/>
          <p:nvPr/>
        </p:nvSpPr>
        <p:spPr>
          <a:xfrm>
            <a:off x="4448810" y="57912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B190CEA-8305-4229-9ECA-2E5555FBBC42}"/>
              </a:ext>
            </a:extLst>
          </p:cNvPr>
          <p:cNvSpPr/>
          <p:nvPr/>
        </p:nvSpPr>
        <p:spPr>
          <a:xfrm>
            <a:off x="4448810" y="104076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394018B-3D48-4C77-9C11-AADA2145EB62}"/>
              </a:ext>
            </a:extLst>
          </p:cNvPr>
          <p:cNvSpPr/>
          <p:nvPr/>
        </p:nvSpPr>
        <p:spPr>
          <a:xfrm>
            <a:off x="4987290" y="57912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C1A11FA-04C2-43EC-AC39-BAC1A1527819}"/>
              </a:ext>
            </a:extLst>
          </p:cNvPr>
          <p:cNvSpPr/>
          <p:nvPr/>
        </p:nvSpPr>
        <p:spPr>
          <a:xfrm>
            <a:off x="5525770" y="57912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C1042AF-DA76-417F-B5EF-F1A78E4CA897}"/>
              </a:ext>
            </a:extLst>
          </p:cNvPr>
          <p:cNvSpPr/>
          <p:nvPr/>
        </p:nvSpPr>
        <p:spPr>
          <a:xfrm>
            <a:off x="6064250" y="57912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39BBAA1-5154-4C3F-B148-8A2671993E5D}"/>
              </a:ext>
            </a:extLst>
          </p:cNvPr>
          <p:cNvSpPr/>
          <p:nvPr/>
        </p:nvSpPr>
        <p:spPr>
          <a:xfrm>
            <a:off x="4987290" y="104076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00B17F3-6CF7-4516-A9DB-51069F158E77}"/>
              </a:ext>
            </a:extLst>
          </p:cNvPr>
          <p:cNvSpPr/>
          <p:nvPr/>
        </p:nvSpPr>
        <p:spPr>
          <a:xfrm>
            <a:off x="5525770" y="1040764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E3244E9-47CE-4B3A-8C09-EA2AC4FC7A5D}"/>
              </a:ext>
            </a:extLst>
          </p:cNvPr>
          <p:cNvSpPr/>
          <p:nvPr/>
        </p:nvSpPr>
        <p:spPr>
          <a:xfrm>
            <a:off x="6064250" y="1040763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0983BBF-5E90-42FF-B328-FB4838BD864E}"/>
              </a:ext>
            </a:extLst>
          </p:cNvPr>
          <p:cNvSpPr/>
          <p:nvPr/>
        </p:nvSpPr>
        <p:spPr>
          <a:xfrm>
            <a:off x="4448810" y="150241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9CABBF6-4174-4622-86BD-7D1B502E8EEA}"/>
              </a:ext>
            </a:extLst>
          </p:cNvPr>
          <p:cNvSpPr/>
          <p:nvPr/>
        </p:nvSpPr>
        <p:spPr>
          <a:xfrm>
            <a:off x="4987290" y="150241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26CDB1-8282-46A0-B126-C7E780960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770" y="1484468"/>
            <a:ext cx="414564" cy="40846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458980B-CD02-4909-BD9E-78D4ED1CC9DB}"/>
              </a:ext>
            </a:extLst>
          </p:cNvPr>
          <p:cNvSpPr/>
          <p:nvPr/>
        </p:nvSpPr>
        <p:spPr>
          <a:xfrm>
            <a:off x="6051643" y="150241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88FBA80-4B76-4865-AE95-01C2343FD7C1}"/>
              </a:ext>
            </a:extLst>
          </p:cNvPr>
          <p:cNvSpPr/>
          <p:nvPr/>
        </p:nvSpPr>
        <p:spPr>
          <a:xfrm>
            <a:off x="7970520" y="557528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A96D3BC-1163-4692-8E05-477844B3172E}"/>
              </a:ext>
            </a:extLst>
          </p:cNvPr>
          <p:cNvSpPr/>
          <p:nvPr/>
        </p:nvSpPr>
        <p:spPr>
          <a:xfrm>
            <a:off x="8509000" y="557528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C76D1D6-48BF-47E9-9FDD-F9F8800C2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480" y="548556"/>
            <a:ext cx="414564" cy="40846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29383C5-F8A8-438B-BEF1-5BDD5EA5B2EB}"/>
              </a:ext>
            </a:extLst>
          </p:cNvPr>
          <p:cNvSpPr/>
          <p:nvPr/>
        </p:nvSpPr>
        <p:spPr>
          <a:xfrm>
            <a:off x="9585960" y="557528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995D36C-62F1-42A4-9858-87C3A9BBB2EF}"/>
              </a:ext>
            </a:extLst>
          </p:cNvPr>
          <p:cNvSpPr/>
          <p:nvPr/>
        </p:nvSpPr>
        <p:spPr>
          <a:xfrm>
            <a:off x="10109926" y="548556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CD4F374-B36E-49D1-9FEC-AD4F70C9AA49}"/>
              </a:ext>
            </a:extLst>
          </p:cNvPr>
          <p:cNvSpPr/>
          <p:nvPr/>
        </p:nvSpPr>
        <p:spPr>
          <a:xfrm>
            <a:off x="10633892" y="579120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73F5DA2-0184-487C-BDB0-E6D24CD8ADC9}"/>
              </a:ext>
            </a:extLst>
          </p:cNvPr>
          <p:cNvSpPr/>
          <p:nvPr/>
        </p:nvSpPr>
        <p:spPr>
          <a:xfrm>
            <a:off x="7970520" y="111188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8E9941D-9831-4FCF-BFD2-0D0469F30D3B}"/>
              </a:ext>
            </a:extLst>
          </p:cNvPr>
          <p:cNvSpPr/>
          <p:nvPr/>
        </p:nvSpPr>
        <p:spPr>
          <a:xfrm>
            <a:off x="8494486" y="1111885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A4B565E-E056-4080-81E7-6821BF194104}"/>
              </a:ext>
            </a:extLst>
          </p:cNvPr>
          <p:cNvSpPr/>
          <p:nvPr/>
        </p:nvSpPr>
        <p:spPr>
          <a:xfrm>
            <a:off x="9018452" y="1111884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25342EBA-AC84-4E79-8428-4E3713DDB919}"/>
              </a:ext>
            </a:extLst>
          </p:cNvPr>
          <p:cNvSpPr/>
          <p:nvPr/>
        </p:nvSpPr>
        <p:spPr>
          <a:xfrm>
            <a:off x="9573353" y="1112992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CF7972C-2541-400F-A9F7-35855741B78B}"/>
              </a:ext>
            </a:extLst>
          </p:cNvPr>
          <p:cNvSpPr/>
          <p:nvPr/>
        </p:nvSpPr>
        <p:spPr>
          <a:xfrm>
            <a:off x="10128254" y="1072352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CFC508AE-1F54-4ABA-97D1-BA784DECE09D}"/>
              </a:ext>
            </a:extLst>
          </p:cNvPr>
          <p:cNvSpPr/>
          <p:nvPr/>
        </p:nvSpPr>
        <p:spPr>
          <a:xfrm>
            <a:off x="10652220" y="1092672"/>
            <a:ext cx="4000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7F41687-D9E4-4674-BFE8-93D24916A021}"/>
              </a:ext>
            </a:extLst>
          </p:cNvPr>
          <p:cNvSpPr/>
          <p:nvPr/>
        </p:nvSpPr>
        <p:spPr>
          <a:xfrm>
            <a:off x="4448810" y="2336800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2EB30A6-E1BF-43EC-9908-5308FF66937A}"/>
              </a:ext>
            </a:extLst>
          </p:cNvPr>
          <p:cNvSpPr/>
          <p:nvPr/>
        </p:nvSpPr>
        <p:spPr>
          <a:xfrm>
            <a:off x="4953635" y="2336799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00F12AC-05D4-4F3F-AB8F-B3A5506425EF}"/>
              </a:ext>
            </a:extLst>
          </p:cNvPr>
          <p:cNvSpPr/>
          <p:nvPr/>
        </p:nvSpPr>
        <p:spPr>
          <a:xfrm>
            <a:off x="5458460" y="2336799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0663217C-1E8E-4274-82DF-83CFADE5DD76}"/>
              </a:ext>
            </a:extLst>
          </p:cNvPr>
          <p:cNvSpPr/>
          <p:nvPr/>
        </p:nvSpPr>
        <p:spPr>
          <a:xfrm>
            <a:off x="5963285" y="2336798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59439DA6-E52E-415D-A791-BB5B64D8A9BC}"/>
              </a:ext>
            </a:extLst>
          </p:cNvPr>
          <p:cNvSpPr/>
          <p:nvPr/>
        </p:nvSpPr>
        <p:spPr>
          <a:xfrm>
            <a:off x="6464300" y="2336797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60C0A8-B893-45D5-A3B5-B401BA2CF6D0}"/>
              </a:ext>
            </a:extLst>
          </p:cNvPr>
          <p:cNvSpPr/>
          <p:nvPr/>
        </p:nvSpPr>
        <p:spPr>
          <a:xfrm>
            <a:off x="4448810" y="2744002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8C8B1A0-D313-4CD8-8972-7DD05ADF412F}"/>
              </a:ext>
            </a:extLst>
          </p:cNvPr>
          <p:cNvSpPr/>
          <p:nvPr/>
        </p:nvSpPr>
        <p:spPr>
          <a:xfrm>
            <a:off x="4953635" y="2744002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C80D502C-3A3E-4523-A778-323FBE95FE3A}"/>
              </a:ext>
            </a:extLst>
          </p:cNvPr>
          <p:cNvSpPr/>
          <p:nvPr/>
        </p:nvSpPr>
        <p:spPr>
          <a:xfrm>
            <a:off x="5458460" y="2744002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DC61E0F-83D0-4173-9A07-B8064493D112}"/>
              </a:ext>
            </a:extLst>
          </p:cNvPr>
          <p:cNvSpPr/>
          <p:nvPr/>
        </p:nvSpPr>
        <p:spPr>
          <a:xfrm>
            <a:off x="5963285" y="2744001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98E18723-6AAD-40A8-839C-C1C73BF6D509}"/>
              </a:ext>
            </a:extLst>
          </p:cNvPr>
          <p:cNvSpPr/>
          <p:nvPr/>
        </p:nvSpPr>
        <p:spPr>
          <a:xfrm>
            <a:off x="6464300" y="2740039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B1935228-F9D9-492E-900A-75B2902F3E24}"/>
              </a:ext>
            </a:extLst>
          </p:cNvPr>
          <p:cNvSpPr/>
          <p:nvPr/>
        </p:nvSpPr>
        <p:spPr>
          <a:xfrm>
            <a:off x="4448810" y="3202001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1CDE16F-2302-459F-BB3B-AE144E146E7E}"/>
              </a:ext>
            </a:extLst>
          </p:cNvPr>
          <p:cNvSpPr/>
          <p:nvPr/>
        </p:nvSpPr>
        <p:spPr>
          <a:xfrm>
            <a:off x="4448810" y="3660000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F87E8989-FC35-405F-8281-BE49B42C114E}"/>
              </a:ext>
            </a:extLst>
          </p:cNvPr>
          <p:cNvSpPr/>
          <p:nvPr/>
        </p:nvSpPr>
        <p:spPr>
          <a:xfrm>
            <a:off x="4448810" y="4117999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AC5D8D5C-E5A2-4632-93FA-03449805EE17}"/>
              </a:ext>
            </a:extLst>
          </p:cNvPr>
          <p:cNvSpPr/>
          <p:nvPr/>
        </p:nvSpPr>
        <p:spPr>
          <a:xfrm>
            <a:off x="4953635" y="3182778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F13431C-5111-43B4-9A4A-C987BAD123BA}"/>
              </a:ext>
            </a:extLst>
          </p:cNvPr>
          <p:cNvSpPr/>
          <p:nvPr/>
        </p:nvSpPr>
        <p:spPr>
          <a:xfrm>
            <a:off x="4953635" y="3650614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2629BF8-D2D9-4178-B330-9F20C9C07383}"/>
              </a:ext>
            </a:extLst>
          </p:cNvPr>
          <p:cNvSpPr/>
          <p:nvPr/>
        </p:nvSpPr>
        <p:spPr>
          <a:xfrm>
            <a:off x="4953635" y="4117998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D7BAC1BD-6260-4B23-AD3C-9C528979F5DA}"/>
              </a:ext>
            </a:extLst>
          </p:cNvPr>
          <p:cNvSpPr/>
          <p:nvPr/>
        </p:nvSpPr>
        <p:spPr>
          <a:xfrm>
            <a:off x="5458460" y="3188996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FF1A838-2C62-4F8D-8528-2C5ABB39E97A}"/>
              </a:ext>
            </a:extLst>
          </p:cNvPr>
          <p:cNvSpPr/>
          <p:nvPr/>
        </p:nvSpPr>
        <p:spPr>
          <a:xfrm>
            <a:off x="5458460" y="3660000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CBBE4BD-BCDE-412F-9FA1-73F17D8FAE7F}"/>
              </a:ext>
            </a:extLst>
          </p:cNvPr>
          <p:cNvSpPr/>
          <p:nvPr/>
        </p:nvSpPr>
        <p:spPr>
          <a:xfrm>
            <a:off x="5463858" y="4117998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1D80DC35-6549-4EDC-BCE4-68444F6D46A4}"/>
              </a:ext>
            </a:extLst>
          </p:cNvPr>
          <p:cNvSpPr/>
          <p:nvPr/>
        </p:nvSpPr>
        <p:spPr>
          <a:xfrm>
            <a:off x="5963285" y="3182778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5BE4CEC-5675-4745-8452-992A832D1C95}"/>
              </a:ext>
            </a:extLst>
          </p:cNvPr>
          <p:cNvSpPr/>
          <p:nvPr/>
        </p:nvSpPr>
        <p:spPr>
          <a:xfrm>
            <a:off x="6464300" y="3182777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F19AE1B1-57DA-4F0A-A95E-76299761B446}"/>
              </a:ext>
            </a:extLst>
          </p:cNvPr>
          <p:cNvSpPr/>
          <p:nvPr/>
        </p:nvSpPr>
        <p:spPr>
          <a:xfrm>
            <a:off x="5963285" y="3638627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F6A6C095-C3E0-4CBA-A2F9-A0030E8F1363}"/>
              </a:ext>
            </a:extLst>
          </p:cNvPr>
          <p:cNvSpPr/>
          <p:nvPr/>
        </p:nvSpPr>
        <p:spPr>
          <a:xfrm>
            <a:off x="6464300" y="3632831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2487930A-6927-4880-9F61-C32E2A683F29}"/>
              </a:ext>
            </a:extLst>
          </p:cNvPr>
          <p:cNvSpPr/>
          <p:nvPr/>
        </p:nvSpPr>
        <p:spPr>
          <a:xfrm>
            <a:off x="5974081" y="4091277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C915731-DA90-4365-B55B-E96FE3C65C70}"/>
              </a:ext>
            </a:extLst>
          </p:cNvPr>
          <p:cNvSpPr/>
          <p:nvPr/>
        </p:nvSpPr>
        <p:spPr>
          <a:xfrm>
            <a:off x="6451693" y="4091276"/>
            <a:ext cx="400050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C8E83F1-588A-4BDC-A735-7D04C9E01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2720" y="35143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58F6B4-F9B2-4915-A032-70817E7A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342900"/>
            <a:ext cx="10515600" cy="575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c) 16 = Yes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d)  5= no 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33B177-6954-4374-8387-B7DE50E4E5E7}"/>
              </a:ext>
            </a:extLst>
          </p:cNvPr>
          <p:cNvSpPr/>
          <p:nvPr/>
        </p:nvSpPr>
        <p:spPr>
          <a:xfrm>
            <a:off x="3790950" y="561975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5D92CCA-67BF-495F-AEC8-0544910C801C}"/>
              </a:ext>
            </a:extLst>
          </p:cNvPr>
          <p:cNvSpPr/>
          <p:nvPr/>
        </p:nvSpPr>
        <p:spPr>
          <a:xfrm>
            <a:off x="4291012" y="561975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E407D2F-4322-4EBC-A808-7DBFD912A983}"/>
              </a:ext>
            </a:extLst>
          </p:cNvPr>
          <p:cNvSpPr/>
          <p:nvPr/>
        </p:nvSpPr>
        <p:spPr>
          <a:xfrm>
            <a:off x="4791074" y="561975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3133144-E3F4-42D3-9CF5-4AD5B9543949}"/>
              </a:ext>
            </a:extLst>
          </p:cNvPr>
          <p:cNvSpPr/>
          <p:nvPr/>
        </p:nvSpPr>
        <p:spPr>
          <a:xfrm>
            <a:off x="5291136" y="561974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BC3BB51-A238-482B-AB6C-22A86EBF9FC8}"/>
              </a:ext>
            </a:extLst>
          </p:cNvPr>
          <p:cNvSpPr/>
          <p:nvPr/>
        </p:nvSpPr>
        <p:spPr>
          <a:xfrm>
            <a:off x="3790950" y="1019175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21D1A7F-8CD9-417E-9872-D5D4968BDC7F}"/>
              </a:ext>
            </a:extLst>
          </p:cNvPr>
          <p:cNvSpPr/>
          <p:nvPr/>
        </p:nvSpPr>
        <p:spPr>
          <a:xfrm>
            <a:off x="4252912" y="1019175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5D91EDA-3C3F-4FA9-AC6D-1FEE284A76A8}"/>
              </a:ext>
            </a:extLst>
          </p:cNvPr>
          <p:cNvSpPr/>
          <p:nvPr/>
        </p:nvSpPr>
        <p:spPr>
          <a:xfrm>
            <a:off x="4800599" y="1019175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18BB6D0-464A-496A-BB6E-858C028D64FD}"/>
              </a:ext>
            </a:extLst>
          </p:cNvPr>
          <p:cNvSpPr/>
          <p:nvPr/>
        </p:nvSpPr>
        <p:spPr>
          <a:xfrm>
            <a:off x="5281611" y="1019174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37E36A6-EA6C-48F7-8DFA-67AACBDA282B}"/>
              </a:ext>
            </a:extLst>
          </p:cNvPr>
          <p:cNvSpPr/>
          <p:nvPr/>
        </p:nvSpPr>
        <p:spPr>
          <a:xfrm>
            <a:off x="3790950" y="1476375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4A4241D-8017-4542-A9AE-FAE4AAD43A90}"/>
              </a:ext>
            </a:extLst>
          </p:cNvPr>
          <p:cNvSpPr/>
          <p:nvPr/>
        </p:nvSpPr>
        <p:spPr>
          <a:xfrm>
            <a:off x="4252911" y="1476374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6AC804-2919-4B1F-8995-29537D09566D}"/>
              </a:ext>
            </a:extLst>
          </p:cNvPr>
          <p:cNvSpPr/>
          <p:nvPr/>
        </p:nvSpPr>
        <p:spPr>
          <a:xfrm>
            <a:off x="4791074" y="1476373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7045872-2D90-466D-B9D3-742BF3E0CEA8}"/>
              </a:ext>
            </a:extLst>
          </p:cNvPr>
          <p:cNvSpPr/>
          <p:nvPr/>
        </p:nvSpPr>
        <p:spPr>
          <a:xfrm>
            <a:off x="5291135" y="1476373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0FC277E-79C7-4439-A64F-96003E2D1BAD}"/>
              </a:ext>
            </a:extLst>
          </p:cNvPr>
          <p:cNvSpPr/>
          <p:nvPr/>
        </p:nvSpPr>
        <p:spPr>
          <a:xfrm>
            <a:off x="3790950" y="1933573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6AB5AAF-B12C-4739-BF9E-E00298CC23EB}"/>
              </a:ext>
            </a:extLst>
          </p:cNvPr>
          <p:cNvSpPr/>
          <p:nvPr/>
        </p:nvSpPr>
        <p:spPr>
          <a:xfrm>
            <a:off x="4243384" y="1933572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ECC1BC6-FC95-471E-B76E-F7B4966FEA5B}"/>
              </a:ext>
            </a:extLst>
          </p:cNvPr>
          <p:cNvSpPr/>
          <p:nvPr/>
        </p:nvSpPr>
        <p:spPr>
          <a:xfrm>
            <a:off x="4800599" y="1933572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143FC4E-7973-448F-9B13-C01730496D3D}"/>
              </a:ext>
            </a:extLst>
          </p:cNvPr>
          <p:cNvSpPr/>
          <p:nvPr/>
        </p:nvSpPr>
        <p:spPr>
          <a:xfrm>
            <a:off x="5291135" y="1933572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2078482-81BC-4C55-A69A-D1CE28440970}"/>
              </a:ext>
            </a:extLst>
          </p:cNvPr>
          <p:cNvSpPr/>
          <p:nvPr/>
        </p:nvSpPr>
        <p:spPr>
          <a:xfrm>
            <a:off x="4891086" y="3533774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77A31D4-0CA7-4947-97C0-AEDE15A1CB59}"/>
              </a:ext>
            </a:extLst>
          </p:cNvPr>
          <p:cNvSpPr/>
          <p:nvPr/>
        </p:nvSpPr>
        <p:spPr>
          <a:xfrm>
            <a:off x="4400549" y="3533774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A3F174A-FAA9-4F6F-A4A7-E12CED078B87}"/>
              </a:ext>
            </a:extLst>
          </p:cNvPr>
          <p:cNvSpPr/>
          <p:nvPr/>
        </p:nvSpPr>
        <p:spPr>
          <a:xfrm>
            <a:off x="4433883" y="3990972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8681B70A-3133-4385-935D-DF60D7A4225B}"/>
              </a:ext>
            </a:extLst>
          </p:cNvPr>
          <p:cNvSpPr/>
          <p:nvPr/>
        </p:nvSpPr>
        <p:spPr>
          <a:xfrm>
            <a:off x="4905371" y="3990971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79AA529-0F4F-46C1-9909-4BE2D87DF481}"/>
              </a:ext>
            </a:extLst>
          </p:cNvPr>
          <p:cNvSpPr/>
          <p:nvPr/>
        </p:nvSpPr>
        <p:spPr>
          <a:xfrm>
            <a:off x="4448173" y="4476744"/>
            <a:ext cx="390525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0F90212-3EB9-4348-A865-AF81A45A6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326</Words>
  <Application>Microsoft Office PowerPoint</Application>
  <PresentationFormat>Custom</PresentationFormat>
  <Paragraphs>76</Paragraphs>
  <Slides>13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Identifying squared numbers.</vt:lpstr>
      <vt:lpstr>PowerPoint Presentation</vt:lpstr>
      <vt:lpstr>Is 11 a square number?  </vt:lpstr>
      <vt:lpstr>PowerPoint Presentation</vt:lpstr>
      <vt:lpstr>PowerPoint Presentation</vt:lpstr>
      <vt:lpstr>Does the following diagram show that 8 is a square number? </vt:lpstr>
      <vt:lpstr>Try to make squares out of the following numbers:</vt:lpstr>
      <vt:lpstr>PowerPoint Presentation</vt:lpstr>
      <vt:lpstr>PowerPoint Presentation</vt:lpstr>
      <vt:lpstr>PowerPoint Presentation</vt:lpstr>
      <vt:lpstr>PowerPoint Presentation</vt:lpstr>
      <vt:lpstr>Now you 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 :to identify squared numbers.</dc:title>
  <dc:creator>Marc Watchman-Atkinson</dc:creator>
  <cp:lastModifiedBy>Nicky</cp:lastModifiedBy>
  <cp:revision>18</cp:revision>
  <dcterms:created xsi:type="dcterms:W3CDTF">2021-01-11T12:30:05Z</dcterms:created>
  <dcterms:modified xsi:type="dcterms:W3CDTF">2021-01-14T06:31:20Z</dcterms:modified>
</cp:coreProperties>
</file>